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1" r:id="rId2"/>
    <p:sldId id="302" r:id="rId3"/>
    <p:sldId id="303" r:id="rId4"/>
    <p:sldId id="298" r:id="rId5"/>
    <p:sldId id="299" r:id="rId6"/>
    <p:sldId id="300" r:id="rId7"/>
    <p:sldId id="288" r:id="rId8"/>
    <p:sldId id="295" r:id="rId9"/>
    <p:sldId id="296" r:id="rId10"/>
    <p:sldId id="297" r:id="rId11"/>
    <p:sldId id="289" r:id="rId12"/>
    <p:sldId id="304" r:id="rId13"/>
    <p:sldId id="305" r:id="rId14"/>
    <p:sldId id="307" r:id="rId15"/>
    <p:sldId id="293" r:id="rId16"/>
    <p:sldId id="308" r:id="rId17"/>
    <p:sldId id="309" r:id="rId18"/>
    <p:sldId id="310" r:id="rId19"/>
    <p:sldId id="290" r:id="rId20"/>
    <p:sldId id="311" r:id="rId21"/>
    <p:sldId id="313" r:id="rId22"/>
    <p:sldId id="294" r:id="rId23"/>
    <p:sldId id="314" r:id="rId24"/>
    <p:sldId id="315" r:id="rId25"/>
    <p:sldId id="291" r:id="rId26"/>
    <p:sldId id="292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9BDF"/>
    <a:srgbClr val="92A7C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92069-9E41-4BB3-91D5-C3B26704ADF4}" type="datetimeFigureOut">
              <a:rPr lang="tr-TR" smtClean="0"/>
              <a:t>10.3.2022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41DA5-5EF5-4A9C-808D-70071222DF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146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41DA5-5EF5-4A9C-808D-70071222DFAB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0621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B2CB-78DF-4F9C-B070-116DC6C29400}" type="datetimeFigureOut">
              <a:rPr lang="tr-TR" smtClean="0"/>
              <a:pPr/>
              <a:t>10.3.2022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C3EA-0651-4C85-BCF1-3F6D39A2756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B2CB-78DF-4F9C-B070-116DC6C29400}" type="datetimeFigureOut">
              <a:rPr lang="tr-TR" smtClean="0"/>
              <a:pPr/>
              <a:t>10.3.2022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C3EA-0651-4C85-BCF1-3F6D39A2756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B2CB-78DF-4F9C-B070-116DC6C29400}" type="datetimeFigureOut">
              <a:rPr lang="tr-TR" smtClean="0"/>
              <a:pPr/>
              <a:t>10.3.2022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C3EA-0651-4C85-BCF1-3F6D39A2756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B2CB-78DF-4F9C-B070-116DC6C29400}" type="datetimeFigureOut">
              <a:rPr lang="tr-TR" smtClean="0"/>
              <a:pPr/>
              <a:t>10.3.2022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C3EA-0651-4C85-BCF1-3F6D39A2756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B2CB-78DF-4F9C-B070-116DC6C29400}" type="datetimeFigureOut">
              <a:rPr lang="tr-TR" smtClean="0"/>
              <a:pPr/>
              <a:t>10.3.2022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C3EA-0651-4C85-BCF1-3F6D39A2756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B2CB-78DF-4F9C-B070-116DC6C29400}" type="datetimeFigureOut">
              <a:rPr lang="tr-TR" smtClean="0"/>
              <a:pPr/>
              <a:t>10.3.2022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C3EA-0651-4C85-BCF1-3F6D39A2756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7B2CB-78DF-4F9C-B070-116DC6C29400}" type="datetimeFigureOut">
              <a:rPr lang="tr-TR" smtClean="0"/>
              <a:pPr/>
              <a:t>10.3.2022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0C3EA-0651-4C85-BCF1-3F6D39A2756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etin kutusu"/>
          <p:cNvSpPr txBox="1"/>
          <p:nvPr/>
        </p:nvSpPr>
        <p:spPr>
          <a:xfrm>
            <a:off x="0" y="100010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2060"/>
                </a:solidFill>
              </a:rPr>
              <a:t>FOSFOLİPİT TEKNOLOJİSİ</a:t>
            </a:r>
            <a:endParaRPr lang="tr-TR" sz="2000" b="1" dirty="0">
              <a:solidFill>
                <a:srgbClr val="002060"/>
              </a:solidFill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0" y="172084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/>
              <a:buChar char="•"/>
            </a:pPr>
            <a:r>
              <a:rPr lang="tr-TR" altLang="tr-TR" b="1" dirty="0">
                <a:solidFill>
                  <a:srgbClr val="FF9900"/>
                </a:solidFill>
                <a:sym typeface="Gill Sans" charset="0"/>
              </a:rPr>
              <a:t>Ürün İçeriğindeki UV Filtreler  </a:t>
            </a:r>
            <a:r>
              <a:rPr lang="tr-TR" altLang="tr-TR" b="1" dirty="0" err="1">
                <a:solidFill>
                  <a:srgbClr val="FF9900"/>
                </a:solidFill>
                <a:sym typeface="Gill Sans" charset="0"/>
              </a:rPr>
              <a:t>fossolipitlerle</a:t>
            </a:r>
            <a:r>
              <a:rPr lang="tr-TR" altLang="tr-TR" b="1" dirty="0">
                <a:solidFill>
                  <a:srgbClr val="FF9900"/>
                </a:solidFill>
                <a:sym typeface="Gill Sans" charset="0"/>
              </a:rPr>
              <a:t> , </a:t>
            </a:r>
            <a:r>
              <a:rPr lang="tr-TR" altLang="tr-TR" b="1" dirty="0" err="1">
                <a:solidFill>
                  <a:srgbClr val="FF9900"/>
                </a:solidFill>
                <a:sym typeface="Gill Sans" charset="0"/>
              </a:rPr>
              <a:t>Encapsul</a:t>
            </a:r>
            <a:r>
              <a:rPr lang="tr-TR" altLang="tr-TR" b="1" dirty="0">
                <a:solidFill>
                  <a:srgbClr val="FF9900"/>
                </a:solidFill>
                <a:sym typeface="Gill Sans" charset="0"/>
              </a:rPr>
              <a:t> </a:t>
            </a:r>
            <a:r>
              <a:rPr lang="tr-TR" altLang="tr-TR" b="1" dirty="0" err="1">
                <a:solidFill>
                  <a:srgbClr val="FF9900"/>
                </a:solidFill>
                <a:sym typeface="Gill Sans" charset="0"/>
              </a:rPr>
              <a:t>Tecnology</a:t>
            </a:r>
            <a:r>
              <a:rPr lang="tr-TR" altLang="tr-TR" b="1" dirty="0">
                <a:solidFill>
                  <a:srgbClr val="FF9900"/>
                </a:solidFill>
                <a:sym typeface="Gill Sans" charset="0"/>
              </a:rPr>
              <a:t> İle </a:t>
            </a:r>
            <a:r>
              <a:rPr lang="tr-TR" altLang="tr-TR" b="1" dirty="0" err="1">
                <a:solidFill>
                  <a:srgbClr val="FF9900"/>
                </a:solidFill>
                <a:sym typeface="Gill Sans" charset="0"/>
              </a:rPr>
              <a:t>kapsule</a:t>
            </a:r>
            <a:r>
              <a:rPr lang="tr-TR" altLang="tr-TR" b="1" dirty="0">
                <a:solidFill>
                  <a:srgbClr val="FF9900"/>
                </a:solidFill>
                <a:sym typeface="Gill Sans" charset="0"/>
              </a:rPr>
              <a:t> edildiğinden </a:t>
            </a:r>
            <a:r>
              <a:rPr lang="tr-TR" altLang="tr-TR" b="1" dirty="0" err="1">
                <a:solidFill>
                  <a:srgbClr val="FF9900"/>
                </a:solidFill>
                <a:sym typeface="Gill Sans" charset="0"/>
              </a:rPr>
              <a:t>stabilitesi</a:t>
            </a:r>
            <a:r>
              <a:rPr lang="tr-TR" altLang="tr-TR" b="1" dirty="0">
                <a:solidFill>
                  <a:srgbClr val="FF9900"/>
                </a:solidFill>
                <a:sym typeface="Gill Sans" charset="0"/>
              </a:rPr>
              <a:t> ve SPF değeri değişmez.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/>
              <a:buChar char="•"/>
            </a:pPr>
            <a:r>
              <a:rPr lang="tr-TR" altLang="tr-TR" b="1" dirty="0">
                <a:solidFill>
                  <a:srgbClr val="FF9900"/>
                </a:solidFill>
                <a:sym typeface="Gill Sans" charset="0"/>
              </a:rPr>
              <a:t>Suda </a:t>
            </a:r>
            <a:r>
              <a:rPr lang="tr-TR" altLang="tr-TR" b="1" dirty="0" err="1">
                <a:solidFill>
                  <a:srgbClr val="FF9900"/>
                </a:solidFill>
                <a:sym typeface="Gill Sans" charset="0"/>
              </a:rPr>
              <a:t>dispers</a:t>
            </a:r>
            <a:r>
              <a:rPr lang="tr-TR" altLang="tr-TR" b="1" dirty="0">
                <a:solidFill>
                  <a:srgbClr val="FF9900"/>
                </a:solidFill>
                <a:sym typeface="Gill Sans" charset="0"/>
              </a:rPr>
              <a:t> olduğundan yağlılık hissi oluşturmaz. Sudan etkilenmez ve suda çözünmez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/>
              <a:buChar char="•"/>
            </a:pPr>
            <a:r>
              <a:rPr lang="tr-TR" altLang="tr-TR" b="1" dirty="0" err="1">
                <a:solidFill>
                  <a:srgbClr val="FF9900"/>
                </a:solidFill>
                <a:sym typeface="Gill Sans" charset="0"/>
              </a:rPr>
              <a:t>Nano</a:t>
            </a:r>
            <a:r>
              <a:rPr lang="tr-TR" altLang="tr-TR" b="1" dirty="0">
                <a:solidFill>
                  <a:srgbClr val="FF9900"/>
                </a:solidFill>
                <a:sym typeface="Gill Sans" charset="0"/>
              </a:rPr>
              <a:t> moleküler boyutta olmadığından cilt yüzeyinde film tabakası oluşturarak UV A , UVB ve UV C ye karşı koruma sağlar.</a:t>
            </a:r>
            <a:endParaRPr lang="tr-TR" altLang="tr-TR" b="1" dirty="0" err="1">
              <a:solidFill>
                <a:srgbClr val="FF9900"/>
              </a:solidFill>
              <a:sym typeface="Gill Sans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0" y="21429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9900"/>
                </a:solidFill>
              </a:rPr>
              <a:t>SUN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>
                <a:solidFill>
                  <a:srgbClr val="FF9900"/>
                </a:solidFill>
              </a:rPr>
              <a:t>PROTECTİON SERİES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18" y="3284984"/>
            <a:ext cx="4213308" cy="28155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43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6146" y="1470508"/>
            <a:ext cx="4118732" cy="411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10"/>
          <p:cNvSpPr txBox="1"/>
          <p:nvPr/>
        </p:nvSpPr>
        <p:spPr>
          <a:xfrm>
            <a:off x="0" y="-3289"/>
            <a:ext cx="9144000" cy="461665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060"/>
                </a:solidFill>
              </a:defRPr>
            </a:lvl1pPr>
          </a:lstStyle>
          <a:p>
            <a:r>
              <a:rPr lang="tr-TR" dirty="0"/>
              <a:t>MİNEADERM Güneş Serisi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6511" y="476672"/>
            <a:ext cx="904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9900"/>
                </a:solidFill>
              </a:rPr>
              <a:t>MINEADERM UV PROTECTION &amp; HYDRATION FACE FLUİD SPF50+  (50 ML)</a:t>
            </a:r>
            <a:endParaRPr lang="tr-TR" b="1" dirty="0">
              <a:solidFill>
                <a:srgbClr val="FF99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458623" y="1484784"/>
            <a:ext cx="3145825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900" b="1" dirty="0" err="1">
                <a:solidFill>
                  <a:srgbClr val="002060"/>
                </a:solidFill>
                <a:cs typeface="Avant Garde Book BT"/>
              </a:rPr>
              <a:t>Phytosan</a:t>
            </a:r>
            <a:endParaRPr lang="tr-TR" sz="1900" b="1" dirty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tr-TR" sz="1900" b="1" dirty="0" smtClean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900" b="1" dirty="0" err="1" smtClean="0">
                <a:solidFill>
                  <a:srgbClr val="002060"/>
                </a:solidFill>
                <a:cs typeface="Avant Garde Book BT"/>
              </a:rPr>
              <a:t>Sodium</a:t>
            </a:r>
            <a:r>
              <a:rPr lang="tr-TR" sz="1900" b="1" dirty="0" smtClean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1900" b="1" dirty="0">
                <a:solidFill>
                  <a:srgbClr val="002060"/>
                </a:solidFill>
                <a:cs typeface="Avant Garde Book BT"/>
              </a:rPr>
              <a:t>PCA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tr-TR" sz="1900" b="1" dirty="0" smtClean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900" b="1" dirty="0" err="1" smtClean="0">
                <a:solidFill>
                  <a:srgbClr val="002060"/>
                </a:solidFill>
                <a:cs typeface="Avant Garde Book BT"/>
              </a:rPr>
              <a:t>Bisabolol</a:t>
            </a:r>
            <a:endParaRPr lang="tr-TR" sz="1900" b="1" dirty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tr-TR" sz="1900" b="1" dirty="0" smtClean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900" b="1" dirty="0" err="1" smtClean="0">
                <a:solidFill>
                  <a:srgbClr val="002060"/>
                </a:solidFill>
                <a:cs typeface="Avant Garde Book BT"/>
              </a:rPr>
              <a:t>Shea</a:t>
            </a:r>
            <a:r>
              <a:rPr lang="tr-TR" sz="1900" b="1" dirty="0" smtClean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1900" b="1" dirty="0" err="1">
                <a:solidFill>
                  <a:srgbClr val="002060"/>
                </a:solidFill>
                <a:cs typeface="Avant Garde Book BT"/>
              </a:rPr>
              <a:t>Butter</a:t>
            </a:r>
            <a:endParaRPr lang="tr-TR" sz="1900" b="1" dirty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tr-TR" sz="1900" b="1" dirty="0" smtClean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900" b="1" dirty="0" err="1" smtClean="0">
                <a:solidFill>
                  <a:srgbClr val="002060"/>
                </a:solidFill>
                <a:cs typeface="Avant Garde Book BT"/>
              </a:rPr>
              <a:t>Panthenol</a:t>
            </a:r>
            <a:endParaRPr lang="tr-TR" sz="1900" b="1" dirty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tr-TR" sz="1900" b="1" dirty="0" smtClean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900" b="1" dirty="0" err="1" smtClean="0">
                <a:solidFill>
                  <a:srgbClr val="002060"/>
                </a:solidFill>
                <a:cs typeface="Avant Garde Book BT"/>
              </a:rPr>
              <a:t>Gotu</a:t>
            </a:r>
            <a:r>
              <a:rPr lang="tr-TR" sz="1900" b="1" dirty="0" smtClean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1900" b="1" dirty="0">
                <a:solidFill>
                  <a:srgbClr val="002060"/>
                </a:solidFill>
                <a:cs typeface="Avant Garde Book BT"/>
              </a:rPr>
              <a:t>Kola</a:t>
            </a:r>
          </a:p>
        </p:txBody>
      </p:sp>
    </p:spTree>
    <p:extLst>
      <p:ext uri="{BB962C8B-B14F-4D97-AF65-F5344CB8AC3E}">
        <p14:creationId xmlns:p14="http://schemas.microsoft.com/office/powerpoint/2010/main" val="39262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494301" y="710311"/>
            <a:ext cx="7886700" cy="7165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spcBef>
                <a:spcPct val="20000"/>
              </a:spcBef>
              <a:defRPr/>
            </a:pPr>
            <a:r>
              <a:rPr lang="tr-TR" sz="3200" b="1" dirty="0" err="1">
                <a:solidFill>
                  <a:srgbClr val="002060"/>
                </a:solidFill>
                <a:cs typeface="Avant Garde Book BT"/>
              </a:rPr>
              <a:t>Shea</a:t>
            </a:r>
            <a:r>
              <a:rPr lang="tr-TR" sz="3200" b="1" dirty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3200" b="1" dirty="0" err="1">
                <a:solidFill>
                  <a:srgbClr val="002060"/>
                </a:solidFill>
                <a:cs typeface="Avant Garde Book BT"/>
              </a:rPr>
              <a:t>Butter</a:t>
            </a:r>
            <a:endParaRPr lang="tr-TR" sz="3200" b="1" dirty="0">
              <a:solidFill>
                <a:srgbClr val="002060"/>
              </a:solidFill>
              <a:cs typeface="Avant Garde Book BT"/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sz="half" idx="1"/>
          </p:nvPr>
        </p:nvSpPr>
        <p:spPr>
          <a:xfrm>
            <a:off x="583440" y="1596247"/>
            <a:ext cx="7620568" cy="1616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Antioksidan özelliği gösteren bir yağdır. </a:t>
            </a:r>
            <a:r>
              <a:rPr lang="tr-TR" sz="2400" dirty="0" smtClean="0"/>
              <a:t> Egzama</a:t>
            </a:r>
            <a:r>
              <a:rPr lang="tr-TR" sz="2400" dirty="0"/>
              <a:t>, akne gibi pek çok rahatsızlığın ortaya çıkardığı etkileri yok eder.</a:t>
            </a:r>
            <a:br>
              <a:rPr lang="tr-TR" sz="2400" dirty="0"/>
            </a:br>
            <a:r>
              <a:rPr lang="tr-TR" sz="2400" dirty="0"/>
              <a:t>Ciltte kurulduktan dolayı meydana gelen kaşıntıları ortadan </a:t>
            </a:r>
            <a:r>
              <a:rPr lang="tr-TR" sz="2400" dirty="0" smtClean="0"/>
              <a:t>kaldırır. Cildin </a:t>
            </a:r>
            <a:r>
              <a:rPr lang="tr-TR" sz="2400" dirty="0" err="1"/>
              <a:t>parlakte</a:t>
            </a:r>
            <a:r>
              <a:rPr lang="tr-TR" sz="2400" dirty="0"/>
              <a:t> canlı görülmesinde yardımcı olur.</a:t>
            </a:r>
            <a:endParaRPr lang="tr-TR" sz="2400" dirty="0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583440" y="3455755"/>
            <a:ext cx="7886700" cy="7165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3200" b="1" dirty="0">
                <a:solidFill>
                  <a:srgbClr val="002060"/>
                </a:solidFill>
                <a:cs typeface="Avant Garde Book BT"/>
              </a:rPr>
              <a:t>Sodium </a:t>
            </a:r>
            <a:r>
              <a:rPr lang="tr-TR" sz="3200" b="1" dirty="0" err="1">
                <a:solidFill>
                  <a:srgbClr val="002060"/>
                </a:solidFill>
                <a:cs typeface="Avant Garde Book BT"/>
              </a:rPr>
              <a:t>Pca</a:t>
            </a:r>
            <a:endParaRPr lang="tr-TR" sz="3200" b="1" dirty="0">
              <a:solidFill>
                <a:srgbClr val="002060"/>
              </a:solidFill>
              <a:cs typeface="Avant Garde Book BT"/>
            </a:endParaRP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671296" y="4509120"/>
            <a:ext cx="7975839" cy="120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dirty="0"/>
              <a:t>C</a:t>
            </a:r>
            <a:r>
              <a:rPr lang="tr-TR" sz="2400" dirty="0" smtClean="0"/>
              <a:t>ildi </a:t>
            </a:r>
            <a:r>
              <a:rPr lang="tr-TR" sz="2400" dirty="0"/>
              <a:t>yenilemek ve nemlendirmek için cilt nemini kapatan doğal bir bitki bazlı nemlendiricidir.</a:t>
            </a:r>
          </a:p>
        </p:txBody>
      </p:sp>
    </p:spTree>
    <p:extLst>
      <p:ext uri="{BB962C8B-B14F-4D97-AF65-F5344CB8AC3E}">
        <p14:creationId xmlns:p14="http://schemas.microsoft.com/office/powerpoint/2010/main" val="1449207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494301" y="710311"/>
            <a:ext cx="7886700" cy="7165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tr-TR" sz="3200" b="1" dirty="0" err="1" smtClean="0">
                <a:solidFill>
                  <a:srgbClr val="002060"/>
                </a:solidFill>
              </a:rPr>
              <a:t>Panthenol</a:t>
            </a:r>
            <a:endParaRPr lang="tr-TR" sz="3200" b="1" dirty="0">
              <a:solidFill>
                <a:srgbClr val="002060"/>
              </a:solidFill>
              <a:cs typeface="Avant Garde Book BT"/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sz="half" idx="1"/>
          </p:nvPr>
        </p:nvSpPr>
        <p:spPr>
          <a:xfrm>
            <a:off x="494301" y="1596247"/>
            <a:ext cx="7975839" cy="11846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2400" dirty="0"/>
              <a:t>Güçlü bir nemlendiricidir.  Cildin elastikiyetini arttırır.  Cildin en dış tabakasındaki lipitlerin sentezini arttırarak cildin koruyucu/bariyer görevinin gelişmesinde rol alır.  Hücre yenilenmesini arttırır, yara iyileştirici etki gösterir.</a:t>
            </a:r>
            <a:endParaRPr lang="tr-TR" sz="2400" dirty="0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583440" y="2868335"/>
            <a:ext cx="7886700" cy="7165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b="1" dirty="0" err="1">
                <a:solidFill>
                  <a:srgbClr val="002060"/>
                </a:solidFill>
                <a:cs typeface="Avant Garde Book BT"/>
              </a:rPr>
              <a:t>Gotu</a:t>
            </a:r>
            <a:r>
              <a:rPr lang="tr-TR" sz="3200" b="1" dirty="0">
                <a:solidFill>
                  <a:srgbClr val="002060"/>
                </a:solidFill>
                <a:cs typeface="Avant Garde Book BT"/>
              </a:rPr>
              <a:t> Kola</a:t>
            </a:r>
            <a:endParaRPr lang="tr-TR" sz="3200" b="1" dirty="0">
              <a:solidFill>
                <a:srgbClr val="002060"/>
              </a:solidFill>
              <a:cs typeface="Avant Garde Book BT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760435" y="4832155"/>
            <a:ext cx="7532711" cy="11685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2100" b="1" dirty="0">
              <a:latin typeface="Avant Garde Book BT"/>
              <a:cs typeface="Avant Garde Book BT"/>
            </a:endParaRP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671295" y="3864036"/>
            <a:ext cx="7532711" cy="9681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dirty="0"/>
              <a:t>S</a:t>
            </a:r>
            <a:r>
              <a:rPr lang="tr-TR" sz="2400" dirty="0" smtClean="0"/>
              <a:t>ivilce </a:t>
            </a:r>
            <a:r>
              <a:rPr lang="tr-TR" sz="2400" dirty="0"/>
              <a:t>ve sivilce izlerinin hızla iyileşmesine yardımcı olan bitki, kolajen üretimini uyararak </a:t>
            </a:r>
            <a:r>
              <a:rPr lang="tr-TR" sz="2400" dirty="0" err="1"/>
              <a:t>inflamasyonu</a:t>
            </a:r>
            <a:r>
              <a:rPr lang="tr-TR" sz="2400" dirty="0"/>
              <a:t> da azaltıyor.</a:t>
            </a:r>
            <a:endParaRPr lang="tr-TR" sz="2100" b="1" dirty="0">
              <a:latin typeface="Avant Garde Book BT"/>
              <a:cs typeface="Avant Garde Book BT"/>
            </a:endParaRPr>
          </a:p>
        </p:txBody>
      </p:sp>
    </p:spTree>
    <p:extLst>
      <p:ext uri="{BB962C8B-B14F-4D97-AF65-F5344CB8AC3E}">
        <p14:creationId xmlns:p14="http://schemas.microsoft.com/office/powerpoint/2010/main" val="31104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494301" y="710311"/>
            <a:ext cx="7886700" cy="7165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spcBef>
                <a:spcPct val="20000"/>
              </a:spcBef>
              <a:defRPr/>
            </a:pPr>
            <a:r>
              <a:rPr lang="tr-TR" sz="3200" b="1" dirty="0" err="1" smtClean="0">
                <a:solidFill>
                  <a:srgbClr val="002060"/>
                </a:solidFill>
                <a:cs typeface="Avant Garde Book BT"/>
              </a:rPr>
              <a:t>Bisabolol</a:t>
            </a:r>
            <a:endParaRPr lang="tr-TR" sz="3200" b="1" dirty="0">
              <a:solidFill>
                <a:srgbClr val="002060"/>
              </a:solidFill>
              <a:cs typeface="Avant Garde Book BT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83567" y="1844824"/>
            <a:ext cx="76974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cs typeface="Avant Garde Book BT"/>
              </a:rPr>
              <a:t>Hassas ciltlerin korunması ve bakımı için </a:t>
            </a:r>
            <a:r>
              <a:rPr lang="tr-TR" sz="2400" dirty="0" err="1">
                <a:cs typeface="Avant Garde Book BT"/>
              </a:rPr>
              <a:t>antieflamatuar</a:t>
            </a:r>
            <a:r>
              <a:rPr lang="tr-TR" sz="2400" dirty="0">
                <a:cs typeface="Avant Garde Book BT"/>
              </a:rPr>
              <a:t> ajan etkisi gösterir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cs typeface="Avant Garde Book BT"/>
              </a:rPr>
              <a:t> Hassas ciltleri yatıştırır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cs typeface="Avant Garde Book BT"/>
              </a:rPr>
              <a:t> Aşırı kuru ciltlerde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cs typeface="Avant Garde Book BT"/>
              </a:rPr>
              <a:t> Cilt </a:t>
            </a:r>
            <a:r>
              <a:rPr lang="tr-TR" sz="2400" dirty="0" err="1">
                <a:cs typeface="Avant Garde Book BT"/>
              </a:rPr>
              <a:t>penetrasyonu</a:t>
            </a:r>
            <a:r>
              <a:rPr lang="tr-TR" sz="2400" dirty="0">
                <a:cs typeface="Avant Garde Book BT"/>
              </a:rPr>
              <a:t> arttırıcı etki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56090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6146" y="1470508"/>
            <a:ext cx="4118732" cy="411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0" y="-3289"/>
            <a:ext cx="9144000" cy="461665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060"/>
                </a:solidFill>
              </a:defRPr>
            </a:lvl1pPr>
          </a:lstStyle>
          <a:p>
            <a:r>
              <a:rPr lang="tr-TR" dirty="0"/>
              <a:t>MİNEADERM Güneş Serisi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6511" y="476672"/>
            <a:ext cx="904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9900"/>
                </a:solidFill>
              </a:rPr>
              <a:t>MINEADERM UV PROTECTION &amp; HYDRATION </a:t>
            </a:r>
            <a:r>
              <a:rPr lang="tr-TR" b="1" dirty="0" smtClean="0">
                <a:solidFill>
                  <a:srgbClr val="FF9900"/>
                </a:solidFill>
              </a:rPr>
              <a:t>TINTED</a:t>
            </a:r>
            <a:r>
              <a:rPr lang="en-US" b="1" dirty="0" smtClean="0">
                <a:solidFill>
                  <a:srgbClr val="FF9900"/>
                </a:solidFill>
              </a:rPr>
              <a:t> </a:t>
            </a:r>
            <a:r>
              <a:rPr lang="en-US" b="1" dirty="0">
                <a:solidFill>
                  <a:srgbClr val="FF9900"/>
                </a:solidFill>
              </a:rPr>
              <a:t>SPF50+  (50 ML)</a:t>
            </a:r>
            <a:endParaRPr lang="tr-TR" b="1" dirty="0">
              <a:solidFill>
                <a:srgbClr val="FF9900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5458623" y="1484784"/>
            <a:ext cx="3145825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900" b="1" dirty="0" err="1">
                <a:solidFill>
                  <a:srgbClr val="002060"/>
                </a:solidFill>
                <a:cs typeface="Avant Garde Book BT"/>
              </a:rPr>
              <a:t>Phytosan</a:t>
            </a:r>
            <a:endParaRPr lang="tr-TR" sz="1900" b="1" dirty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tr-TR" sz="1900" b="1" dirty="0" smtClean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900" b="1" dirty="0" err="1" smtClean="0">
                <a:solidFill>
                  <a:srgbClr val="002060"/>
                </a:solidFill>
                <a:cs typeface="Avant Garde Book BT"/>
              </a:rPr>
              <a:t>Sodium</a:t>
            </a:r>
            <a:r>
              <a:rPr lang="tr-TR" sz="1900" b="1" dirty="0" smtClean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1900" b="1" dirty="0">
                <a:solidFill>
                  <a:srgbClr val="002060"/>
                </a:solidFill>
                <a:cs typeface="Avant Garde Book BT"/>
              </a:rPr>
              <a:t>PCA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tr-TR" sz="1900" b="1" dirty="0" smtClean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900" b="1" dirty="0" err="1" smtClean="0">
                <a:solidFill>
                  <a:srgbClr val="002060"/>
                </a:solidFill>
                <a:cs typeface="Avant Garde Book BT"/>
              </a:rPr>
              <a:t>Bisabolol</a:t>
            </a:r>
            <a:endParaRPr lang="tr-TR" sz="1900" b="1" dirty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tr-TR" sz="1900" b="1" dirty="0" smtClean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900" b="1" dirty="0" err="1" smtClean="0">
                <a:solidFill>
                  <a:srgbClr val="002060"/>
                </a:solidFill>
                <a:cs typeface="Avant Garde Book BT"/>
              </a:rPr>
              <a:t>Shea</a:t>
            </a:r>
            <a:r>
              <a:rPr lang="tr-TR" sz="1900" b="1" dirty="0" smtClean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1900" b="1" dirty="0" err="1">
                <a:solidFill>
                  <a:srgbClr val="002060"/>
                </a:solidFill>
                <a:cs typeface="Avant Garde Book BT"/>
              </a:rPr>
              <a:t>Butter</a:t>
            </a:r>
            <a:endParaRPr lang="tr-TR" sz="1900" b="1" dirty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tr-TR" sz="1900" b="1" dirty="0" smtClean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900" b="1" dirty="0" err="1" smtClean="0">
                <a:solidFill>
                  <a:srgbClr val="002060"/>
                </a:solidFill>
                <a:cs typeface="Avant Garde Book BT"/>
              </a:rPr>
              <a:t>Panthenol</a:t>
            </a:r>
            <a:endParaRPr lang="tr-TR" sz="1900" b="1" dirty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tr-TR" sz="1900" b="1" dirty="0" smtClean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900" b="1" dirty="0" err="1" smtClean="0">
                <a:solidFill>
                  <a:srgbClr val="002060"/>
                </a:solidFill>
                <a:cs typeface="Avant Garde Book BT"/>
              </a:rPr>
              <a:t>Gotu</a:t>
            </a:r>
            <a:r>
              <a:rPr lang="tr-TR" sz="1900" b="1" dirty="0" smtClean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1900" b="1" dirty="0">
                <a:solidFill>
                  <a:srgbClr val="002060"/>
                </a:solidFill>
                <a:cs typeface="Avant Garde Book BT"/>
              </a:rPr>
              <a:t>Kola</a:t>
            </a:r>
          </a:p>
        </p:txBody>
      </p:sp>
    </p:spTree>
    <p:extLst>
      <p:ext uri="{BB962C8B-B14F-4D97-AF65-F5344CB8AC3E}">
        <p14:creationId xmlns:p14="http://schemas.microsoft.com/office/powerpoint/2010/main" val="816386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6756"/>
            <a:ext cx="1366567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429396"/>
            <a:ext cx="1560579" cy="413005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0" y="-3289"/>
            <a:ext cx="9144000" cy="461665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060"/>
                </a:solidFill>
              </a:defRPr>
            </a:lvl1pPr>
          </a:lstStyle>
          <a:p>
            <a:r>
              <a:rPr lang="tr-TR" dirty="0"/>
              <a:t>MİNEADERM Güneş Serisi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283" y="1124459"/>
            <a:ext cx="4608797" cy="460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814392" y="1821533"/>
            <a:ext cx="3006080" cy="319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900" b="1" dirty="0" err="1">
                <a:solidFill>
                  <a:srgbClr val="002060"/>
                </a:solidFill>
                <a:cs typeface="Avant Garde Book BT"/>
              </a:rPr>
              <a:t>Shea</a:t>
            </a:r>
            <a:r>
              <a:rPr lang="tr-TR" sz="1900" b="1" dirty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1900" b="1" dirty="0" err="1" smtClean="0">
                <a:solidFill>
                  <a:srgbClr val="002060"/>
                </a:solidFill>
                <a:cs typeface="Avant Garde Book BT"/>
              </a:rPr>
              <a:t>Butter</a:t>
            </a:r>
            <a:endParaRPr lang="tr-TR" sz="1900" b="1" dirty="0" smtClean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tr-TR" sz="1900" b="1" dirty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900" b="1" dirty="0" err="1" smtClean="0">
                <a:solidFill>
                  <a:srgbClr val="002060"/>
                </a:solidFill>
                <a:cs typeface="Avant Garde Book BT"/>
              </a:rPr>
              <a:t>Riboxyl</a:t>
            </a:r>
            <a:endParaRPr lang="tr-TR" sz="1900" b="1" dirty="0" smtClean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tr-TR" sz="1900" b="1" dirty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900" b="1" dirty="0" err="1" smtClean="0">
                <a:solidFill>
                  <a:srgbClr val="002060"/>
                </a:solidFill>
                <a:cs typeface="Avant Garde Book BT"/>
              </a:rPr>
              <a:t>Boabab</a:t>
            </a:r>
            <a:endParaRPr lang="tr-TR" sz="1900" b="1" dirty="0" smtClean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tr-TR" sz="1900" b="1" dirty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900" b="1" dirty="0" err="1">
                <a:solidFill>
                  <a:srgbClr val="002060"/>
                </a:solidFill>
                <a:cs typeface="Avant Garde Book BT"/>
              </a:rPr>
              <a:t>Centella</a:t>
            </a:r>
            <a:r>
              <a:rPr lang="tr-TR" sz="1900" b="1" dirty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1900" b="1" dirty="0" err="1" smtClean="0">
                <a:solidFill>
                  <a:srgbClr val="002060"/>
                </a:solidFill>
                <a:cs typeface="Avant Garde Book BT"/>
              </a:rPr>
              <a:t>Asetiaca</a:t>
            </a:r>
            <a:endParaRPr lang="tr-TR" sz="1900" b="1" dirty="0" smtClean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tr-TR" sz="1900" b="1" dirty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900" b="1" dirty="0">
                <a:solidFill>
                  <a:srgbClr val="002060"/>
                </a:solidFill>
                <a:cs typeface="Avant Garde Book BT"/>
              </a:rPr>
              <a:t>Beta </a:t>
            </a:r>
            <a:r>
              <a:rPr lang="tr-TR" sz="1900" b="1" dirty="0" err="1">
                <a:solidFill>
                  <a:srgbClr val="002060"/>
                </a:solidFill>
                <a:cs typeface="Avant Garde Book BT"/>
              </a:rPr>
              <a:t>Vulgaris</a:t>
            </a:r>
            <a:r>
              <a:rPr lang="tr-TR" sz="1900" b="1" dirty="0">
                <a:solidFill>
                  <a:srgbClr val="002060"/>
                </a:solidFill>
                <a:cs typeface="Avant Garde Book BT"/>
              </a:rPr>
              <a:t> </a:t>
            </a:r>
          </a:p>
        </p:txBody>
      </p:sp>
      <p:sp>
        <p:nvSpPr>
          <p:cNvPr id="8" name="Dikdörtgen 7"/>
          <p:cNvSpPr/>
          <p:nvPr/>
        </p:nvSpPr>
        <p:spPr>
          <a:xfrm>
            <a:off x="0" y="4766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9900"/>
                </a:solidFill>
              </a:rPr>
              <a:t> MINEADERM UV </a:t>
            </a:r>
            <a:r>
              <a:rPr lang="tr-TR" b="1" dirty="0" smtClean="0">
                <a:solidFill>
                  <a:srgbClr val="FF9900"/>
                </a:solidFill>
              </a:rPr>
              <a:t>CARE</a:t>
            </a:r>
            <a:r>
              <a:rPr lang="en-US" b="1" dirty="0" smtClean="0">
                <a:solidFill>
                  <a:srgbClr val="FF9900"/>
                </a:solidFill>
              </a:rPr>
              <a:t> </a:t>
            </a:r>
            <a:r>
              <a:rPr lang="en-US" b="1" dirty="0">
                <a:solidFill>
                  <a:srgbClr val="FF9900"/>
                </a:solidFill>
              </a:rPr>
              <a:t>&amp; </a:t>
            </a:r>
            <a:r>
              <a:rPr lang="en-US" b="1" dirty="0" smtClean="0">
                <a:solidFill>
                  <a:srgbClr val="FF9900"/>
                </a:solidFill>
              </a:rPr>
              <a:t>M</a:t>
            </a:r>
            <a:r>
              <a:rPr lang="tr-TR" b="1" dirty="0" smtClean="0">
                <a:solidFill>
                  <a:srgbClr val="FF9900"/>
                </a:solidFill>
              </a:rPr>
              <a:t>OISTURIZING</a:t>
            </a:r>
            <a:r>
              <a:rPr lang="en-US" b="1" dirty="0" smtClean="0">
                <a:solidFill>
                  <a:srgbClr val="FF9900"/>
                </a:solidFill>
              </a:rPr>
              <a:t> </a:t>
            </a:r>
            <a:r>
              <a:rPr lang="en-US" b="1" dirty="0">
                <a:solidFill>
                  <a:srgbClr val="FF9900"/>
                </a:solidFill>
              </a:rPr>
              <a:t>SPF50+  </a:t>
            </a:r>
            <a:r>
              <a:rPr lang="en-US" b="1" dirty="0" smtClean="0">
                <a:solidFill>
                  <a:srgbClr val="FF9900"/>
                </a:solidFill>
              </a:rPr>
              <a:t>(</a:t>
            </a:r>
            <a:r>
              <a:rPr lang="tr-TR" b="1" dirty="0" smtClean="0">
                <a:solidFill>
                  <a:srgbClr val="FF9900"/>
                </a:solidFill>
              </a:rPr>
              <a:t>7</a:t>
            </a:r>
            <a:r>
              <a:rPr lang="en-US" b="1" dirty="0" smtClean="0">
                <a:solidFill>
                  <a:srgbClr val="FF9900"/>
                </a:solidFill>
              </a:rPr>
              <a:t>5 </a:t>
            </a:r>
            <a:r>
              <a:rPr lang="en-US" b="1" dirty="0">
                <a:solidFill>
                  <a:srgbClr val="FF9900"/>
                </a:solidFill>
              </a:rPr>
              <a:t>ML)</a:t>
            </a:r>
            <a:endParaRPr lang="tr-TR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8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Metin kutusu"/>
          <p:cNvSpPr txBox="1"/>
          <p:nvPr/>
        </p:nvSpPr>
        <p:spPr>
          <a:xfrm>
            <a:off x="0" y="100010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2060"/>
                </a:solidFill>
              </a:rPr>
              <a:t>FOSFOLİPİT TEKNOLOJİSİ KOZMETİK ETKİSİ</a:t>
            </a:r>
            <a:endParaRPr lang="tr-TR" sz="2000" b="1" dirty="0">
              <a:solidFill>
                <a:srgbClr val="002060"/>
              </a:solidFill>
            </a:endParaRPr>
          </a:p>
        </p:txBody>
      </p:sp>
      <p:sp>
        <p:nvSpPr>
          <p:cNvPr id="27" name="26 Dikdörtgen"/>
          <p:cNvSpPr/>
          <p:nvPr/>
        </p:nvSpPr>
        <p:spPr>
          <a:xfrm>
            <a:off x="0" y="1781522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/>
              <a:buChar char="•"/>
            </a:pPr>
            <a:r>
              <a:rPr lang="tr-TR" altLang="tr-TR" b="1" dirty="0">
                <a:solidFill>
                  <a:srgbClr val="FF9900"/>
                </a:solidFill>
                <a:sym typeface="Gill Sans" charset="0"/>
              </a:rPr>
              <a:t>Cildin UVA-UVB- UV C  ışınlarına ve serbest radikallere karşı korunmasına yardımcı olur.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/>
              <a:buChar char="•"/>
            </a:pPr>
            <a:r>
              <a:rPr lang="tr-TR" altLang="tr-TR" b="1" dirty="0">
                <a:solidFill>
                  <a:srgbClr val="FF9900"/>
                </a:solidFill>
                <a:sym typeface="Gill Sans" charset="0"/>
              </a:rPr>
              <a:t>Deri üzerinde su geçirmez koruyucu ince bir tabaka oluşturur.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/>
              <a:buChar char="•"/>
            </a:pPr>
            <a:r>
              <a:rPr lang="tr-TR" altLang="tr-TR" b="1" dirty="0">
                <a:solidFill>
                  <a:srgbClr val="FF9900"/>
                </a:solidFill>
                <a:sym typeface="Gill Sans" charset="0"/>
              </a:rPr>
              <a:t>Raf ömrü uzundur  </a:t>
            </a:r>
            <a:r>
              <a:rPr lang="tr-TR" altLang="tr-TR" b="1" dirty="0" err="1">
                <a:solidFill>
                  <a:srgbClr val="FF9900"/>
                </a:solidFill>
                <a:sym typeface="Gill Sans" charset="0"/>
              </a:rPr>
              <a:t>kapsule</a:t>
            </a:r>
            <a:r>
              <a:rPr lang="tr-TR" altLang="tr-TR" b="1" dirty="0">
                <a:solidFill>
                  <a:srgbClr val="FF9900"/>
                </a:solidFill>
                <a:sym typeface="Gill Sans" charset="0"/>
              </a:rPr>
              <a:t> edilmiş UV filtreler kullanıldığından SPF değeri raf ömrü süresince değişmez.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/>
              <a:buChar char="•"/>
            </a:pPr>
            <a:r>
              <a:rPr lang="tr-TR" altLang="tr-TR" b="1" dirty="0" err="1">
                <a:solidFill>
                  <a:srgbClr val="FF9900"/>
                </a:solidFill>
                <a:sym typeface="Gill Sans" charset="0"/>
              </a:rPr>
              <a:t>Non</a:t>
            </a:r>
            <a:r>
              <a:rPr lang="tr-TR" altLang="tr-TR" b="1" dirty="0">
                <a:solidFill>
                  <a:srgbClr val="FF9900"/>
                </a:solidFill>
                <a:sym typeface="Gill Sans" charset="0"/>
              </a:rPr>
              <a:t> </a:t>
            </a:r>
            <a:r>
              <a:rPr lang="tr-TR" altLang="tr-TR" b="1" dirty="0" err="1">
                <a:solidFill>
                  <a:srgbClr val="FF9900"/>
                </a:solidFill>
                <a:sym typeface="Gill Sans" charset="0"/>
              </a:rPr>
              <a:t>irritant</a:t>
            </a:r>
            <a:r>
              <a:rPr lang="tr-TR" altLang="tr-TR" b="1" dirty="0">
                <a:solidFill>
                  <a:srgbClr val="FF9900"/>
                </a:solidFill>
                <a:sym typeface="Gill Sans" charset="0"/>
              </a:rPr>
              <a:t> tır.( hassas ciltlerde kullanılır.)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/>
              <a:buChar char="•"/>
            </a:pPr>
            <a:r>
              <a:rPr lang="tr-TR" altLang="tr-TR" b="1" dirty="0">
                <a:solidFill>
                  <a:srgbClr val="FF9900"/>
                </a:solidFill>
                <a:sym typeface="Gill Sans" charset="0"/>
              </a:rPr>
              <a:t>Günlük kullanım için uygundur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/>
              <a:buChar char="•"/>
            </a:pPr>
            <a:r>
              <a:rPr lang="tr-TR" altLang="tr-TR" b="1" dirty="0">
                <a:solidFill>
                  <a:srgbClr val="FF9900"/>
                </a:solidFill>
                <a:sym typeface="Gill Sans" charset="0"/>
              </a:rPr>
              <a:t>Hafif ve kolay emilen formülüyle cildi nemlendirir ve yumuşatır.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/>
              <a:buChar char="•"/>
            </a:pPr>
            <a:r>
              <a:rPr lang="tr-TR" altLang="tr-TR" b="1" dirty="0">
                <a:solidFill>
                  <a:srgbClr val="FF9900"/>
                </a:solidFill>
                <a:sym typeface="Gill Sans" charset="0"/>
              </a:rPr>
              <a:t>UV ışınlardan kaynaklı erken yaşlılık belirtilerine karşı cildin savunma bariyerini güçlendirir.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/>
              <a:buChar char="•"/>
            </a:pPr>
            <a:r>
              <a:rPr lang="tr-TR" altLang="tr-TR" b="1" dirty="0">
                <a:solidFill>
                  <a:srgbClr val="FF9900"/>
                </a:solidFill>
                <a:sym typeface="Gill Sans" charset="0"/>
              </a:rPr>
              <a:t>Cilt üzerine kolayca yayılır ve yağlılık hissi bırakmaz.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/>
              <a:buChar char="•"/>
            </a:pPr>
            <a:r>
              <a:rPr lang="tr-TR" altLang="tr-TR" b="1" dirty="0">
                <a:solidFill>
                  <a:srgbClr val="FF9900"/>
                </a:solidFill>
                <a:sym typeface="Gill Sans" charset="0"/>
              </a:rPr>
              <a:t>Cildin nefes almasına engel olmaz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/>
              <a:buChar char="•"/>
            </a:pPr>
            <a:endParaRPr lang="tr-TR" altLang="tr-TR" b="1" dirty="0">
              <a:solidFill>
                <a:srgbClr val="FF9900"/>
              </a:solidFill>
              <a:sym typeface="Gill Sans" charset="0"/>
            </a:endParaRPr>
          </a:p>
        </p:txBody>
      </p:sp>
      <p:sp>
        <p:nvSpPr>
          <p:cNvPr id="9" name="11 Metin kutusu"/>
          <p:cNvSpPr txBox="1"/>
          <p:nvPr/>
        </p:nvSpPr>
        <p:spPr>
          <a:xfrm>
            <a:off x="0" y="21429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9900"/>
                </a:solidFill>
              </a:rPr>
              <a:t>SUN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>
                <a:solidFill>
                  <a:srgbClr val="FF9900"/>
                </a:solidFill>
              </a:rPr>
              <a:t>PROTECTİON SERİES</a:t>
            </a:r>
          </a:p>
        </p:txBody>
      </p:sp>
    </p:spTree>
    <p:extLst>
      <p:ext uri="{BB962C8B-B14F-4D97-AF65-F5344CB8AC3E}">
        <p14:creationId xmlns:p14="http://schemas.microsoft.com/office/powerpoint/2010/main" val="3959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583440" y="735661"/>
            <a:ext cx="7886700" cy="7165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spcBef>
                <a:spcPct val="20000"/>
              </a:spcBef>
              <a:defRPr/>
            </a:pPr>
            <a:r>
              <a:rPr lang="tr-TR" sz="3200" b="1" dirty="0" err="1">
                <a:solidFill>
                  <a:srgbClr val="002060"/>
                </a:solidFill>
                <a:cs typeface="Avant Garde Book BT"/>
              </a:rPr>
              <a:t>Shea</a:t>
            </a:r>
            <a:r>
              <a:rPr lang="tr-TR" sz="3200" b="1" dirty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3200" b="1" dirty="0" err="1">
                <a:solidFill>
                  <a:srgbClr val="002060"/>
                </a:solidFill>
                <a:cs typeface="Avant Garde Book BT"/>
              </a:rPr>
              <a:t>Butter</a:t>
            </a:r>
            <a:endParaRPr lang="tr-TR" sz="3200" b="1" dirty="0">
              <a:solidFill>
                <a:srgbClr val="002060"/>
              </a:solidFill>
              <a:cs typeface="Avant Garde Book BT"/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sz="half" idx="1"/>
          </p:nvPr>
        </p:nvSpPr>
        <p:spPr>
          <a:xfrm>
            <a:off x="583440" y="1596247"/>
            <a:ext cx="7620568" cy="1616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Antioksidan özelliği gösteren bir yağdır. </a:t>
            </a:r>
            <a:r>
              <a:rPr lang="tr-TR" sz="2400" dirty="0" smtClean="0"/>
              <a:t> Egzama</a:t>
            </a:r>
            <a:r>
              <a:rPr lang="tr-TR" sz="2400" dirty="0"/>
              <a:t>, akne gibi pek çok rahatsızlığın ortaya çıkardığı etkileri yok eder.</a:t>
            </a:r>
            <a:br>
              <a:rPr lang="tr-TR" sz="2400" dirty="0"/>
            </a:br>
            <a:r>
              <a:rPr lang="tr-TR" sz="2400" dirty="0"/>
              <a:t>Ciltte kurulduktan dolayı meydana gelen kaşıntıları ortadan </a:t>
            </a:r>
            <a:r>
              <a:rPr lang="tr-TR" sz="2400" dirty="0" smtClean="0"/>
              <a:t>kaldırır. Cildin </a:t>
            </a:r>
            <a:r>
              <a:rPr lang="tr-TR" sz="2400" dirty="0" err="1"/>
              <a:t>parlakte</a:t>
            </a:r>
            <a:r>
              <a:rPr lang="tr-TR" sz="2400" dirty="0"/>
              <a:t> canlı görülmesinde yardımcı olur.</a:t>
            </a:r>
            <a:endParaRPr lang="tr-TR" sz="2400" dirty="0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583440" y="3216486"/>
            <a:ext cx="7886700" cy="7165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3200" b="1" dirty="0" err="1">
                <a:solidFill>
                  <a:srgbClr val="002060"/>
                </a:solidFill>
                <a:cs typeface="Avant Garde Book BT"/>
                <a:sym typeface="Gill Sans" charset="0"/>
              </a:rPr>
              <a:t>Riboxyl</a:t>
            </a:r>
            <a:endParaRPr lang="tr-TR" sz="3200" b="1" dirty="0">
              <a:solidFill>
                <a:srgbClr val="002060"/>
              </a:solidFill>
              <a:cs typeface="Avant Garde Book BT"/>
              <a:sym typeface="Gill Sans" charset="0"/>
            </a:endParaRP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671296" y="4077072"/>
            <a:ext cx="7975839" cy="120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altLang="tr-TR" sz="2400" dirty="0"/>
              <a:t>Cildin sıkılaştırır, Ton </a:t>
            </a:r>
            <a:r>
              <a:rPr lang="tr-TR" altLang="tr-TR" sz="2400" dirty="0" err="1"/>
              <a:t>düzenlmemeyi</a:t>
            </a:r>
            <a:r>
              <a:rPr lang="tr-TR" altLang="tr-TR" sz="2400" dirty="0"/>
              <a:t> destekleyerek cildin canlılığını daha parlak ve aydınlık görünümünü sağlar. </a:t>
            </a:r>
          </a:p>
          <a:p>
            <a:pPr marL="0" indent="0">
              <a:buNone/>
            </a:pPr>
            <a:endParaRPr lang="tr-TR" sz="2400" dirty="0"/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587603" y="5066983"/>
            <a:ext cx="7886700" cy="7165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20000"/>
              </a:spcBef>
              <a:defRPr/>
            </a:pPr>
            <a:r>
              <a:rPr lang="tr-TR" sz="3200" b="1" smtClean="0">
                <a:solidFill>
                  <a:srgbClr val="002060"/>
                </a:solidFill>
                <a:cs typeface="Avant Garde Book BT"/>
                <a:sym typeface="Gill Sans" charset="0"/>
              </a:rPr>
              <a:t>Beta Vulgaris</a:t>
            </a:r>
            <a:endParaRPr lang="tr-TR" sz="3200" b="1" dirty="0">
              <a:solidFill>
                <a:srgbClr val="002060"/>
              </a:solidFill>
              <a:cs typeface="Avant Garde Book BT"/>
            </a:endParaRP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676742" y="5952919"/>
            <a:ext cx="7620568" cy="608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2400" smtClean="0"/>
              <a:t>Antioksidan özelliğe sahiptir.</a:t>
            </a:r>
          </a:p>
          <a:p>
            <a:pPr marL="0" indent="0">
              <a:buFont typeface="Arial" pitchFamily="34" charset="0"/>
              <a:buNone/>
            </a:pPr>
            <a:r>
              <a:rPr lang="tr-TR" sz="2400" smtClean="0"/>
              <a:t> </a:t>
            </a:r>
          </a:p>
          <a:p>
            <a:pPr marL="0" indent="0">
              <a:buFont typeface="Arial" pitchFamily="34" charset="0"/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794056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494301" y="710311"/>
            <a:ext cx="7886700" cy="7165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spcBef>
                <a:spcPct val="20000"/>
              </a:spcBef>
              <a:defRPr/>
            </a:pPr>
            <a:r>
              <a:rPr lang="tr-TR" sz="3200" b="1" dirty="0" err="1">
                <a:solidFill>
                  <a:srgbClr val="002060"/>
                </a:solidFill>
                <a:cs typeface="Avant Garde Book BT"/>
                <a:sym typeface="Gill Sans" charset="0"/>
              </a:rPr>
              <a:t>Boabab</a:t>
            </a:r>
            <a:r>
              <a:rPr lang="tr-TR" sz="3200" b="1" dirty="0">
                <a:solidFill>
                  <a:srgbClr val="002060"/>
                </a:solidFill>
                <a:cs typeface="Avant Garde Book BT"/>
                <a:sym typeface="Gill Sans" charset="0"/>
              </a:rPr>
              <a:t> </a:t>
            </a:r>
            <a:r>
              <a:rPr lang="tr-TR" sz="3200" b="1" dirty="0" err="1">
                <a:solidFill>
                  <a:srgbClr val="002060"/>
                </a:solidFill>
                <a:cs typeface="Avant Garde Book BT"/>
                <a:sym typeface="Gill Sans" charset="0"/>
              </a:rPr>
              <a:t>Adanonia</a:t>
            </a:r>
            <a:r>
              <a:rPr lang="tr-TR" sz="3200" b="1" dirty="0">
                <a:solidFill>
                  <a:srgbClr val="002060"/>
                </a:solidFill>
                <a:cs typeface="Avant Garde Book BT"/>
                <a:sym typeface="Gill Sans" charset="0"/>
              </a:rPr>
              <a:t> </a:t>
            </a:r>
            <a:r>
              <a:rPr lang="tr-TR" sz="3200" b="1" dirty="0" err="1">
                <a:solidFill>
                  <a:srgbClr val="002060"/>
                </a:solidFill>
                <a:cs typeface="Avant Garde Book BT"/>
                <a:sym typeface="Gill Sans" charset="0"/>
              </a:rPr>
              <a:t>digitata</a:t>
            </a:r>
            <a:r>
              <a:rPr lang="tr-TR" sz="3200" b="1" dirty="0">
                <a:solidFill>
                  <a:srgbClr val="002060"/>
                </a:solidFill>
                <a:cs typeface="Avant Garde Book BT"/>
                <a:sym typeface="Gill Sans" charset="0"/>
              </a:rPr>
              <a:t> </a:t>
            </a:r>
            <a:r>
              <a:rPr lang="tr-TR" sz="3200" b="1" dirty="0" err="1">
                <a:solidFill>
                  <a:srgbClr val="002060"/>
                </a:solidFill>
                <a:cs typeface="Avant Garde Book BT"/>
                <a:sym typeface="Gill Sans" charset="0"/>
              </a:rPr>
              <a:t>Seed</a:t>
            </a:r>
            <a:r>
              <a:rPr lang="tr-TR" sz="3200" b="1" dirty="0">
                <a:solidFill>
                  <a:srgbClr val="002060"/>
                </a:solidFill>
                <a:cs typeface="Avant Garde Book BT"/>
                <a:sym typeface="Gill Sans" charset="0"/>
              </a:rPr>
              <a:t> </a:t>
            </a:r>
            <a:r>
              <a:rPr lang="tr-TR" sz="3200" b="1" dirty="0" err="1">
                <a:solidFill>
                  <a:srgbClr val="002060"/>
                </a:solidFill>
                <a:cs typeface="Avant Garde Book BT"/>
                <a:sym typeface="Gill Sans" charset="0"/>
              </a:rPr>
              <a:t>Oil</a:t>
            </a:r>
            <a:endParaRPr lang="tr-TR" sz="3200" b="1" dirty="0">
              <a:solidFill>
                <a:srgbClr val="002060"/>
              </a:solidFill>
              <a:cs typeface="Avant Garde Book BT"/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sz="half" idx="1"/>
          </p:nvPr>
        </p:nvSpPr>
        <p:spPr>
          <a:xfrm>
            <a:off x="583440" y="1596247"/>
            <a:ext cx="7620568" cy="1616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Cildi uzun süreli nemlendirebildiğinden düzenli olarak kullanıldığında cilde uzun süreli bir ışıltı ve parlaklık sağlıyor. Güçlü antioksidan özelliği gösterdiğinden sivilce ve yaralardan kalan izleri yok etmede yardımcı oluyor. </a:t>
            </a:r>
          </a:p>
          <a:p>
            <a:pPr marL="0" indent="0">
              <a:buNone/>
            </a:pPr>
            <a:endParaRPr lang="tr-TR" sz="2400" dirty="0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583440" y="3455755"/>
            <a:ext cx="7886700" cy="7165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tr-TR" sz="3200" b="1" dirty="0" err="1">
                <a:solidFill>
                  <a:srgbClr val="002060"/>
                </a:solidFill>
                <a:cs typeface="Avant Garde Book BT"/>
              </a:rPr>
              <a:t>Centella</a:t>
            </a:r>
            <a:r>
              <a:rPr lang="tr-TR" sz="3200" b="1" dirty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3200" b="1" dirty="0" err="1">
                <a:solidFill>
                  <a:srgbClr val="002060"/>
                </a:solidFill>
                <a:cs typeface="Avant Garde Book BT"/>
              </a:rPr>
              <a:t>Asetiaca</a:t>
            </a:r>
            <a:endParaRPr lang="tr-TR" sz="3200" b="1" dirty="0">
              <a:solidFill>
                <a:srgbClr val="002060"/>
              </a:solidFill>
              <a:cs typeface="Avant Garde Book BT"/>
            </a:endParaRP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671296" y="4509120"/>
            <a:ext cx="7975839" cy="12041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dirty="0"/>
              <a:t>K</a:t>
            </a:r>
            <a:r>
              <a:rPr lang="tr-TR" sz="2400" dirty="0" smtClean="0"/>
              <a:t>olajen </a:t>
            </a:r>
            <a:r>
              <a:rPr lang="tr-TR" sz="2400" dirty="0"/>
              <a:t>üretimini destekleyerek cildinin yenilenme hızını artırabilir, yaraların ve izlerin daha çabuk iyileşmesini sağlayabilir, aynı zamanda antioksidan özelliği ile kırışıklık ve lekeler için yaşlanma karşıtı bir etki elde edebilirsin. </a:t>
            </a:r>
          </a:p>
        </p:txBody>
      </p:sp>
    </p:spTree>
    <p:extLst>
      <p:ext uri="{BB962C8B-B14F-4D97-AF65-F5344CB8AC3E}">
        <p14:creationId xmlns:p14="http://schemas.microsoft.com/office/powerpoint/2010/main" val="2184709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6756"/>
            <a:ext cx="1366567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429396"/>
            <a:ext cx="1560579" cy="413005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0" y="-3289"/>
            <a:ext cx="9144000" cy="461665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060"/>
                </a:solidFill>
              </a:defRPr>
            </a:lvl1pPr>
          </a:lstStyle>
          <a:p>
            <a:r>
              <a:rPr lang="tr-TR" dirty="0"/>
              <a:t>MİNEADERM Güneş Serisi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36512" y="15271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FF9900"/>
                </a:solidFill>
              </a:rPr>
              <a:t>Vücut Grubu</a:t>
            </a:r>
            <a:endParaRPr lang="tr-TR" sz="2400" dirty="0">
              <a:solidFill>
                <a:srgbClr val="FF99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6146" y="1340768"/>
            <a:ext cx="4476444" cy="445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886400" y="1196752"/>
            <a:ext cx="2574032" cy="459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900" b="1" dirty="0" err="1">
                <a:solidFill>
                  <a:srgbClr val="002060"/>
                </a:solidFill>
                <a:cs typeface="Avant Garde Book BT"/>
              </a:rPr>
              <a:t>Phytosan</a:t>
            </a:r>
            <a:r>
              <a:rPr lang="tr-TR" sz="1900" b="1" dirty="0">
                <a:solidFill>
                  <a:srgbClr val="002060"/>
                </a:solidFill>
                <a:cs typeface="Avant Garde Book BT"/>
              </a:rPr>
              <a:t> </a:t>
            </a:r>
            <a:endParaRPr lang="tr-TR" sz="1900" b="1" dirty="0" smtClean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tr-TR" sz="1900" b="1" dirty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900" b="1" dirty="0">
                <a:solidFill>
                  <a:srgbClr val="002060"/>
                </a:solidFill>
                <a:cs typeface="Avant Garde Book BT"/>
              </a:rPr>
              <a:t>Marine EM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tr-TR" sz="1900" b="1" dirty="0" smtClean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900" b="1" dirty="0" smtClean="0">
                <a:solidFill>
                  <a:srgbClr val="002060"/>
                </a:solidFill>
                <a:cs typeface="Avant Garde Book BT"/>
              </a:rPr>
              <a:t>Beta </a:t>
            </a:r>
            <a:r>
              <a:rPr lang="tr-TR" sz="1900" b="1" dirty="0" err="1">
                <a:solidFill>
                  <a:srgbClr val="002060"/>
                </a:solidFill>
                <a:cs typeface="Avant Garde Book BT"/>
              </a:rPr>
              <a:t>Glucan</a:t>
            </a:r>
            <a:r>
              <a:rPr lang="tr-TR" sz="1900" b="1" dirty="0">
                <a:solidFill>
                  <a:srgbClr val="002060"/>
                </a:solidFill>
                <a:cs typeface="Avant Garde Book BT"/>
              </a:rPr>
              <a:t> 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tr-TR" sz="1900" b="1" dirty="0" smtClean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900" b="1" dirty="0" err="1" smtClean="0">
                <a:solidFill>
                  <a:srgbClr val="002060"/>
                </a:solidFill>
                <a:cs typeface="Avant Garde Book BT"/>
              </a:rPr>
              <a:t>Gotu</a:t>
            </a:r>
            <a:r>
              <a:rPr lang="tr-TR" sz="1900" b="1" dirty="0" smtClean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1900" b="1" dirty="0">
                <a:solidFill>
                  <a:srgbClr val="002060"/>
                </a:solidFill>
                <a:cs typeface="Avant Garde Book BT"/>
              </a:rPr>
              <a:t>Kola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tr-TR" sz="1900" b="1" dirty="0" smtClean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900" b="1" dirty="0" err="1" smtClean="0">
                <a:solidFill>
                  <a:srgbClr val="002060"/>
                </a:solidFill>
                <a:cs typeface="Avant Garde Book BT"/>
              </a:rPr>
              <a:t>Boabab</a:t>
            </a:r>
            <a:endParaRPr lang="tr-TR" sz="1900" b="1" dirty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tr-TR" sz="1900" b="1" dirty="0" smtClean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900" b="1" dirty="0" err="1" smtClean="0">
                <a:solidFill>
                  <a:srgbClr val="002060"/>
                </a:solidFill>
                <a:cs typeface="Avant Garde Book BT"/>
              </a:rPr>
              <a:t>Aloe</a:t>
            </a:r>
            <a:r>
              <a:rPr lang="tr-TR" sz="1900" b="1" dirty="0" smtClean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1900" b="1" dirty="0" err="1">
                <a:solidFill>
                  <a:srgbClr val="002060"/>
                </a:solidFill>
                <a:cs typeface="Avant Garde Book BT"/>
              </a:rPr>
              <a:t>vera</a:t>
            </a:r>
            <a:endParaRPr lang="tr-TR" sz="1900" b="1" dirty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tr-TR" sz="1900" b="1" dirty="0" smtClean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900" b="1" dirty="0" err="1" smtClean="0">
                <a:solidFill>
                  <a:srgbClr val="002060"/>
                </a:solidFill>
                <a:cs typeface="Avant Garde Book BT"/>
              </a:rPr>
              <a:t>Sodium</a:t>
            </a:r>
            <a:r>
              <a:rPr lang="tr-TR" sz="1900" b="1" dirty="0" smtClean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1900" b="1" dirty="0">
                <a:solidFill>
                  <a:srgbClr val="002060"/>
                </a:solidFill>
                <a:cs typeface="Avant Garde Book BT"/>
              </a:rPr>
              <a:t>PCA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0" y="476672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dirty="0">
                <a:solidFill>
                  <a:srgbClr val="FF9900"/>
                </a:solidFill>
              </a:rPr>
              <a:t>MINEADERM UV PROTECTION &amp; HYDRATION SPREY </a:t>
            </a:r>
            <a:r>
              <a:rPr lang="tr-TR" b="1" dirty="0" smtClean="0">
                <a:solidFill>
                  <a:srgbClr val="FF9900"/>
                </a:solidFill>
              </a:rPr>
              <a:t>SPF </a:t>
            </a:r>
            <a:r>
              <a:rPr lang="tr-TR" b="1" dirty="0">
                <a:solidFill>
                  <a:srgbClr val="FF9900"/>
                </a:solidFill>
              </a:rPr>
              <a:t>50</a:t>
            </a:r>
            <a:r>
              <a:rPr lang="tr-TR" b="1" dirty="0" smtClean="0">
                <a:solidFill>
                  <a:srgbClr val="FF9900"/>
                </a:solidFill>
              </a:rPr>
              <a:t>+  / 200 </a:t>
            </a:r>
            <a:r>
              <a:rPr lang="tr-TR" b="1" dirty="0">
                <a:solidFill>
                  <a:srgbClr val="FF9900"/>
                </a:solidFill>
              </a:rPr>
              <a:t>ml</a:t>
            </a:r>
            <a:endParaRPr lang="en-US" b="1" dirty="0">
              <a:solidFill>
                <a:srgbClr val="FF9900"/>
              </a:solidFill>
              <a:sym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25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6756"/>
            <a:ext cx="1366567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429396"/>
            <a:ext cx="1560579" cy="413005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0" y="-3289"/>
            <a:ext cx="9144000" cy="461665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060"/>
                </a:solidFill>
              </a:defRPr>
            </a:lvl1pPr>
          </a:lstStyle>
          <a:p>
            <a:r>
              <a:rPr lang="tr-TR" dirty="0"/>
              <a:t>MİNEADERM Güneş Serisi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225618"/>
            <a:ext cx="4756694" cy="472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0" y="46556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9900"/>
                </a:solidFill>
              </a:rPr>
              <a:t>MINEADERM UV PROTECTION &amp; HYDRATION </a:t>
            </a:r>
            <a:r>
              <a:rPr lang="en-US" b="1" dirty="0" smtClean="0">
                <a:solidFill>
                  <a:srgbClr val="FF9900"/>
                </a:solidFill>
              </a:rPr>
              <a:t>K</a:t>
            </a:r>
            <a:r>
              <a:rPr lang="tr-TR" b="1" dirty="0" smtClean="0">
                <a:solidFill>
                  <a:srgbClr val="FF9900"/>
                </a:solidFill>
              </a:rPr>
              <a:t>I</a:t>
            </a:r>
            <a:r>
              <a:rPr lang="en-US" b="1" dirty="0" smtClean="0">
                <a:solidFill>
                  <a:srgbClr val="FF9900"/>
                </a:solidFill>
              </a:rPr>
              <a:t>DS </a:t>
            </a:r>
            <a:r>
              <a:rPr lang="en-US" b="1" dirty="0">
                <a:solidFill>
                  <a:srgbClr val="FF9900"/>
                </a:solidFill>
              </a:rPr>
              <a:t>SPRAY SPF50+ UVB/UVA  </a:t>
            </a:r>
            <a:endParaRPr lang="tr-TR" b="1" dirty="0">
              <a:solidFill>
                <a:srgbClr val="FF99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814392" y="1412776"/>
            <a:ext cx="2862064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900" b="1" dirty="0">
                <a:solidFill>
                  <a:srgbClr val="002060"/>
                </a:solidFill>
                <a:cs typeface="Avant Garde Book BT"/>
              </a:rPr>
              <a:t>Mineral UV </a:t>
            </a:r>
            <a:r>
              <a:rPr lang="tr-TR" sz="1900" b="1" dirty="0" err="1">
                <a:solidFill>
                  <a:srgbClr val="002060"/>
                </a:solidFill>
                <a:cs typeface="Avant Garde Book BT"/>
              </a:rPr>
              <a:t>Filter</a:t>
            </a:r>
            <a:endParaRPr lang="tr-TR" sz="1900" b="1" dirty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tr-TR" sz="1900" b="1" dirty="0" smtClean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900" b="1" dirty="0" err="1" smtClean="0">
                <a:solidFill>
                  <a:srgbClr val="002060"/>
                </a:solidFill>
                <a:cs typeface="Avant Garde Book BT"/>
              </a:rPr>
              <a:t>Phytosan</a:t>
            </a:r>
            <a:endParaRPr lang="tr-TR" sz="1900" b="1" dirty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tr-TR" sz="1900" b="1" dirty="0" smtClean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900" b="1" dirty="0" err="1" smtClean="0">
                <a:solidFill>
                  <a:srgbClr val="002060"/>
                </a:solidFill>
                <a:cs typeface="Avant Garde Book BT"/>
              </a:rPr>
              <a:t>Panthenol</a:t>
            </a:r>
            <a:endParaRPr lang="tr-TR" sz="1900" b="1" dirty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tr-TR" sz="1900" b="1" dirty="0" smtClean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900" b="1" dirty="0" err="1" smtClean="0">
                <a:solidFill>
                  <a:srgbClr val="002060"/>
                </a:solidFill>
                <a:cs typeface="Avant Garde Book BT"/>
              </a:rPr>
              <a:t>Bisabolol</a:t>
            </a:r>
            <a:endParaRPr lang="tr-TR" sz="1900" b="1" dirty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tr-TR" sz="1900" b="1" dirty="0" smtClean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900" b="1" dirty="0" err="1" smtClean="0">
                <a:solidFill>
                  <a:srgbClr val="002060"/>
                </a:solidFill>
                <a:cs typeface="Avant Garde Book BT"/>
              </a:rPr>
              <a:t>Shea</a:t>
            </a:r>
            <a:r>
              <a:rPr lang="tr-TR" sz="1900" b="1" dirty="0" smtClean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1900" b="1" dirty="0" err="1">
                <a:solidFill>
                  <a:srgbClr val="002060"/>
                </a:solidFill>
                <a:cs typeface="Avant Garde Book BT"/>
              </a:rPr>
              <a:t>Butter</a:t>
            </a:r>
            <a:endParaRPr lang="tr-TR" sz="1900" b="1" dirty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tr-TR" sz="1900" b="1" dirty="0" smtClean="0">
              <a:solidFill>
                <a:srgbClr val="002060"/>
              </a:solidFill>
              <a:cs typeface="Avant Garde Book B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900" b="1" dirty="0" err="1" smtClean="0">
                <a:solidFill>
                  <a:srgbClr val="002060"/>
                </a:solidFill>
                <a:cs typeface="Avant Garde Book BT"/>
              </a:rPr>
              <a:t>Gotu</a:t>
            </a:r>
            <a:r>
              <a:rPr lang="tr-TR" sz="1900" b="1" dirty="0" smtClean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1900" b="1" dirty="0">
                <a:solidFill>
                  <a:srgbClr val="002060"/>
                </a:solidFill>
                <a:cs typeface="Avant Garde Book BT"/>
              </a:rPr>
              <a:t>Kola</a:t>
            </a:r>
          </a:p>
        </p:txBody>
      </p:sp>
    </p:spTree>
    <p:extLst>
      <p:ext uri="{BB962C8B-B14F-4D97-AF65-F5344CB8AC3E}">
        <p14:creationId xmlns:p14="http://schemas.microsoft.com/office/powerpoint/2010/main" val="123474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Metin kutusu"/>
          <p:cNvSpPr txBox="1"/>
          <p:nvPr/>
        </p:nvSpPr>
        <p:spPr>
          <a:xfrm>
            <a:off x="0" y="100010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2060"/>
                </a:solidFill>
              </a:rPr>
              <a:t>FİZİKSEL VE KİMYASAL KORUMA</a:t>
            </a:r>
            <a:endParaRPr lang="tr-TR" sz="2000" b="1" dirty="0">
              <a:solidFill>
                <a:srgbClr val="002060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09" y="1643050"/>
            <a:ext cx="7510405" cy="39290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1 Metin kutusu"/>
          <p:cNvSpPr txBox="1"/>
          <p:nvPr/>
        </p:nvSpPr>
        <p:spPr>
          <a:xfrm>
            <a:off x="0" y="21429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9900"/>
                </a:solidFill>
              </a:rPr>
              <a:t>SUN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>
                <a:solidFill>
                  <a:srgbClr val="FF9900"/>
                </a:solidFill>
              </a:rPr>
              <a:t>PROTECTİON SERİES</a:t>
            </a:r>
          </a:p>
        </p:txBody>
      </p:sp>
    </p:spTree>
    <p:extLst>
      <p:ext uri="{BB962C8B-B14F-4D97-AF65-F5344CB8AC3E}">
        <p14:creationId xmlns:p14="http://schemas.microsoft.com/office/powerpoint/2010/main" val="350701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Metin kutusu"/>
          <p:cNvSpPr txBox="1"/>
          <p:nvPr/>
        </p:nvSpPr>
        <p:spPr>
          <a:xfrm>
            <a:off x="0" y="100010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2060"/>
                </a:solidFill>
              </a:rPr>
              <a:t>FOSFOLİPİT TEKNOLOJİSİ KOZMETİK ETKİSİ</a:t>
            </a:r>
            <a:endParaRPr lang="tr-TR" sz="2000" b="1" dirty="0">
              <a:solidFill>
                <a:srgbClr val="00206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8915"/>
            <a:ext cx="6627642" cy="41343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Metin kutusu 2"/>
          <p:cNvSpPr txBox="1"/>
          <p:nvPr/>
        </p:nvSpPr>
        <p:spPr>
          <a:xfrm>
            <a:off x="1" y="578645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algn="ctr">
              <a:defRPr b="1">
                <a:solidFill>
                  <a:srgbClr val="FF9900"/>
                </a:solidFill>
              </a:defRPr>
            </a:lvl1pPr>
          </a:lstStyle>
          <a:p>
            <a:r>
              <a:rPr lang="tr-TR" dirty="0">
                <a:sym typeface="Gill Sans" charset="0"/>
              </a:rPr>
              <a:t>Diğer UV  filtrelere göre daha iyi ve homojen dağılım sağladığından  </a:t>
            </a:r>
          </a:p>
          <a:p>
            <a:r>
              <a:rPr lang="tr-TR" dirty="0">
                <a:sym typeface="Gill Sans" charset="0"/>
              </a:rPr>
              <a:t>tüm uygulanan ciltte  eşit koruma sağlar.   </a:t>
            </a:r>
          </a:p>
        </p:txBody>
      </p:sp>
      <p:sp>
        <p:nvSpPr>
          <p:cNvPr id="10" name="11 Metin kutusu"/>
          <p:cNvSpPr txBox="1"/>
          <p:nvPr/>
        </p:nvSpPr>
        <p:spPr>
          <a:xfrm>
            <a:off x="0" y="21429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9900"/>
                </a:solidFill>
              </a:rPr>
              <a:t>SUN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>
                <a:solidFill>
                  <a:srgbClr val="FF9900"/>
                </a:solidFill>
              </a:rPr>
              <a:t>PROTECTİON SERİES</a:t>
            </a:r>
          </a:p>
        </p:txBody>
      </p:sp>
    </p:spTree>
    <p:extLst>
      <p:ext uri="{BB962C8B-B14F-4D97-AF65-F5344CB8AC3E}">
        <p14:creationId xmlns:p14="http://schemas.microsoft.com/office/powerpoint/2010/main" val="264921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kutusu"/>
          <p:cNvSpPr txBox="1"/>
          <p:nvPr/>
        </p:nvSpPr>
        <p:spPr>
          <a:xfrm>
            <a:off x="0" y="100010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2060"/>
                </a:solidFill>
              </a:rPr>
              <a:t>FOSFOLİPİT TEKNOLOJİSİ KOZMETİK ETKİSİ</a:t>
            </a:r>
            <a:endParaRPr lang="tr-TR" sz="2000" b="1" dirty="0">
              <a:solidFill>
                <a:srgbClr val="00206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593226"/>
            <a:ext cx="7622380" cy="41217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etin kutusu 3"/>
          <p:cNvSpPr txBox="1"/>
          <p:nvPr/>
        </p:nvSpPr>
        <p:spPr>
          <a:xfrm>
            <a:off x="0" y="59492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algn="ctr">
              <a:defRPr b="1">
                <a:solidFill>
                  <a:srgbClr val="FF9900"/>
                </a:solidFill>
              </a:defRPr>
            </a:lvl1pPr>
          </a:lstStyle>
          <a:p>
            <a:r>
              <a:rPr lang="tr-TR" dirty="0">
                <a:sym typeface="Gill Sans" charset="0"/>
              </a:rPr>
              <a:t>Sun </a:t>
            </a:r>
            <a:r>
              <a:rPr lang="tr-TR" dirty="0" err="1">
                <a:sym typeface="Gill Sans" charset="0"/>
              </a:rPr>
              <a:t>Cat</a:t>
            </a:r>
            <a:r>
              <a:rPr lang="tr-TR" dirty="0">
                <a:sym typeface="Gill Sans" charset="0"/>
              </a:rPr>
              <a:t> UV-C , UV-B , UV-A  Koruma Sağlar.</a:t>
            </a:r>
          </a:p>
        </p:txBody>
      </p:sp>
      <p:sp>
        <p:nvSpPr>
          <p:cNvPr id="13" name="11 Metin kutusu"/>
          <p:cNvSpPr txBox="1"/>
          <p:nvPr/>
        </p:nvSpPr>
        <p:spPr>
          <a:xfrm>
            <a:off x="0" y="21429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9900"/>
                </a:solidFill>
              </a:rPr>
              <a:t>SUN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>
                <a:solidFill>
                  <a:srgbClr val="FF9900"/>
                </a:solidFill>
              </a:rPr>
              <a:t>PROTECTİON SERİES</a:t>
            </a:r>
          </a:p>
        </p:txBody>
      </p:sp>
    </p:spTree>
    <p:extLst>
      <p:ext uri="{BB962C8B-B14F-4D97-AF65-F5344CB8AC3E}">
        <p14:creationId xmlns:p14="http://schemas.microsoft.com/office/powerpoint/2010/main" val="19028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0" y="1485939"/>
            <a:ext cx="3643306" cy="42473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r-TR"/>
            </a:defPPr>
            <a:lvl1pPr marL="285750" indent="-28575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/>
              <a:buChar char="•"/>
              <a:defRPr b="1">
                <a:solidFill>
                  <a:srgbClr val="FF9900"/>
                </a:solidFill>
              </a:defRPr>
            </a:lvl1pPr>
          </a:lstStyle>
          <a:p>
            <a:pPr marL="0" indent="0">
              <a:buNone/>
            </a:pPr>
            <a:r>
              <a:rPr lang="tr-TR" b="0" dirty="0"/>
              <a:t>Soya fasulyesi tohumu özütü İzole edilen proteinler, </a:t>
            </a:r>
            <a:r>
              <a:rPr lang="tr-TR" b="0" dirty="0" err="1"/>
              <a:t>glikoproteinler</a:t>
            </a:r>
            <a:r>
              <a:rPr lang="tr-TR" b="0" dirty="0"/>
              <a:t> ve </a:t>
            </a:r>
            <a:r>
              <a:rPr lang="tr-TR" b="0" dirty="0" err="1"/>
              <a:t>polisakkaritler</a:t>
            </a:r>
            <a:r>
              <a:rPr lang="tr-TR" b="0" dirty="0"/>
              <a:t> Soya fasulyesinden. Biyolojik ve UV ile indüklenen işaretleri savaşır Cilt yaşlanması. Biyolojik güneş koruması gibi davranır Cildin kendi UV korumasını canlandırarak faktör. </a:t>
            </a:r>
            <a:r>
              <a:rPr lang="tr-TR" b="0" dirty="0" err="1"/>
              <a:t>UV'ye</a:t>
            </a:r>
            <a:r>
              <a:rPr lang="tr-TR" b="0" dirty="0"/>
              <a:t> bağlı DNA hasarını önlemeye yardımcı olur. Uyarır Cildin </a:t>
            </a:r>
            <a:r>
              <a:rPr lang="tr-TR" b="0" dirty="0" err="1"/>
              <a:t>rejeneratif</a:t>
            </a:r>
            <a:r>
              <a:rPr lang="tr-TR" b="0" dirty="0"/>
              <a:t> işlevleri ve böylece iyileştirme Cilt sıkılığı ve yapısı. Ya korunan </a:t>
            </a:r>
            <a:r>
              <a:rPr lang="tr-TR" b="0" dirty="0" err="1"/>
              <a:t>Fenoksietanol</a:t>
            </a:r>
            <a:r>
              <a:rPr lang="tr-TR" b="0" dirty="0"/>
              <a:t> ve </a:t>
            </a:r>
            <a:r>
              <a:rPr lang="tr-TR" b="0" dirty="0" err="1"/>
              <a:t>parabenler</a:t>
            </a:r>
            <a:r>
              <a:rPr lang="tr-TR" b="0" dirty="0"/>
              <a:t> veya </a:t>
            </a:r>
            <a:r>
              <a:rPr lang="tr-TR" b="0" dirty="0" err="1"/>
              <a:t>Phytosan</a:t>
            </a:r>
            <a:r>
              <a:rPr lang="tr-TR" b="0" dirty="0"/>
              <a:t> K ile </a:t>
            </a:r>
            <a:r>
              <a:rPr lang="tr-TR" b="0" dirty="0" err="1"/>
              <a:t>Fenoksietanol</a:t>
            </a:r>
            <a:r>
              <a:rPr lang="tr-TR" b="0" dirty="0"/>
              <a:t> ve potasyum </a:t>
            </a:r>
            <a:r>
              <a:rPr lang="tr-TR" b="0" dirty="0" err="1"/>
              <a:t>sorbat</a:t>
            </a:r>
            <a:r>
              <a:rPr lang="tr-TR" b="0" dirty="0"/>
              <a:t>. </a:t>
            </a:r>
          </a:p>
          <a:p>
            <a:pPr marL="0" indent="0">
              <a:buNone/>
            </a:pPr>
            <a:endParaRPr lang="tr-TR" b="0" dirty="0"/>
          </a:p>
        </p:txBody>
      </p:sp>
      <p:sp>
        <p:nvSpPr>
          <p:cNvPr id="11" name="Dikdörtgen 3"/>
          <p:cNvSpPr/>
          <p:nvPr/>
        </p:nvSpPr>
        <p:spPr>
          <a:xfrm>
            <a:off x="0" y="85723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err="1">
                <a:solidFill>
                  <a:srgbClr val="002060"/>
                </a:solidFill>
                <a:latin typeface="+mj-lt"/>
                <a:sym typeface="Gill Sans" charset="0"/>
              </a:rPr>
              <a:t>Phytosan</a:t>
            </a:r>
            <a:r>
              <a:rPr lang="tr-TR" sz="2000" b="1" dirty="0">
                <a:solidFill>
                  <a:srgbClr val="002060"/>
                </a:solidFill>
                <a:latin typeface="+mj-lt"/>
                <a:sym typeface="Gill Sans" charset="0"/>
              </a:rPr>
              <a:t>™</a:t>
            </a:r>
            <a:endParaRPr lang="tr-TR" sz="2000" dirty="0">
              <a:solidFill>
                <a:srgbClr val="002060"/>
              </a:solidFill>
              <a:latin typeface="+mj-lt"/>
              <a:sym typeface="Gill Sans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446" y="1628800"/>
            <a:ext cx="5450148" cy="38078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1 Metin kutusu"/>
          <p:cNvSpPr txBox="1"/>
          <p:nvPr/>
        </p:nvSpPr>
        <p:spPr>
          <a:xfrm>
            <a:off x="0" y="21429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9900"/>
                </a:solidFill>
              </a:rPr>
              <a:t>SUN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>
                <a:solidFill>
                  <a:srgbClr val="FF9900"/>
                </a:solidFill>
              </a:rPr>
              <a:t>PROTECTİON SERİES</a:t>
            </a:r>
          </a:p>
        </p:txBody>
      </p:sp>
    </p:spTree>
    <p:extLst>
      <p:ext uri="{BB962C8B-B14F-4D97-AF65-F5344CB8AC3E}">
        <p14:creationId xmlns:p14="http://schemas.microsoft.com/office/powerpoint/2010/main" val="419518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842939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5364088" y="2348880"/>
            <a:ext cx="3667536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sz="1900" b="1" dirty="0" err="1">
                <a:solidFill>
                  <a:srgbClr val="002060"/>
                </a:solidFill>
                <a:cs typeface="Avant Garde Book BT"/>
              </a:rPr>
              <a:t>Camellia</a:t>
            </a:r>
            <a:r>
              <a:rPr lang="tr-TR" sz="1900" b="1" dirty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1900" b="1" dirty="0" err="1">
                <a:solidFill>
                  <a:srgbClr val="002060"/>
                </a:solidFill>
                <a:cs typeface="Avant Garde Book BT"/>
              </a:rPr>
              <a:t>Sinensis</a:t>
            </a:r>
            <a:endParaRPr lang="tr-TR" sz="1900" b="1" dirty="0">
              <a:solidFill>
                <a:srgbClr val="002060"/>
              </a:solidFill>
              <a:cs typeface="Avant Garde Book BT"/>
            </a:endParaRPr>
          </a:p>
          <a:p>
            <a:pPr marL="342900" indent="-342900">
              <a:buFont typeface="Arial" pitchFamily="34" charset="0"/>
              <a:buChar char="•"/>
            </a:pPr>
            <a:endParaRPr lang="tr-TR" sz="1900" b="1" dirty="0" smtClean="0">
              <a:solidFill>
                <a:srgbClr val="002060"/>
              </a:solidFill>
              <a:cs typeface="Avant Garde Book B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1900" b="1" dirty="0" err="1" smtClean="0">
                <a:solidFill>
                  <a:srgbClr val="002060"/>
                </a:solidFill>
                <a:cs typeface="Avant Garde Book BT"/>
              </a:rPr>
              <a:t>Tea</a:t>
            </a:r>
            <a:r>
              <a:rPr lang="tr-TR" sz="1900" b="1" dirty="0" smtClean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1900" b="1" dirty="0" err="1">
                <a:solidFill>
                  <a:srgbClr val="002060"/>
                </a:solidFill>
                <a:cs typeface="Avant Garde Book BT"/>
              </a:rPr>
              <a:t>Tree</a:t>
            </a:r>
            <a:r>
              <a:rPr lang="tr-TR" sz="1900" b="1" dirty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1900" b="1" dirty="0" err="1">
                <a:solidFill>
                  <a:srgbClr val="002060"/>
                </a:solidFill>
                <a:cs typeface="Avant Garde Book BT"/>
              </a:rPr>
              <a:t>Leaf</a:t>
            </a:r>
            <a:r>
              <a:rPr lang="tr-TR" sz="1900" b="1" dirty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1900" b="1" dirty="0" err="1">
                <a:solidFill>
                  <a:srgbClr val="002060"/>
                </a:solidFill>
                <a:cs typeface="Avant Garde Book BT"/>
              </a:rPr>
              <a:t>Oil</a:t>
            </a:r>
            <a:endParaRPr lang="tr-TR" sz="1900" b="1" dirty="0">
              <a:solidFill>
                <a:srgbClr val="002060"/>
              </a:solidFill>
              <a:cs typeface="Avant Garde Book BT"/>
            </a:endParaRPr>
          </a:p>
          <a:p>
            <a:pPr marL="342900" indent="-342900">
              <a:buFont typeface="Arial" pitchFamily="34" charset="0"/>
              <a:buChar char="•"/>
            </a:pPr>
            <a:endParaRPr lang="tr-TR" sz="1900" b="1" dirty="0" smtClean="0">
              <a:solidFill>
                <a:srgbClr val="002060"/>
              </a:solidFill>
              <a:cs typeface="Avant Garde Book B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1900" b="1" dirty="0" smtClean="0">
                <a:solidFill>
                  <a:srgbClr val="002060"/>
                </a:solidFill>
                <a:cs typeface="Avant Garde Book BT"/>
              </a:rPr>
              <a:t>Beta </a:t>
            </a:r>
            <a:r>
              <a:rPr lang="tr-TR" sz="1900" b="1" dirty="0" err="1">
                <a:solidFill>
                  <a:srgbClr val="002060"/>
                </a:solidFill>
                <a:cs typeface="Avant Garde Book BT"/>
              </a:rPr>
              <a:t>Glucan</a:t>
            </a:r>
            <a:endParaRPr lang="tr-TR" sz="1900" b="1" dirty="0">
              <a:solidFill>
                <a:srgbClr val="002060"/>
              </a:solidFill>
              <a:cs typeface="Avant Garde Book BT"/>
            </a:endParaRPr>
          </a:p>
          <a:p>
            <a:pPr marL="342900" indent="-342900">
              <a:buFont typeface="Arial" pitchFamily="34" charset="0"/>
              <a:buChar char="•"/>
            </a:pPr>
            <a:endParaRPr lang="tr-TR" sz="1900" b="1" dirty="0" smtClean="0">
              <a:solidFill>
                <a:srgbClr val="002060"/>
              </a:solidFill>
              <a:cs typeface="Avant Garde Book B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1900" b="1" dirty="0" err="1" smtClean="0">
                <a:solidFill>
                  <a:srgbClr val="002060"/>
                </a:solidFill>
                <a:cs typeface="Avant Garde Book BT"/>
              </a:rPr>
              <a:t>Phytosan</a:t>
            </a:r>
            <a:endParaRPr lang="tr-TR" sz="1900" b="1" dirty="0">
              <a:solidFill>
                <a:srgbClr val="002060"/>
              </a:solidFill>
              <a:cs typeface="Avant Garde Book BT"/>
            </a:endParaRPr>
          </a:p>
          <a:p>
            <a:pPr marL="342900" indent="-342900">
              <a:buFont typeface="Arial" pitchFamily="34" charset="0"/>
              <a:buChar char="•"/>
            </a:pPr>
            <a:endParaRPr lang="tr-TR" sz="1900" b="1" dirty="0" smtClean="0">
              <a:solidFill>
                <a:srgbClr val="002060"/>
              </a:solidFill>
              <a:cs typeface="Avant Garde Book B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1900" b="1" dirty="0" err="1" smtClean="0">
                <a:solidFill>
                  <a:srgbClr val="002060"/>
                </a:solidFill>
                <a:cs typeface="Avant Garde Book BT"/>
              </a:rPr>
              <a:t>Aloe</a:t>
            </a:r>
            <a:r>
              <a:rPr lang="tr-TR" sz="1900" b="1" dirty="0" smtClean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1900" b="1" dirty="0" err="1">
                <a:solidFill>
                  <a:srgbClr val="002060"/>
                </a:solidFill>
                <a:cs typeface="Avant Garde Book BT"/>
              </a:rPr>
              <a:t>Vera</a:t>
            </a:r>
            <a:endParaRPr lang="tr-TR" sz="1900" b="1" dirty="0">
              <a:solidFill>
                <a:srgbClr val="002060"/>
              </a:solidFill>
              <a:cs typeface="Avant Garde Book BT"/>
            </a:endParaRPr>
          </a:p>
          <a:p>
            <a:pPr marL="342900" indent="-342900">
              <a:buFont typeface="Arial" pitchFamily="34" charset="0"/>
              <a:buChar char="•"/>
            </a:pPr>
            <a:endParaRPr lang="tr-TR" sz="1900" b="1" dirty="0" smtClean="0">
              <a:solidFill>
                <a:srgbClr val="002060"/>
              </a:solidFill>
              <a:cs typeface="Avant Garde Book B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1900" b="1" dirty="0" err="1" smtClean="0">
                <a:solidFill>
                  <a:srgbClr val="002060"/>
                </a:solidFill>
                <a:cs typeface="Avant Garde Book BT"/>
              </a:rPr>
              <a:t>Gotu</a:t>
            </a:r>
            <a:r>
              <a:rPr lang="tr-TR" sz="1900" b="1" dirty="0" smtClean="0">
                <a:solidFill>
                  <a:srgbClr val="002060"/>
                </a:solidFill>
                <a:cs typeface="Avant Garde Book BT"/>
              </a:rPr>
              <a:t> Kola</a:t>
            </a:r>
            <a:endParaRPr lang="tr-TR" sz="1900" b="1" dirty="0">
              <a:solidFill>
                <a:srgbClr val="002060"/>
              </a:solidFill>
              <a:cs typeface="Avant Garde Book BT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0" y="26064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9900"/>
                </a:solidFill>
              </a:rPr>
              <a:t> MINEADERM UV PROTECTİON &amp; MATIFYING FACE GEL SPF50+  (50 ML)</a:t>
            </a:r>
            <a:endParaRPr lang="tr-TR" sz="40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3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494301" y="710311"/>
            <a:ext cx="7886700" cy="7165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tr-TR" sz="3200" b="1" dirty="0" err="1">
                <a:solidFill>
                  <a:srgbClr val="002060"/>
                </a:solidFill>
                <a:cs typeface="Avant Garde Book BT"/>
              </a:rPr>
              <a:t>Camellia</a:t>
            </a:r>
            <a:r>
              <a:rPr lang="tr-TR" sz="3200" b="1" dirty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3200" b="1" dirty="0" err="1" smtClean="0">
                <a:solidFill>
                  <a:srgbClr val="002060"/>
                </a:solidFill>
                <a:cs typeface="Avant Garde Book BT"/>
              </a:rPr>
              <a:t>Sinensis</a:t>
            </a:r>
            <a:r>
              <a:rPr lang="tr-TR" sz="3200" b="1" dirty="0" smtClean="0">
                <a:solidFill>
                  <a:srgbClr val="002060"/>
                </a:solidFill>
                <a:cs typeface="Avant Garde Book BT"/>
              </a:rPr>
              <a:t> (Yeşil Çay )</a:t>
            </a:r>
            <a:endParaRPr lang="tr-TR" sz="3200" b="1" dirty="0">
              <a:solidFill>
                <a:srgbClr val="002060"/>
              </a:solidFill>
              <a:cs typeface="Avant Garde Book BT"/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sz="half" idx="1"/>
          </p:nvPr>
        </p:nvSpPr>
        <p:spPr>
          <a:xfrm>
            <a:off x="671296" y="1596247"/>
            <a:ext cx="7532712" cy="1877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Anti-</a:t>
            </a:r>
            <a:r>
              <a:rPr lang="tr-TR" sz="2400" dirty="0" err="1"/>
              <a:t>inflamatuar</a:t>
            </a:r>
            <a:r>
              <a:rPr lang="tr-TR" sz="2400" dirty="0"/>
              <a:t> ve antioksidan olması nedeniyle yaşlanma belirtilerini yavaşlatıyor. Cildin </a:t>
            </a:r>
            <a:r>
              <a:rPr lang="tr-TR" sz="2400" dirty="0" smtClean="0"/>
              <a:t>elastikiyetini artırıyor</a:t>
            </a:r>
            <a:r>
              <a:rPr lang="tr-TR" sz="2400" dirty="0"/>
              <a:t>. Cildi güneşin zararlı ışınlarından koruyor. Cilt lekelerinin tedavisinde oldukça etkili.</a:t>
            </a:r>
            <a:endParaRPr lang="tr-TR" sz="2400" i="0" dirty="0" smtClean="0">
              <a:cs typeface="Avant Garde Book BT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583440" y="3251141"/>
            <a:ext cx="7886700" cy="7165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b="1" dirty="0" err="1">
                <a:solidFill>
                  <a:srgbClr val="002060"/>
                </a:solidFill>
                <a:cs typeface="Avant Garde Book BT"/>
              </a:rPr>
              <a:t>Tea</a:t>
            </a:r>
            <a:r>
              <a:rPr lang="tr-TR" sz="3200" b="1" dirty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3200" b="1" dirty="0" err="1">
                <a:solidFill>
                  <a:srgbClr val="002060"/>
                </a:solidFill>
                <a:cs typeface="Avant Garde Book BT"/>
              </a:rPr>
              <a:t>Tree</a:t>
            </a:r>
            <a:r>
              <a:rPr lang="tr-TR" sz="3200" b="1" dirty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3200" b="1" dirty="0" err="1">
                <a:solidFill>
                  <a:srgbClr val="002060"/>
                </a:solidFill>
                <a:cs typeface="Avant Garde Book BT"/>
              </a:rPr>
              <a:t>Leaf</a:t>
            </a:r>
            <a:r>
              <a:rPr lang="tr-TR" sz="3200" b="1" dirty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3200" b="1" dirty="0" err="1">
                <a:solidFill>
                  <a:srgbClr val="002060"/>
                </a:solidFill>
                <a:cs typeface="Avant Garde Book BT"/>
              </a:rPr>
              <a:t>Oil</a:t>
            </a:r>
            <a:endParaRPr lang="tr-TR" sz="3200" b="1" dirty="0">
              <a:solidFill>
                <a:srgbClr val="002060"/>
              </a:solidFill>
              <a:cs typeface="Avant Garde Book BT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760435" y="4832155"/>
            <a:ext cx="7532711" cy="11685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2100" b="1" dirty="0">
              <a:latin typeface="Avant Garde Book BT"/>
              <a:cs typeface="Avant Garde Book BT"/>
            </a:endParaRP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671296" y="4229064"/>
            <a:ext cx="7532711" cy="19362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dirty="0" err="1"/>
              <a:t>A</a:t>
            </a:r>
            <a:r>
              <a:rPr lang="tr-TR" sz="2400" dirty="0" err="1" smtClean="0"/>
              <a:t>ntibakteriyel</a:t>
            </a:r>
            <a:r>
              <a:rPr lang="tr-TR" sz="2400" dirty="0" smtClean="0"/>
              <a:t> </a:t>
            </a:r>
            <a:r>
              <a:rPr lang="tr-TR" sz="2400" dirty="0"/>
              <a:t>ve </a:t>
            </a:r>
            <a:r>
              <a:rPr lang="tr-TR" sz="2400" dirty="0" err="1"/>
              <a:t>antiviral</a:t>
            </a:r>
            <a:r>
              <a:rPr lang="tr-TR" sz="2400" dirty="0"/>
              <a:t> özellikler göstererek virüs ve bakterileri vücuttan uzaklaştırıyor, bu sayede bizi hastalıklardan koruyor. Akne ve sivilce gibi </a:t>
            </a:r>
            <a:r>
              <a:rPr lang="tr-TR" sz="2400" b="1" dirty="0"/>
              <a:t>cilt</a:t>
            </a:r>
            <a:r>
              <a:rPr lang="tr-TR" sz="2400" dirty="0"/>
              <a:t> sorunlarının oluşumunu engelliyor, oluşmuş olanlarınsa iyileşme sürecini hızlandırıyor.</a:t>
            </a:r>
            <a:endParaRPr lang="tr-TR" sz="2100" b="1" dirty="0">
              <a:latin typeface="Avant Garde Book BT"/>
              <a:cs typeface="Avant Garde Book BT"/>
            </a:endParaRPr>
          </a:p>
        </p:txBody>
      </p:sp>
    </p:spTree>
    <p:extLst>
      <p:ext uri="{BB962C8B-B14F-4D97-AF65-F5344CB8AC3E}">
        <p14:creationId xmlns:p14="http://schemas.microsoft.com/office/powerpoint/2010/main" val="3589434343"/>
      </p:ext>
    </p:extLst>
  </p:cSld>
  <p:clrMapOvr>
    <a:masterClrMapping/>
  </p:clrMapOvr>
</p:sld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</TotalTime>
  <Words>944</Words>
  <Application>Microsoft Office PowerPoint</Application>
  <PresentationFormat>Ekran Gösterisi (4:3)</PresentationFormat>
  <Paragraphs>179</Paragraphs>
  <Slides>26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3" baseType="lpstr">
      <vt:lpstr>Arial</vt:lpstr>
      <vt:lpstr>Avant Garde Book BT</vt:lpstr>
      <vt:lpstr>Calibri</vt:lpstr>
      <vt:lpstr>Gill Sans</vt:lpstr>
      <vt:lpstr>Open Sans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Camellia Sinensis (Yeşil Çay )</vt:lpstr>
      <vt:lpstr>Beta Glucan</vt:lpstr>
      <vt:lpstr>Aloe Vera</vt:lpstr>
      <vt:lpstr>PowerPoint Sunusu</vt:lpstr>
      <vt:lpstr>Shea Butter</vt:lpstr>
      <vt:lpstr>Panthenol</vt:lpstr>
      <vt:lpstr>Bisabolol</vt:lpstr>
      <vt:lpstr>PowerPoint Sunusu</vt:lpstr>
      <vt:lpstr>Shea Butter</vt:lpstr>
      <vt:lpstr>Panthenol</vt:lpstr>
      <vt:lpstr>Bisabolol</vt:lpstr>
      <vt:lpstr>PowerPoint Sunusu</vt:lpstr>
      <vt:lpstr>Shea Butter</vt:lpstr>
      <vt:lpstr>Boabab Adanonia digitata Seed Oil</vt:lpstr>
      <vt:lpstr>PowerPoint Sunusu</vt:lpstr>
      <vt:lpstr>Scenedesmus Rubescens  Extract</vt:lpstr>
      <vt:lpstr>Poria Cocos Extract 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ACNE CONTROL CREAM</dc:title>
  <dc:creator>T@rk@n</dc:creator>
  <cp:lastModifiedBy>HP01</cp:lastModifiedBy>
  <cp:revision>135</cp:revision>
  <dcterms:created xsi:type="dcterms:W3CDTF">2016-12-20T12:57:59Z</dcterms:created>
  <dcterms:modified xsi:type="dcterms:W3CDTF">2022-03-10T14:05:39Z</dcterms:modified>
</cp:coreProperties>
</file>