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4" r:id="rId4"/>
    <p:sldId id="265" r:id="rId5"/>
    <p:sldId id="258" r:id="rId6"/>
    <p:sldId id="262" r:id="rId7"/>
    <p:sldId id="259" r:id="rId8"/>
    <p:sldId id="260" r:id="rId9"/>
    <p:sldId id="261" r:id="rId10"/>
    <p:sldId id="263" r:id="rId11"/>
    <p:sldId id="266" r:id="rId12"/>
    <p:sldId id="267" r:id="rId13"/>
    <p:sldId id="268" r:id="rId14"/>
    <p:sldId id="269" r:id="rId15"/>
    <p:sldId id="270" r:id="rId16"/>
    <p:sldId id="271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4" r:id="rId29"/>
  </p:sldIdLst>
  <p:sldSz cx="12192000" cy="6858000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0" d="100"/>
          <a:sy n="70" d="100"/>
        </p:scale>
        <p:origin x="71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tr-TR" smtClean="0"/>
              <a:t>Asıl alt başlık stilini düzenlemek için tıklatın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C33BF2-EB63-443E-A291-C38E7C32EC7B}" type="datetimeFigureOut">
              <a:rPr lang="tr-TR" smtClean="0"/>
              <a:t>10.3.2022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ED328C-A1BA-4A5D-B5BE-B68314987FCD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3171187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C33BF2-EB63-443E-A291-C38E7C32EC7B}" type="datetimeFigureOut">
              <a:rPr lang="tr-TR" smtClean="0"/>
              <a:t>10.3.2022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ED328C-A1BA-4A5D-B5BE-B68314987FCD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7839788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C33BF2-EB63-443E-A291-C38E7C32EC7B}" type="datetimeFigureOut">
              <a:rPr lang="tr-TR" smtClean="0"/>
              <a:t>10.3.2022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ED328C-A1BA-4A5D-B5BE-B68314987FCD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0798313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C33BF2-EB63-443E-A291-C38E7C32EC7B}" type="datetimeFigureOut">
              <a:rPr lang="tr-TR" smtClean="0"/>
              <a:t>10.3.2022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ED328C-A1BA-4A5D-B5BE-B68314987FCD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3744365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C33BF2-EB63-443E-A291-C38E7C32EC7B}" type="datetimeFigureOut">
              <a:rPr lang="tr-TR" smtClean="0"/>
              <a:t>10.3.2022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ED328C-A1BA-4A5D-B5BE-B68314987FCD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1598773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C33BF2-EB63-443E-A291-C38E7C32EC7B}" type="datetimeFigureOut">
              <a:rPr lang="tr-TR" smtClean="0"/>
              <a:t>10.3.2022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ED328C-A1BA-4A5D-B5BE-B68314987FCD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5021633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Metin Yer Tutucusu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İçerik Yer Tutucus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7" name="Veri Yer Tutucus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C33BF2-EB63-443E-A291-C38E7C32EC7B}" type="datetimeFigureOut">
              <a:rPr lang="tr-TR" smtClean="0"/>
              <a:t>10.3.2022</a:t>
            </a:fld>
            <a:endParaRPr lang="tr-TR"/>
          </a:p>
        </p:txBody>
      </p:sp>
      <p:sp>
        <p:nvSpPr>
          <p:cNvPr id="8" name="Altbilgi Yer Tutucusu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ayt Numarası Yer Tutucus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ED328C-A1BA-4A5D-B5BE-B68314987FCD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2357594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C33BF2-EB63-443E-A291-C38E7C32EC7B}" type="datetimeFigureOut">
              <a:rPr lang="tr-TR" smtClean="0"/>
              <a:t>10.3.2022</a:t>
            </a:fld>
            <a:endParaRPr lang="tr-TR"/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ED328C-A1BA-4A5D-B5BE-B68314987FCD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5214723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i Yer Tutucus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C33BF2-EB63-443E-A291-C38E7C32EC7B}" type="datetimeFigureOut">
              <a:rPr lang="tr-TR" smtClean="0"/>
              <a:t>10.3.2022</a:t>
            </a:fld>
            <a:endParaRPr lang="tr-TR"/>
          </a:p>
        </p:txBody>
      </p:sp>
      <p:sp>
        <p:nvSpPr>
          <p:cNvPr id="3" name="Altbilgi Yer Tutucusu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ED328C-A1BA-4A5D-B5BE-B68314987FCD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2704935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C33BF2-EB63-443E-A291-C38E7C32EC7B}" type="datetimeFigureOut">
              <a:rPr lang="tr-TR" smtClean="0"/>
              <a:t>10.3.2022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ED328C-A1BA-4A5D-B5BE-B68314987FCD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6620161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Resim Yer Tutucusu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C33BF2-EB63-443E-A291-C38E7C32EC7B}" type="datetimeFigureOut">
              <a:rPr lang="tr-TR" smtClean="0"/>
              <a:t>10.3.2022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ED328C-A1BA-4A5D-B5BE-B68314987FCD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5161429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Yer Tutucusu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C33BF2-EB63-443E-A291-C38E7C32EC7B}" type="datetimeFigureOut">
              <a:rPr lang="tr-TR" smtClean="0"/>
              <a:t>10.3.2022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ED328C-A1BA-4A5D-B5BE-B68314987FCD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7314264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3" descr="C:\Users\Extreme\Desktop\akslogo-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4542"/>
          <a:stretch>
            <a:fillRect/>
          </a:stretch>
        </p:blipFill>
        <p:spPr bwMode="auto">
          <a:xfrm>
            <a:off x="9453564" y="6429375"/>
            <a:ext cx="395287" cy="46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6867" name="11 Metin kutusu"/>
          <p:cNvSpPr txBox="1">
            <a:spLocks noChangeArrowheads="1"/>
          </p:cNvSpPr>
          <p:nvPr/>
        </p:nvSpPr>
        <p:spPr bwMode="auto">
          <a:xfrm>
            <a:off x="1282890" y="214314"/>
            <a:ext cx="9553432" cy="14516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>
                <a:solidFill>
                  <a:srgbClr val="404040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600">
                <a:solidFill>
                  <a:srgbClr val="404040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400">
                <a:solidFill>
                  <a:srgbClr val="404040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5pPr>
            <a:lvl6pPr marL="25146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6pPr>
            <a:lvl7pPr marL="29718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7pPr>
            <a:lvl8pPr marL="34290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8pPr>
            <a:lvl9pPr marL="38862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9pPr>
          </a:lstStyle>
          <a:p>
            <a:pPr algn="ctr">
              <a:buNone/>
            </a:pPr>
            <a:r>
              <a:rPr lang="tr-TR" sz="4000" b="1" dirty="0">
                <a:solidFill>
                  <a:schemeClr val="bg1">
                    <a:lumMod val="65000"/>
                  </a:schemeClr>
                </a:solidFill>
              </a:rPr>
              <a:t>MİNEADERM MOİSTURİZER </a:t>
            </a:r>
            <a:r>
              <a:rPr lang="tr-TR" sz="4000" b="1" dirty="0" smtClean="0">
                <a:solidFill>
                  <a:schemeClr val="bg1">
                    <a:lumMod val="65000"/>
                  </a:schemeClr>
                </a:solidFill>
              </a:rPr>
              <a:t>CREAM </a:t>
            </a:r>
          </a:p>
          <a:p>
            <a:pPr algn="ctr">
              <a:buNone/>
            </a:pPr>
            <a:r>
              <a:rPr lang="tr-TR" sz="4000" b="1" dirty="0" smtClean="0">
                <a:solidFill>
                  <a:schemeClr val="bg1">
                    <a:lumMod val="65000"/>
                  </a:schemeClr>
                </a:solidFill>
              </a:rPr>
              <a:t>SPF 50</a:t>
            </a:r>
            <a:endParaRPr lang="tr-TR" sz="4000" b="1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14" name="İçerik Yer Tutucusu 2"/>
          <p:cNvSpPr txBox="1">
            <a:spLocks/>
          </p:cNvSpPr>
          <p:nvPr/>
        </p:nvSpPr>
        <p:spPr>
          <a:xfrm>
            <a:off x="6275388" y="1897038"/>
            <a:ext cx="4392612" cy="3562065"/>
          </a:xfrm>
          <a:prstGeom prst="rect">
            <a:avLst/>
          </a:prstGeom>
        </p:spPr>
        <p:txBody>
          <a:bodyPr>
            <a:normAutofit fontScale="92500" lnSpcReduction="20000"/>
          </a:bodyPr>
          <a:lstStyle/>
          <a:p>
            <a:pPr marL="361188" indent="-342900">
              <a:buFont typeface="Wingdings" panose="05000000000000000000" pitchFamily="2" charset="2"/>
              <a:buChar char="ü"/>
            </a:pPr>
            <a:r>
              <a:rPr lang="tr-TR" sz="2000" b="1" dirty="0" err="1" smtClean="0">
                <a:solidFill>
                  <a:srgbClr val="002060"/>
                </a:solidFill>
                <a:cs typeface="Avant Garde Book BT"/>
              </a:rPr>
              <a:t>Riboxyl</a:t>
            </a:r>
            <a:endParaRPr lang="tr-TR" sz="2000" b="1" dirty="0" smtClean="0">
              <a:solidFill>
                <a:srgbClr val="002060"/>
              </a:solidFill>
              <a:cs typeface="Avant Garde Book BT"/>
            </a:endParaRPr>
          </a:p>
          <a:p>
            <a:pPr marL="361188" indent="-342900">
              <a:buFont typeface="Wingdings" panose="05000000000000000000" pitchFamily="2" charset="2"/>
              <a:buChar char="ü"/>
            </a:pPr>
            <a:endParaRPr lang="tr-TR" sz="2000" b="1" dirty="0" smtClean="0">
              <a:solidFill>
                <a:srgbClr val="002060"/>
              </a:solidFill>
              <a:cs typeface="Avant Garde Book BT"/>
            </a:endParaRPr>
          </a:p>
          <a:p>
            <a:pPr marL="361188" indent="-342900">
              <a:buFont typeface="Wingdings" panose="05000000000000000000" pitchFamily="2" charset="2"/>
              <a:buChar char="ü"/>
            </a:pPr>
            <a:r>
              <a:rPr lang="tr-TR" sz="2000" b="1" dirty="0" err="1" smtClean="0">
                <a:solidFill>
                  <a:srgbClr val="002060"/>
                </a:solidFill>
                <a:cs typeface="Avant Garde Book BT"/>
              </a:rPr>
              <a:t>Regenistem</a:t>
            </a:r>
            <a:r>
              <a:rPr lang="tr-TR" sz="2000" b="1" dirty="0" smtClean="0">
                <a:solidFill>
                  <a:srgbClr val="002060"/>
                </a:solidFill>
                <a:cs typeface="Avant Garde Book BT"/>
              </a:rPr>
              <a:t> </a:t>
            </a:r>
            <a:r>
              <a:rPr lang="tr-TR" sz="2000" b="1" dirty="0" err="1" smtClean="0">
                <a:solidFill>
                  <a:srgbClr val="002060"/>
                </a:solidFill>
                <a:cs typeface="Avant Garde Book BT"/>
              </a:rPr>
              <a:t>Red</a:t>
            </a:r>
            <a:r>
              <a:rPr lang="tr-TR" sz="2000" b="1" dirty="0" smtClean="0">
                <a:solidFill>
                  <a:srgbClr val="002060"/>
                </a:solidFill>
                <a:cs typeface="Avant Garde Book BT"/>
              </a:rPr>
              <a:t> Rice</a:t>
            </a:r>
          </a:p>
          <a:p>
            <a:pPr marL="361188" indent="-342900">
              <a:buFont typeface="Wingdings" panose="05000000000000000000" pitchFamily="2" charset="2"/>
              <a:buChar char="ü"/>
            </a:pPr>
            <a:endParaRPr lang="tr-TR" sz="2000" b="1" dirty="0" smtClean="0">
              <a:solidFill>
                <a:srgbClr val="002060"/>
              </a:solidFill>
              <a:cs typeface="Avant Garde Book BT"/>
            </a:endParaRPr>
          </a:p>
          <a:p>
            <a:pPr marL="361188" indent="-342900">
              <a:buFont typeface="Wingdings" panose="05000000000000000000" pitchFamily="2" charset="2"/>
              <a:buChar char="ü"/>
              <a:defRPr/>
            </a:pPr>
            <a:r>
              <a:rPr lang="tr-TR" sz="2000" b="1" dirty="0" err="1">
                <a:solidFill>
                  <a:srgbClr val="002060"/>
                </a:solidFill>
                <a:cs typeface="Avant Garde Book BT"/>
              </a:rPr>
              <a:t>Day</a:t>
            </a:r>
            <a:r>
              <a:rPr lang="tr-TR" sz="2000" b="1" dirty="0">
                <a:solidFill>
                  <a:srgbClr val="002060"/>
                </a:solidFill>
                <a:cs typeface="Avant Garde Book BT"/>
              </a:rPr>
              <a:t> </a:t>
            </a:r>
            <a:r>
              <a:rPr lang="tr-TR" sz="2000" b="1" dirty="0" err="1">
                <a:solidFill>
                  <a:srgbClr val="002060"/>
                </a:solidFill>
                <a:cs typeface="Avant Garde Book BT"/>
              </a:rPr>
              <a:t>Moist</a:t>
            </a:r>
            <a:r>
              <a:rPr lang="tr-TR" sz="2000" b="1" dirty="0">
                <a:solidFill>
                  <a:srgbClr val="002060"/>
                </a:solidFill>
                <a:cs typeface="Avant Garde Book BT"/>
              </a:rPr>
              <a:t> (Beta </a:t>
            </a:r>
            <a:r>
              <a:rPr lang="tr-TR" sz="2000" b="1" dirty="0" err="1">
                <a:solidFill>
                  <a:srgbClr val="002060"/>
                </a:solidFill>
                <a:cs typeface="Avant Garde Book BT"/>
              </a:rPr>
              <a:t>Vulgaris</a:t>
            </a:r>
            <a:r>
              <a:rPr lang="tr-TR" sz="2000" b="1" dirty="0">
                <a:solidFill>
                  <a:srgbClr val="002060"/>
                </a:solidFill>
                <a:cs typeface="Avant Garde Book BT"/>
              </a:rPr>
              <a:t>  </a:t>
            </a:r>
            <a:r>
              <a:rPr lang="tr-TR" sz="2000" b="1" dirty="0" err="1">
                <a:solidFill>
                  <a:srgbClr val="002060"/>
                </a:solidFill>
                <a:cs typeface="Avant Garde Book BT"/>
              </a:rPr>
              <a:t>Root</a:t>
            </a:r>
            <a:r>
              <a:rPr lang="tr-TR" sz="2000" b="1" dirty="0">
                <a:solidFill>
                  <a:srgbClr val="002060"/>
                </a:solidFill>
                <a:cs typeface="Avant Garde Book BT"/>
              </a:rPr>
              <a:t> </a:t>
            </a:r>
            <a:r>
              <a:rPr lang="tr-TR" sz="2000" b="1" dirty="0" err="1">
                <a:solidFill>
                  <a:srgbClr val="002060"/>
                </a:solidFill>
                <a:cs typeface="Avant Garde Book BT"/>
              </a:rPr>
              <a:t>Extract</a:t>
            </a:r>
            <a:r>
              <a:rPr lang="tr-TR" sz="2000" b="1" dirty="0">
                <a:solidFill>
                  <a:srgbClr val="002060"/>
                </a:solidFill>
                <a:cs typeface="Avant Garde Book BT"/>
              </a:rPr>
              <a:t>)</a:t>
            </a:r>
          </a:p>
          <a:p>
            <a:pPr marL="361188" indent="-342900">
              <a:buFont typeface="Wingdings" panose="05000000000000000000" pitchFamily="2" charset="2"/>
              <a:buChar char="ü"/>
              <a:defRPr/>
            </a:pPr>
            <a:endParaRPr lang="tr-TR" sz="2000" b="1" dirty="0">
              <a:solidFill>
                <a:srgbClr val="002060"/>
              </a:solidFill>
              <a:cs typeface="Avant Garde Book BT"/>
            </a:endParaRPr>
          </a:p>
          <a:p>
            <a:pPr marL="361188" indent="-342900">
              <a:buFont typeface="Wingdings" panose="05000000000000000000" pitchFamily="2" charset="2"/>
              <a:buChar char="ü"/>
              <a:defRPr/>
            </a:pPr>
            <a:r>
              <a:rPr lang="tr-TR" sz="2000" b="1" dirty="0">
                <a:solidFill>
                  <a:srgbClr val="002060"/>
                </a:solidFill>
                <a:cs typeface="Avant Garde Book BT"/>
              </a:rPr>
              <a:t>Sodyum </a:t>
            </a:r>
            <a:r>
              <a:rPr lang="tr-TR" sz="2000" b="1" dirty="0" err="1">
                <a:solidFill>
                  <a:srgbClr val="002060"/>
                </a:solidFill>
                <a:cs typeface="Avant Garde Book BT"/>
              </a:rPr>
              <a:t>Hyaluronat</a:t>
            </a:r>
            <a:r>
              <a:rPr lang="tr-TR" sz="2000" b="1" dirty="0">
                <a:solidFill>
                  <a:srgbClr val="002060"/>
                </a:solidFill>
                <a:cs typeface="Avant Garde Book BT"/>
              </a:rPr>
              <a:t>	</a:t>
            </a:r>
          </a:p>
          <a:p>
            <a:pPr marL="361188" indent="-342900">
              <a:buFont typeface="Wingdings" panose="05000000000000000000" pitchFamily="2" charset="2"/>
              <a:buChar char="ü"/>
              <a:defRPr/>
            </a:pPr>
            <a:endParaRPr lang="tr-TR" sz="2000" b="1" dirty="0">
              <a:solidFill>
                <a:srgbClr val="002060"/>
              </a:solidFill>
              <a:cs typeface="Avant Garde Book BT"/>
            </a:endParaRPr>
          </a:p>
          <a:p>
            <a:pPr marL="361188" indent="-342900">
              <a:buFont typeface="Wingdings" panose="05000000000000000000" pitchFamily="2" charset="2"/>
              <a:buChar char="ü"/>
              <a:defRPr/>
            </a:pPr>
            <a:r>
              <a:rPr lang="tr-TR" sz="2000" b="1" dirty="0">
                <a:solidFill>
                  <a:srgbClr val="002060"/>
                </a:solidFill>
                <a:cs typeface="Avant Garde Book BT"/>
              </a:rPr>
              <a:t>Sodium PCA ( Amino Asit)	</a:t>
            </a:r>
          </a:p>
          <a:p>
            <a:pPr marL="361188" indent="-342900">
              <a:buFont typeface="Wingdings" panose="05000000000000000000" pitchFamily="2" charset="2"/>
              <a:buChar char="ü"/>
              <a:defRPr/>
            </a:pPr>
            <a:endParaRPr lang="tr-TR" sz="2000" b="1" dirty="0">
              <a:solidFill>
                <a:srgbClr val="002060"/>
              </a:solidFill>
              <a:cs typeface="Avant Garde Book BT"/>
            </a:endParaRPr>
          </a:p>
          <a:p>
            <a:pPr marL="361188" indent="-342900">
              <a:buFont typeface="Wingdings" panose="05000000000000000000" pitchFamily="2" charset="2"/>
              <a:buChar char="ü"/>
              <a:defRPr/>
            </a:pPr>
            <a:r>
              <a:rPr lang="tr-TR" sz="2000" b="1" dirty="0" err="1">
                <a:solidFill>
                  <a:srgbClr val="002060"/>
                </a:solidFill>
                <a:cs typeface="Avant Garde Book BT"/>
              </a:rPr>
              <a:t>Shea</a:t>
            </a:r>
            <a:r>
              <a:rPr lang="tr-TR" sz="2000" b="1" dirty="0">
                <a:solidFill>
                  <a:srgbClr val="002060"/>
                </a:solidFill>
                <a:cs typeface="Avant Garde Book BT"/>
              </a:rPr>
              <a:t> </a:t>
            </a:r>
            <a:r>
              <a:rPr lang="tr-TR" sz="2000" b="1" dirty="0" err="1">
                <a:solidFill>
                  <a:srgbClr val="002060"/>
                </a:solidFill>
                <a:cs typeface="Avant Garde Book BT"/>
              </a:rPr>
              <a:t>Butter</a:t>
            </a:r>
            <a:endParaRPr lang="tr-TR" sz="2000" b="1" dirty="0">
              <a:solidFill>
                <a:srgbClr val="002060"/>
              </a:solidFill>
              <a:cs typeface="Avant Garde Book BT"/>
            </a:endParaRPr>
          </a:p>
          <a:p>
            <a:pPr marL="361188" indent="-342900">
              <a:buFont typeface="Wingdings" panose="05000000000000000000" pitchFamily="2" charset="2"/>
              <a:buChar char="ü"/>
              <a:defRPr/>
            </a:pPr>
            <a:endParaRPr lang="tr-TR" sz="2000" b="1" dirty="0">
              <a:solidFill>
                <a:srgbClr val="002060"/>
              </a:solidFill>
              <a:cs typeface="Avant Garde Book BT"/>
            </a:endParaRPr>
          </a:p>
          <a:p>
            <a:pPr marL="361188" indent="-342900">
              <a:buFont typeface="Wingdings" panose="05000000000000000000" pitchFamily="2" charset="2"/>
              <a:buChar char="ü"/>
              <a:defRPr/>
            </a:pPr>
            <a:r>
              <a:rPr lang="tr-TR" sz="2000" b="1" dirty="0" err="1">
                <a:solidFill>
                  <a:srgbClr val="002060"/>
                </a:solidFill>
                <a:cs typeface="Avant Garde Book BT"/>
              </a:rPr>
              <a:t>Bisabolol</a:t>
            </a:r>
            <a:endParaRPr lang="tr-TR" sz="2000" b="1" dirty="0">
              <a:solidFill>
                <a:srgbClr val="002060"/>
              </a:solidFill>
              <a:cs typeface="Avant Garde Book BT"/>
            </a:endParaRPr>
          </a:p>
          <a:p>
            <a:pPr>
              <a:spcBef>
                <a:spcPct val="20000"/>
              </a:spcBef>
              <a:defRPr/>
            </a:pPr>
            <a:endParaRPr lang="tr-TR" sz="1900" b="1" dirty="0">
              <a:latin typeface="+mj-lt"/>
              <a:cs typeface="Avant Garde Book BT"/>
            </a:endParaRPr>
          </a:p>
          <a:p>
            <a:pPr>
              <a:spcBef>
                <a:spcPct val="20000"/>
              </a:spcBef>
              <a:defRPr/>
            </a:pPr>
            <a:endParaRPr lang="tr-TR" sz="1900" b="1" dirty="0">
              <a:latin typeface="+mj-lt"/>
              <a:cs typeface="Avant Garde Book BT"/>
            </a:endParaRPr>
          </a:p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endParaRPr lang="tr-TR" sz="3600" dirty="0">
              <a:latin typeface="Avant Garde Book BT"/>
              <a:cs typeface="Avant Garde Book BT"/>
            </a:endParaRPr>
          </a:p>
        </p:txBody>
      </p:sp>
      <p:pic>
        <p:nvPicPr>
          <p:cNvPr id="8" name="Resim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2890" y="1658147"/>
            <a:ext cx="4534652" cy="4433881"/>
          </a:xfrm>
          <a:prstGeom prst="rect">
            <a:avLst/>
          </a:prstGeom>
          <a:ln>
            <a:solidFill>
              <a:schemeClr val="bg1">
                <a:lumMod val="65000"/>
              </a:schemeClr>
            </a:solidFill>
          </a:ln>
          <a:effectLst>
            <a:innerShdw blurRad="63500" dist="50800" dir="18900000">
              <a:prstClr val="black">
                <a:alpha val="50000"/>
              </a:prstClr>
            </a:innerShdw>
          </a:effectLst>
        </p:spPr>
      </p:pic>
    </p:spTree>
    <p:extLst>
      <p:ext uri="{BB962C8B-B14F-4D97-AF65-F5344CB8AC3E}">
        <p14:creationId xmlns:p14="http://schemas.microsoft.com/office/powerpoint/2010/main" val="34603822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9 Dikdörtgen"/>
          <p:cNvSpPr/>
          <p:nvPr/>
        </p:nvSpPr>
        <p:spPr>
          <a:xfrm>
            <a:off x="1132764" y="333723"/>
            <a:ext cx="9867332" cy="707886"/>
          </a:xfrm>
          <a:prstGeom prst="rect">
            <a:avLst/>
          </a:prstGeom>
          <a:solidFill>
            <a:schemeClr val="bg2"/>
          </a:solidFill>
        </p:spPr>
        <p:txBody>
          <a:bodyPr wrap="square">
            <a:spAutoFit/>
          </a:bodyPr>
          <a:lstStyle/>
          <a:p>
            <a:pPr algn="ctr"/>
            <a:r>
              <a:rPr lang="tr-TR" sz="4000" b="1" dirty="0" err="1">
                <a:solidFill>
                  <a:srgbClr val="002060"/>
                </a:solidFill>
                <a:cs typeface="Avant Garde Book BT"/>
              </a:rPr>
              <a:t>Regenistem</a:t>
            </a:r>
            <a:r>
              <a:rPr lang="tr-TR" sz="4000" b="1" dirty="0">
                <a:solidFill>
                  <a:srgbClr val="002060"/>
                </a:solidFill>
                <a:cs typeface="Avant Garde Book BT"/>
              </a:rPr>
              <a:t> </a:t>
            </a:r>
            <a:r>
              <a:rPr lang="tr-TR" sz="4000" b="1" dirty="0" err="1">
                <a:solidFill>
                  <a:srgbClr val="002060"/>
                </a:solidFill>
                <a:cs typeface="Avant Garde Book BT"/>
              </a:rPr>
              <a:t>Red</a:t>
            </a:r>
            <a:r>
              <a:rPr lang="tr-TR" sz="4000" b="1" dirty="0">
                <a:solidFill>
                  <a:srgbClr val="002060"/>
                </a:solidFill>
                <a:cs typeface="Avant Garde Book BT"/>
              </a:rPr>
              <a:t> Rice Seven </a:t>
            </a:r>
            <a:r>
              <a:rPr lang="tr-TR" sz="4000" b="1" dirty="0" err="1">
                <a:solidFill>
                  <a:srgbClr val="002060"/>
                </a:solidFill>
                <a:cs typeface="Avant Garde Book BT"/>
              </a:rPr>
              <a:t>Effect</a:t>
            </a:r>
            <a:endParaRPr lang="tr-TR" sz="4000" b="1" dirty="0">
              <a:solidFill>
                <a:srgbClr val="002060"/>
              </a:solidFill>
              <a:cs typeface="Avant Garde Book BT"/>
            </a:endParaRPr>
          </a:p>
        </p:txBody>
      </p:sp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2764" y="1412775"/>
            <a:ext cx="5373608" cy="4824536"/>
          </a:xfrm>
          <a:prstGeom prst="rect">
            <a:avLst/>
          </a:prstGeom>
          <a:ln>
            <a:noFill/>
          </a:ln>
          <a:effectLst>
            <a:innerShdw blurRad="114300">
              <a:prstClr val="black"/>
            </a:innerShdw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16 Metin kutusu"/>
          <p:cNvSpPr txBox="1"/>
          <p:nvPr/>
        </p:nvSpPr>
        <p:spPr>
          <a:xfrm>
            <a:off x="7356790" y="1732163"/>
            <a:ext cx="3643306" cy="41857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400" b="1" dirty="0">
                <a:solidFill>
                  <a:srgbClr val="002060"/>
                </a:solidFill>
                <a:sym typeface="Gill Sans" charset="0"/>
              </a:rPr>
              <a:t>Kök Hücre Teknolojisinin       Ciltte 7 Etkisi</a:t>
            </a:r>
          </a:p>
          <a:p>
            <a:endParaRPr lang="tr-TR" sz="2000" b="1" dirty="0">
              <a:solidFill>
                <a:srgbClr val="002060"/>
              </a:solidFill>
              <a:sym typeface="Gill Sans" charset="0"/>
            </a:endParaRPr>
          </a:p>
          <a:p>
            <a:pPr marL="457200" indent="-457200">
              <a:buFont typeface="+mj-lt"/>
              <a:buAutoNum type="arabicPeriod"/>
            </a:pPr>
            <a:r>
              <a:rPr lang="tr-TR" sz="2000" dirty="0">
                <a:solidFill>
                  <a:srgbClr val="002060"/>
                </a:solidFill>
                <a:sym typeface="Gill Sans" charset="0"/>
              </a:rPr>
              <a:t>Cilt pürüzlerinde iyileşme</a:t>
            </a:r>
          </a:p>
          <a:p>
            <a:pPr marL="457200" indent="-457200">
              <a:buFont typeface="+mj-lt"/>
              <a:buAutoNum type="arabicPeriod"/>
            </a:pPr>
            <a:r>
              <a:rPr lang="tr-TR" sz="2000" dirty="0">
                <a:solidFill>
                  <a:srgbClr val="002060"/>
                </a:solidFill>
                <a:sym typeface="Gill Sans" charset="0"/>
              </a:rPr>
              <a:t>Cilt elastikiyetinin artması</a:t>
            </a:r>
          </a:p>
          <a:p>
            <a:pPr marL="457200" indent="-457200">
              <a:buFont typeface="+mj-lt"/>
              <a:buAutoNum type="arabicPeriod"/>
            </a:pPr>
            <a:r>
              <a:rPr lang="tr-TR" sz="2000" dirty="0">
                <a:solidFill>
                  <a:srgbClr val="002060"/>
                </a:solidFill>
                <a:sym typeface="Gill Sans" charset="0"/>
              </a:rPr>
              <a:t>Ciltte sıkılaşma</a:t>
            </a:r>
          </a:p>
          <a:p>
            <a:pPr marL="457200" indent="-457200">
              <a:buFont typeface="+mj-lt"/>
              <a:buAutoNum type="arabicPeriod"/>
            </a:pPr>
            <a:r>
              <a:rPr lang="tr-TR" sz="2000" dirty="0">
                <a:solidFill>
                  <a:srgbClr val="002060"/>
                </a:solidFill>
                <a:sym typeface="Gill Sans" charset="0"/>
              </a:rPr>
              <a:t>Cilt tonunda ve canlılığında düzelme</a:t>
            </a:r>
          </a:p>
          <a:p>
            <a:pPr marL="457200" indent="-457200">
              <a:buFont typeface="+mj-lt"/>
              <a:buAutoNum type="arabicPeriod"/>
            </a:pPr>
            <a:r>
              <a:rPr lang="tr-TR" sz="2000" dirty="0">
                <a:solidFill>
                  <a:srgbClr val="002060"/>
                </a:solidFill>
                <a:sym typeface="Gill Sans" charset="0"/>
              </a:rPr>
              <a:t>Çizgilerde azalma ve pürüzsüzlük</a:t>
            </a:r>
          </a:p>
          <a:p>
            <a:pPr marL="457200" indent="-457200">
              <a:buFont typeface="+mj-lt"/>
              <a:buAutoNum type="arabicPeriod"/>
            </a:pPr>
            <a:r>
              <a:rPr lang="tr-TR" sz="2000" dirty="0">
                <a:solidFill>
                  <a:srgbClr val="002060"/>
                </a:solidFill>
                <a:sym typeface="Gill Sans" charset="0"/>
              </a:rPr>
              <a:t>Gözaltı torbalarında azalma</a:t>
            </a:r>
          </a:p>
          <a:p>
            <a:pPr marL="457200" indent="-457200">
              <a:buFont typeface="+mj-lt"/>
              <a:buAutoNum type="arabicPeriod"/>
            </a:pPr>
            <a:r>
              <a:rPr lang="tr-TR" sz="2000" dirty="0">
                <a:solidFill>
                  <a:srgbClr val="002060"/>
                </a:solidFill>
                <a:sym typeface="Gill Sans" charset="0"/>
              </a:rPr>
              <a:t>Gözaltı morluklarında azalma</a:t>
            </a:r>
          </a:p>
          <a:p>
            <a:endParaRPr lang="tr-TR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54299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3" descr="C:\Users\Extreme\Desktop\akslogo-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4542"/>
          <a:stretch>
            <a:fillRect/>
          </a:stretch>
        </p:blipFill>
        <p:spPr bwMode="auto">
          <a:xfrm>
            <a:off x="9453564" y="6429375"/>
            <a:ext cx="395287" cy="46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6867" name="11 Metin kutusu"/>
          <p:cNvSpPr txBox="1">
            <a:spLocks noChangeArrowheads="1"/>
          </p:cNvSpPr>
          <p:nvPr/>
        </p:nvSpPr>
        <p:spPr bwMode="auto">
          <a:xfrm>
            <a:off x="1282890" y="214314"/>
            <a:ext cx="9553432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>
                <a:solidFill>
                  <a:srgbClr val="404040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600">
                <a:solidFill>
                  <a:srgbClr val="404040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400">
                <a:solidFill>
                  <a:srgbClr val="404040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5pPr>
            <a:lvl6pPr marL="25146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6pPr>
            <a:lvl7pPr marL="29718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7pPr>
            <a:lvl8pPr marL="34290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8pPr>
            <a:lvl9pPr marL="38862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9pPr>
          </a:lstStyle>
          <a:p>
            <a:pPr algn="ctr">
              <a:buNone/>
            </a:pPr>
            <a:r>
              <a:rPr lang="tr-TR" sz="4000" b="1" dirty="0">
                <a:solidFill>
                  <a:srgbClr val="002060"/>
                </a:solidFill>
              </a:rPr>
              <a:t>BRİGHTENİNG CLEASİNG </a:t>
            </a:r>
            <a:r>
              <a:rPr lang="tr-TR" sz="4000" b="1" dirty="0" smtClean="0">
                <a:solidFill>
                  <a:srgbClr val="002060"/>
                </a:solidFill>
              </a:rPr>
              <a:t>FOAM</a:t>
            </a:r>
            <a:endParaRPr lang="tr-TR" sz="4000" b="1" dirty="0" smtClean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14" name="İçerik Yer Tutucusu 2"/>
          <p:cNvSpPr txBox="1">
            <a:spLocks/>
          </p:cNvSpPr>
          <p:nvPr/>
        </p:nvSpPr>
        <p:spPr>
          <a:xfrm>
            <a:off x="6275388" y="1897038"/>
            <a:ext cx="4392612" cy="3562065"/>
          </a:xfrm>
          <a:prstGeom prst="rect">
            <a:avLst/>
          </a:prstGeom>
        </p:spPr>
        <p:txBody>
          <a:bodyPr>
            <a:normAutofit fontScale="92500" lnSpcReduction="10000"/>
          </a:bodyPr>
          <a:lstStyle/>
          <a:p>
            <a:pPr marL="571500" lvl="0" indent="-571500">
              <a:spcBef>
                <a:spcPct val="20000"/>
              </a:spcBef>
              <a:buFont typeface="Wingdings" panose="05000000000000000000" pitchFamily="2" charset="2"/>
              <a:buChar char="ü"/>
              <a:defRPr/>
            </a:pPr>
            <a:endParaRPr lang="tr-TR" sz="3600" dirty="0">
              <a:solidFill>
                <a:srgbClr val="002060"/>
              </a:solidFill>
              <a:latin typeface="Avant Garde Book BT"/>
              <a:cs typeface="Avant Garde Book BT"/>
            </a:endParaRP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tr-TR" sz="2000" b="1" dirty="0" err="1">
                <a:solidFill>
                  <a:srgbClr val="002060"/>
                </a:solidFill>
                <a:cs typeface="Avant Garde Book BT"/>
              </a:rPr>
              <a:t>Corallina</a:t>
            </a:r>
            <a:r>
              <a:rPr lang="tr-TR" sz="2000" b="1" dirty="0">
                <a:solidFill>
                  <a:srgbClr val="002060"/>
                </a:solidFill>
                <a:cs typeface="Avant Garde Book BT"/>
              </a:rPr>
              <a:t> </a:t>
            </a:r>
            <a:r>
              <a:rPr lang="tr-TR" sz="2000" b="1" dirty="0" err="1">
                <a:solidFill>
                  <a:srgbClr val="002060"/>
                </a:solidFill>
                <a:cs typeface="Avant Garde Book BT"/>
              </a:rPr>
              <a:t>Officinalis</a:t>
            </a:r>
            <a:r>
              <a:rPr lang="tr-TR" sz="2000" b="1" dirty="0">
                <a:solidFill>
                  <a:srgbClr val="002060"/>
                </a:solidFill>
                <a:cs typeface="Avant Garde Book BT"/>
              </a:rPr>
              <a:t> </a:t>
            </a:r>
            <a:r>
              <a:rPr lang="tr-TR" sz="2000" b="1" dirty="0" err="1">
                <a:solidFill>
                  <a:srgbClr val="002060"/>
                </a:solidFill>
                <a:cs typeface="Avant Garde Book BT"/>
              </a:rPr>
              <a:t>Extract</a:t>
            </a:r>
            <a:endParaRPr lang="tr-TR" sz="2000" b="1" dirty="0">
              <a:solidFill>
                <a:srgbClr val="002060"/>
              </a:solidFill>
              <a:cs typeface="Avant Garde Book BT"/>
            </a:endParaRPr>
          </a:p>
          <a:p>
            <a:pPr marL="342900" indent="-342900">
              <a:buFont typeface="Wingdings" panose="05000000000000000000" pitchFamily="2" charset="2"/>
              <a:buChar char="ü"/>
            </a:pPr>
            <a:endParaRPr lang="tr-TR" sz="2000" b="1" dirty="0">
              <a:solidFill>
                <a:srgbClr val="002060"/>
              </a:solidFill>
              <a:cs typeface="Avant Garde Book BT"/>
            </a:endParaRP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tr-TR" sz="2000" b="1" dirty="0" err="1">
                <a:solidFill>
                  <a:srgbClr val="002060"/>
                </a:solidFill>
                <a:cs typeface="Avant Garde Book BT"/>
              </a:rPr>
              <a:t>Grape</a:t>
            </a:r>
            <a:r>
              <a:rPr lang="tr-TR" sz="2000" b="1" dirty="0">
                <a:solidFill>
                  <a:srgbClr val="002060"/>
                </a:solidFill>
                <a:cs typeface="Avant Garde Book BT"/>
              </a:rPr>
              <a:t> </a:t>
            </a:r>
            <a:r>
              <a:rPr lang="tr-TR" sz="2000" b="1" dirty="0" err="1">
                <a:solidFill>
                  <a:srgbClr val="002060"/>
                </a:solidFill>
                <a:cs typeface="Avant Garde Book BT"/>
              </a:rPr>
              <a:t>Seed</a:t>
            </a:r>
            <a:r>
              <a:rPr lang="tr-TR" sz="2000" b="1" dirty="0">
                <a:solidFill>
                  <a:srgbClr val="002060"/>
                </a:solidFill>
                <a:cs typeface="Avant Garde Book BT"/>
              </a:rPr>
              <a:t> </a:t>
            </a:r>
            <a:r>
              <a:rPr lang="tr-TR" sz="2000" b="1" dirty="0" err="1">
                <a:solidFill>
                  <a:srgbClr val="002060"/>
                </a:solidFill>
                <a:cs typeface="Avant Garde Book BT"/>
              </a:rPr>
              <a:t>Extract</a:t>
            </a:r>
            <a:endParaRPr lang="tr-TR" sz="2000" b="1" dirty="0">
              <a:solidFill>
                <a:srgbClr val="002060"/>
              </a:solidFill>
              <a:cs typeface="Avant Garde Book BT"/>
            </a:endParaRPr>
          </a:p>
          <a:p>
            <a:pPr marL="342900" indent="-342900">
              <a:buFont typeface="Wingdings" panose="05000000000000000000" pitchFamily="2" charset="2"/>
              <a:buChar char="ü"/>
            </a:pPr>
            <a:endParaRPr lang="tr-TR" sz="2000" b="1" dirty="0">
              <a:solidFill>
                <a:srgbClr val="002060"/>
              </a:solidFill>
              <a:cs typeface="Avant Garde Book BT"/>
            </a:endParaRP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tr-TR" sz="2000" b="1" dirty="0" err="1" smtClean="0">
                <a:solidFill>
                  <a:srgbClr val="002060"/>
                </a:solidFill>
                <a:cs typeface="Avant Garde Book BT"/>
              </a:rPr>
              <a:t>Olea</a:t>
            </a:r>
            <a:r>
              <a:rPr lang="tr-TR" sz="2000" b="1" dirty="0" smtClean="0">
                <a:solidFill>
                  <a:srgbClr val="002060"/>
                </a:solidFill>
                <a:cs typeface="Avant Garde Book BT"/>
              </a:rPr>
              <a:t> </a:t>
            </a:r>
            <a:r>
              <a:rPr lang="tr-TR" sz="2000" b="1" dirty="0" err="1" smtClean="0">
                <a:solidFill>
                  <a:srgbClr val="002060"/>
                </a:solidFill>
                <a:cs typeface="Avant Garde Book BT"/>
              </a:rPr>
              <a:t>Europaea</a:t>
            </a:r>
            <a:r>
              <a:rPr lang="tr-TR" sz="2000" b="1" dirty="0" smtClean="0">
                <a:solidFill>
                  <a:srgbClr val="002060"/>
                </a:solidFill>
                <a:cs typeface="Avant Garde Book BT"/>
              </a:rPr>
              <a:t> </a:t>
            </a:r>
            <a:r>
              <a:rPr lang="tr-TR" sz="2000" b="1" dirty="0" err="1" smtClean="0">
                <a:solidFill>
                  <a:srgbClr val="002060"/>
                </a:solidFill>
                <a:cs typeface="Avant Garde Book BT"/>
              </a:rPr>
              <a:t>Extract</a:t>
            </a:r>
            <a:endParaRPr lang="tr-TR" sz="2000" b="1" dirty="0" smtClean="0">
              <a:solidFill>
                <a:srgbClr val="002060"/>
              </a:solidFill>
              <a:cs typeface="Avant Garde Book BT"/>
            </a:endParaRPr>
          </a:p>
          <a:p>
            <a:pPr marL="342900" indent="-342900">
              <a:buFont typeface="Wingdings" panose="05000000000000000000" pitchFamily="2" charset="2"/>
              <a:buChar char="ü"/>
            </a:pPr>
            <a:endParaRPr lang="tr-TR" sz="2000" b="1" dirty="0">
              <a:solidFill>
                <a:srgbClr val="002060"/>
              </a:solidFill>
              <a:cs typeface="Avant Garde Book BT"/>
            </a:endParaRP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tr-TR" sz="2000" b="1" dirty="0" err="1">
                <a:solidFill>
                  <a:srgbClr val="002060"/>
                </a:solidFill>
                <a:cs typeface="Avant Garde Book BT"/>
              </a:rPr>
              <a:t>Linoleic</a:t>
            </a:r>
            <a:r>
              <a:rPr lang="tr-TR" sz="2000" b="1" dirty="0">
                <a:solidFill>
                  <a:srgbClr val="002060"/>
                </a:solidFill>
                <a:cs typeface="Avant Garde Book BT"/>
              </a:rPr>
              <a:t> Acid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endParaRPr lang="tr-TR" sz="2000" b="1" dirty="0">
              <a:solidFill>
                <a:srgbClr val="002060"/>
              </a:solidFill>
              <a:cs typeface="Avant Garde Book BT"/>
            </a:endParaRP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tr-TR" sz="2000" b="1" dirty="0">
                <a:solidFill>
                  <a:srgbClr val="002060"/>
                </a:solidFill>
                <a:cs typeface="Avant Garde Book BT"/>
              </a:rPr>
              <a:t>Arginine 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endParaRPr lang="tr-TR" sz="2000" b="1" dirty="0">
              <a:solidFill>
                <a:srgbClr val="002060"/>
              </a:solidFill>
              <a:cs typeface="Avant Garde Book BT"/>
            </a:endParaRP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tr-TR" sz="2000" b="1" dirty="0">
                <a:solidFill>
                  <a:srgbClr val="002060"/>
                </a:solidFill>
                <a:cs typeface="Avant Garde Book BT"/>
              </a:rPr>
              <a:t>Sodium PCA</a:t>
            </a:r>
          </a:p>
          <a:p>
            <a:pPr marL="342900" indent="-342900">
              <a:spcBef>
                <a:spcPct val="20000"/>
              </a:spcBef>
              <a:buFont typeface="Wingdings" panose="05000000000000000000" pitchFamily="2" charset="2"/>
              <a:buChar char="ü"/>
              <a:defRPr/>
            </a:pPr>
            <a:endParaRPr lang="tr-TR" sz="1900" b="1" dirty="0">
              <a:latin typeface="+mj-lt"/>
              <a:cs typeface="Avant Garde Book BT"/>
            </a:endParaRPr>
          </a:p>
          <a:p>
            <a:pPr marL="342900" indent="-342900">
              <a:spcBef>
                <a:spcPct val="20000"/>
              </a:spcBef>
              <a:buFont typeface="Wingdings" panose="05000000000000000000" pitchFamily="2" charset="2"/>
              <a:buChar char="ü"/>
              <a:defRPr/>
            </a:pPr>
            <a:endParaRPr lang="tr-TR" sz="1900" b="1" dirty="0">
              <a:latin typeface="+mj-lt"/>
              <a:cs typeface="Avant Garde Book BT"/>
            </a:endParaRPr>
          </a:p>
          <a:p>
            <a:pPr marL="571500" indent="-571500">
              <a:spcBef>
                <a:spcPct val="20000"/>
              </a:spcBef>
              <a:buFont typeface="Wingdings" panose="05000000000000000000" pitchFamily="2" charset="2"/>
              <a:buChar char="ü"/>
              <a:defRPr/>
            </a:pPr>
            <a:endParaRPr lang="tr-TR" sz="3600" dirty="0">
              <a:latin typeface="Avant Garde Book BT"/>
              <a:cs typeface="Avant Garde Book BT"/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282890" y="1569593"/>
            <a:ext cx="4608512" cy="4582909"/>
          </a:xfrm>
          <a:prstGeom prst="rect">
            <a:avLst/>
          </a:prstGeom>
          <a:noFill/>
          <a:effectLst>
            <a:innerShdw blurRad="114300">
              <a:prstClr val="black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271814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İçerik Yer Tutucusu 2"/>
          <p:cNvSpPr txBox="1">
            <a:spLocks/>
          </p:cNvSpPr>
          <p:nvPr/>
        </p:nvSpPr>
        <p:spPr>
          <a:xfrm>
            <a:off x="759724" y="1543773"/>
            <a:ext cx="10515600" cy="7081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tr-TR" dirty="0" smtClean="0"/>
              <a:t>Antioksidan , Anti </a:t>
            </a:r>
            <a:r>
              <a:rPr lang="tr-TR" dirty="0" err="1" smtClean="0"/>
              <a:t>viral</a:t>
            </a:r>
            <a:r>
              <a:rPr lang="tr-TR" dirty="0" smtClean="0"/>
              <a:t> ve Anti </a:t>
            </a:r>
            <a:r>
              <a:rPr lang="tr-TR" dirty="0" err="1" smtClean="0"/>
              <a:t>inflamatuardır</a:t>
            </a:r>
            <a:r>
              <a:rPr lang="tr-TR" dirty="0" smtClean="0"/>
              <a:t>. </a:t>
            </a:r>
            <a:endParaRPr lang="tr-TR" dirty="0"/>
          </a:p>
        </p:txBody>
      </p:sp>
      <p:sp>
        <p:nvSpPr>
          <p:cNvPr id="10" name="Unvan 1"/>
          <p:cNvSpPr txBox="1">
            <a:spLocks/>
          </p:cNvSpPr>
          <p:nvPr/>
        </p:nvSpPr>
        <p:spPr>
          <a:xfrm>
            <a:off x="759724" y="398868"/>
            <a:ext cx="10515600" cy="955427"/>
          </a:xfrm>
          <a:prstGeom prst="rect">
            <a:avLst/>
          </a:prstGeom>
          <a:solidFill>
            <a:schemeClr val="bg2"/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tr-TR" sz="4000" b="1" dirty="0" err="1">
                <a:solidFill>
                  <a:schemeClr val="tx1"/>
                </a:solidFill>
                <a:cs typeface="Avant Garde Book BT"/>
              </a:rPr>
              <a:t>Corallina</a:t>
            </a:r>
            <a:r>
              <a:rPr lang="tr-TR" sz="4000" b="1" dirty="0">
                <a:solidFill>
                  <a:schemeClr val="tx1"/>
                </a:solidFill>
                <a:cs typeface="Avant Garde Book BT"/>
              </a:rPr>
              <a:t> </a:t>
            </a:r>
            <a:r>
              <a:rPr lang="tr-TR" sz="4000" b="1" dirty="0" err="1">
                <a:solidFill>
                  <a:schemeClr val="tx1"/>
                </a:solidFill>
                <a:cs typeface="Avant Garde Book BT"/>
              </a:rPr>
              <a:t>Officinalis</a:t>
            </a:r>
            <a:r>
              <a:rPr lang="tr-TR" sz="4000" b="1" dirty="0">
                <a:solidFill>
                  <a:schemeClr val="tx1"/>
                </a:solidFill>
                <a:cs typeface="Avant Garde Book BT"/>
              </a:rPr>
              <a:t> </a:t>
            </a:r>
            <a:r>
              <a:rPr lang="tr-TR" sz="4000" b="1" dirty="0" err="1" smtClean="0">
                <a:solidFill>
                  <a:schemeClr val="tx1"/>
                </a:solidFill>
                <a:cs typeface="Avant Garde Book BT"/>
              </a:rPr>
              <a:t>Extract</a:t>
            </a:r>
            <a:r>
              <a:rPr lang="tr-TR" sz="4000" b="1" dirty="0" smtClean="0">
                <a:solidFill>
                  <a:schemeClr val="tx1"/>
                </a:solidFill>
                <a:cs typeface="Avant Garde Book BT"/>
              </a:rPr>
              <a:t> (Su </a:t>
            </a:r>
            <a:r>
              <a:rPr lang="tr-TR" sz="4000" b="1" dirty="0">
                <a:solidFill>
                  <a:schemeClr val="tx1"/>
                </a:solidFill>
                <a:cs typeface="Avant Garde Book BT"/>
              </a:rPr>
              <a:t>Y</a:t>
            </a:r>
            <a:r>
              <a:rPr lang="tr-TR" sz="4000" b="1" dirty="0" smtClean="0">
                <a:solidFill>
                  <a:schemeClr val="tx1"/>
                </a:solidFill>
                <a:cs typeface="Avant Garde Book BT"/>
              </a:rPr>
              <a:t>osunu)</a:t>
            </a:r>
            <a:endParaRPr lang="tr-TR" sz="4000" b="1" dirty="0">
              <a:solidFill>
                <a:schemeClr val="tx1"/>
              </a:solidFill>
              <a:cs typeface="Avant Garde Book BT"/>
            </a:endParaRPr>
          </a:p>
        </p:txBody>
      </p:sp>
      <p:sp>
        <p:nvSpPr>
          <p:cNvPr id="6" name="Unvan 1"/>
          <p:cNvSpPr txBox="1">
            <a:spLocks/>
          </p:cNvSpPr>
          <p:nvPr/>
        </p:nvSpPr>
        <p:spPr>
          <a:xfrm>
            <a:off x="759724" y="1963645"/>
            <a:ext cx="10515600" cy="955427"/>
          </a:xfrm>
          <a:prstGeom prst="rect">
            <a:avLst/>
          </a:prstGeom>
          <a:solidFill>
            <a:schemeClr val="bg2"/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tr-TR" sz="4000" b="1" dirty="0" err="1">
                <a:solidFill>
                  <a:schemeClr val="tx1"/>
                </a:solidFill>
                <a:cs typeface="Avant Garde Book BT"/>
              </a:rPr>
              <a:t>Grape</a:t>
            </a:r>
            <a:r>
              <a:rPr lang="tr-TR" sz="4000" b="1" dirty="0">
                <a:solidFill>
                  <a:schemeClr val="tx1"/>
                </a:solidFill>
                <a:cs typeface="Avant Garde Book BT"/>
              </a:rPr>
              <a:t> </a:t>
            </a:r>
            <a:r>
              <a:rPr lang="tr-TR" sz="4000" b="1" dirty="0" err="1">
                <a:solidFill>
                  <a:schemeClr val="tx1"/>
                </a:solidFill>
                <a:cs typeface="Avant Garde Book BT"/>
              </a:rPr>
              <a:t>Seed</a:t>
            </a:r>
            <a:r>
              <a:rPr lang="tr-TR" sz="4000" b="1" dirty="0">
                <a:solidFill>
                  <a:schemeClr val="tx1"/>
                </a:solidFill>
                <a:cs typeface="Avant Garde Book BT"/>
              </a:rPr>
              <a:t> </a:t>
            </a:r>
            <a:r>
              <a:rPr lang="tr-TR" sz="4000" b="1" dirty="0" err="1" smtClean="0">
                <a:solidFill>
                  <a:schemeClr val="tx1"/>
                </a:solidFill>
                <a:cs typeface="Avant Garde Book BT"/>
              </a:rPr>
              <a:t>Extract</a:t>
            </a:r>
            <a:r>
              <a:rPr lang="tr-TR" sz="4000" b="1" dirty="0" smtClean="0">
                <a:solidFill>
                  <a:schemeClr val="tx1"/>
                </a:solidFill>
                <a:cs typeface="Avant Garde Book BT"/>
              </a:rPr>
              <a:t> ( Üzüm </a:t>
            </a:r>
            <a:r>
              <a:rPr lang="tr-TR" sz="4000" b="1" dirty="0">
                <a:solidFill>
                  <a:schemeClr val="tx1"/>
                </a:solidFill>
                <a:cs typeface="Avant Garde Book BT"/>
              </a:rPr>
              <a:t>Ç</a:t>
            </a:r>
            <a:r>
              <a:rPr lang="tr-TR" sz="4000" b="1" dirty="0" smtClean="0">
                <a:solidFill>
                  <a:schemeClr val="tx1"/>
                </a:solidFill>
                <a:cs typeface="Avant Garde Book BT"/>
              </a:rPr>
              <a:t>ekirdeği </a:t>
            </a:r>
            <a:r>
              <a:rPr lang="tr-TR" sz="4000" b="1" dirty="0">
                <a:solidFill>
                  <a:schemeClr val="tx1"/>
                </a:solidFill>
                <a:cs typeface="Avant Garde Book BT"/>
              </a:rPr>
              <a:t>Ö</a:t>
            </a:r>
            <a:r>
              <a:rPr lang="tr-TR" sz="4000" b="1" dirty="0" smtClean="0">
                <a:solidFill>
                  <a:schemeClr val="tx1"/>
                </a:solidFill>
                <a:cs typeface="Avant Garde Book BT"/>
              </a:rPr>
              <a:t>zü)</a:t>
            </a:r>
            <a:endParaRPr lang="tr-TR" sz="4000" b="1" dirty="0">
              <a:solidFill>
                <a:schemeClr val="tx1"/>
              </a:solidFill>
              <a:cs typeface="Avant Garde Book BT"/>
            </a:endParaRPr>
          </a:p>
        </p:txBody>
      </p:sp>
      <p:sp>
        <p:nvSpPr>
          <p:cNvPr id="11" name="İçerik Yer Tutucusu 2"/>
          <p:cNvSpPr txBox="1">
            <a:spLocks/>
          </p:cNvSpPr>
          <p:nvPr/>
        </p:nvSpPr>
        <p:spPr>
          <a:xfrm>
            <a:off x="759724" y="3079630"/>
            <a:ext cx="10515599" cy="119211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tr-TR" dirty="0"/>
              <a:t>C</a:t>
            </a:r>
            <a:r>
              <a:rPr lang="tr-TR" dirty="0" smtClean="0"/>
              <a:t>ildin </a:t>
            </a:r>
            <a:r>
              <a:rPr lang="tr-TR" dirty="0"/>
              <a:t>elastikiyetini ve dayanıklılığını tehdit eden serbest radikalleri ararlar ve etkisiz hale getirirler</a:t>
            </a:r>
            <a:r>
              <a:rPr lang="tr-TR" dirty="0" smtClean="0"/>
              <a:t>. Cilt elastikiyetini </a:t>
            </a:r>
            <a:r>
              <a:rPr lang="tr-TR" dirty="0"/>
              <a:t>geliştirerek, kırışıklıkların, yaş lekelerinin ve lekelerin azaltılmasına yardımcı </a:t>
            </a:r>
            <a:r>
              <a:rPr lang="tr-TR" dirty="0" smtClean="0"/>
              <a:t>olur.</a:t>
            </a:r>
            <a:endParaRPr lang="tr-TR" dirty="0"/>
          </a:p>
        </p:txBody>
      </p:sp>
      <p:sp>
        <p:nvSpPr>
          <p:cNvPr id="7" name="Unvan 1"/>
          <p:cNvSpPr txBox="1">
            <a:spLocks/>
          </p:cNvSpPr>
          <p:nvPr/>
        </p:nvSpPr>
        <p:spPr>
          <a:xfrm>
            <a:off x="775644" y="4354285"/>
            <a:ext cx="10515600" cy="955427"/>
          </a:xfrm>
          <a:prstGeom prst="rect">
            <a:avLst/>
          </a:prstGeom>
          <a:solidFill>
            <a:schemeClr val="bg2"/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tr-TR" sz="4000" b="1" dirty="0" err="1">
                <a:solidFill>
                  <a:schemeClr val="tx1"/>
                </a:solidFill>
                <a:cs typeface="Avant Garde Book BT"/>
              </a:rPr>
              <a:t>Olea</a:t>
            </a:r>
            <a:r>
              <a:rPr lang="tr-TR" sz="4000" b="1" dirty="0">
                <a:solidFill>
                  <a:schemeClr val="tx1"/>
                </a:solidFill>
                <a:cs typeface="Avant Garde Book BT"/>
              </a:rPr>
              <a:t> </a:t>
            </a:r>
            <a:r>
              <a:rPr lang="tr-TR" sz="4000" b="1" dirty="0" err="1">
                <a:solidFill>
                  <a:schemeClr val="tx1"/>
                </a:solidFill>
                <a:cs typeface="Avant Garde Book BT"/>
              </a:rPr>
              <a:t>Europaea</a:t>
            </a:r>
            <a:r>
              <a:rPr lang="tr-TR" sz="4000" b="1" dirty="0">
                <a:solidFill>
                  <a:schemeClr val="tx1"/>
                </a:solidFill>
                <a:cs typeface="Avant Garde Book BT"/>
              </a:rPr>
              <a:t> </a:t>
            </a:r>
            <a:r>
              <a:rPr lang="tr-TR" sz="4000" b="1" dirty="0" err="1" smtClean="0">
                <a:solidFill>
                  <a:schemeClr val="tx1"/>
                </a:solidFill>
                <a:cs typeface="Avant Garde Book BT"/>
              </a:rPr>
              <a:t>Extract</a:t>
            </a:r>
            <a:r>
              <a:rPr lang="tr-TR" sz="4000" b="1" dirty="0" smtClean="0">
                <a:solidFill>
                  <a:schemeClr val="tx1"/>
                </a:solidFill>
                <a:cs typeface="Avant Garde Book BT"/>
              </a:rPr>
              <a:t> (Zeytin </a:t>
            </a:r>
            <a:r>
              <a:rPr lang="tr-TR" sz="4000" b="1" dirty="0">
                <a:solidFill>
                  <a:schemeClr val="tx1"/>
                </a:solidFill>
                <a:cs typeface="Avant Garde Book BT"/>
              </a:rPr>
              <a:t>Y</a:t>
            </a:r>
            <a:r>
              <a:rPr lang="tr-TR" sz="4000" b="1" dirty="0" smtClean="0">
                <a:solidFill>
                  <a:schemeClr val="tx1"/>
                </a:solidFill>
                <a:cs typeface="Avant Garde Book BT"/>
              </a:rPr>
              <a:t>aprağı)</a:t>
            </a:r>
            <a:endParaRPr lang="tr-TR" sz="4000" b="1" dirty="0">
              <a:solidFill>
                <a:schemeClr val="tx1"/>
              </a:solidFill>
              <a:cs typeface="Avant Garde Book BT"/>
            </a:endParaRPr>
          </a:p>
        </p:txBody>
      </p:sp>
      <p:sp>
        <p:nvSpPr>
          <p:cNvPr id="9" name="İçerik Yer Tutucusu 2"/>
          <p:cNvSpPr txBox="1">
            <a:spLocks/>
          </p:cNvSpPr>
          <p:nvPr/>
        </p:nvSpPr>
        <p:spPr>
          <a:xfrm>
            <a:off x="775644" y="5470270"/>
            <a:ext cx="10515599" cy="119211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tr-TR" dirty="0"/>
              <a:t>A</a:t>
            </a:r>
            <a:r>
              <a:rPr lang="tr-TR" dirty="0" smtClean="0"/>
              <a:t>ntioksidanlar </a:t>
            </a:r>
            <a:r>
              <a:rPr lang="tr-TR" dirty="0"/>
              <a:t>ve toksinleri yok etme kabiliyeti sayesinde, </a:t>
            </a:r>
            <a:r>
              <a:rPr lang="tr-TR" dirty="0" smtClean="0"/>
              <a:t>cildin </a:t>
            </a:r>
            <a:r>
              <a:rPr lang="tr-TR" dirty="0"/>
              <a:t>daha sağlıklı ve genç görünmesine yardımcı olmak için yıllarca süren cilt hasarını tersine çevirme yeteneği olduğu bilinmektedir. 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61990549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İçerik Yer Tutucusu 2"/>
          <p:cNvSpPr txBox="1">
            <a:spLocks/>
          </p:cNvSpPr>
          <p:nvPr/>
        </p:nvSpPr>
        <p:spPr>
          <a:xfrm>
            <a:off x="759724" y="1543773"/>
            <a:ext cx="10515600" cy="830937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tr-TR" dirty="0"/>
              <a:t>C</a:t>
            </a:r>
            <a:r>
              <a:rPr lang="tr-TR" dirty="0" smtClean="0"/>
              <a:t>ildin </a:t>
            </a:r>
            <a:r>
              <a:rPr lang="tr-TR" dirty="0"/>
              <a:t>bariyerini daha güçlü hale getirmeye yardımcı olur, böylece suyu, nemi içeride ve tahriş edici maddeleri etkili bir şekilde dışarıda tutabilir. </a:t>
            </a:r>
            <a:endParaRPr lang="tr-TR" dirty="0"/>
          </a:p>
        </p:txBody>
      </p:sp>
      <p:sp>
        <p:nvSpPr>
          <p:cNvPr id="10" name="Unvan 1"/>
          <p:cNvSpPr txBox="1">
            <a:spLocks/>
          </p:cNvSpPr>
          <p:nvPr/>
        </p:nvSpPr>
        <p:spPr>
          <a:xfrm>
            <a:off x="759724" y="398868"/>
            <a:ext cx="10515600" cy="955427"/>
          </a:xfrm>
          <a:prstGeom prst="rect">
            <a:avLst/>
          </a:prstGeom>
          <a:solidFill>
            <a:schemeClr val="bg2"/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tr-TR" sz="4000" b="1" dirty="0" err="1">
                <a:solidFill>
                  <a:schemeClr val="tx1"/>
                </a:solidFill>
                <a:cs typeface="Avant Garde Book BT"/>
              </a:rPr>
              <a:t>Linoleic</a:t>
            </a:r>
            <a:r>
              <a:rPr lang="tr-TR" sz="4000" b="1" dirty="0">
                <a:solidFill>
                  <a:schemeClr val="tx1"/>
                </a:solidFill>
                <a:cs typeface="Avant Garde Book BT"/>
              </a:rPr>
              <a:t> Acid</a:t>
            </a:r>
            <a:endParaRPr lang="tr-TR" sz="4000" b="1" dirty="0">
              <a:solidFill>
                <a:schemeClr val="tx1"/>
              </a:solidFill>
              <a:cs typeface="Avant Garde Book BT"/>
            </a:endParaRPr>
          </a:p>
        </p:txBody>
      </p:sp>
      <p:sp>
        <p:nvSpPr>
          <p:cNvPr id="7" name="Unvan 1"/>
          <p:cNvSpPr txBox="1">
            <a:spLocks/>
          </p:cNvSpPr>
          <p:nvPr/>
        </p:nvSpPr>
        <p:spPr>
          <a:xfrm>
            <a:off x="775644" y="4354285"/>
            <a:ext cx="10515600" cy="955427"/>
          </a:xfrm>
          <a:prstGeom prst="rect">
            <a:avLst/>
          </a:prstGeom>
          <a:solidFill>
            <a:schemeClr val="bg2"/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tr-TR" sz="4000" b="1" dirty="0">
                <a:solidFill>
                  <a:schemeClr val="tx1"/>
                </a:solidFill>
                <a:cs typeface="Avant Garde Book BT"/>
              </a:rPr>
              <a:t>Arginine </a:t>
            </a:r>
          </a:p>
        </p:txBody>
      </p:sp>
      <p:sp>
        <p:nvSpPr>
          <p:cNvPr id="9" name="İçerik Yer Tutucusu 2"/>
          <p:cNvSpPr txBox="1">
            <a:spLocks/>
          </p:cNvSpPr>
          <p:nvPr/>
        </p:nvSpPr>
        <p:spPr>
          <a:xfrm>
            <a:off x="775644" y="5470271"/>
            <a:ext cx="10515599" cy="75538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tr-TR" dirty="0" err="1"/>
              <a:t>K</a:t>
            </a:r>
            <a:r>
              <a:rPr lang="tr-TR" dirty="0" err="1" smtClean="0"/>
              <a:t>ollajen</a:t>
            </a:r>
            <a:r>
              <a:rPr lang="tr-TR" dirty="0" smtClean="0"/>
              <a:t> </a:t>
            </a:r>
            <a:r>
              <a:rPr lang="tr-TR" dirty="0"/>
              <a:t>sentezini arttırır ve </a:t>
            </a:r>
            <a:r>
              <a:rPr lang="tr-TR" dirty="0" smtClean="0"/>
              <a:t>cilde pürüzsüz ve kaliteli  </a:t>
            </a:r>
            <a:r>
              <a:rPr lang="tr-TR" dirty="0" err="1" smtClean="0"/>
              <a:t>bi</a:t>
            </a:r>
            <a:r>
              <a:rPr lang="tr-TR" dirty="0" smtClean="0"/>
              <a:t> görünüm kazandırmayı destekler.</a:t>
            </a:r>
            <a:endParaRPr lang="tr-TR" dirty="0"/>
          </a:p>
        </p:txBody>
      </p:sp>
      <p:sp>
        <p:nvSpPr>
          <p:cNvPr id="12" name="İçerik Yer Tutucusu 2"/>
          <p:cNvSpPr txBox="1">
            <a:spLocks/>
          </p:cNvSpPr>
          <p:nvPr/>
        </p:nvSpPr>
        <p:spPr>
          <a:xfrm>
            <a:off x="759724" y="3415138"/>
            <a:ext cx="10515600" cy="12041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tr-TR" dirty="0"/>
              <a:t>C</a:t>
            </a:r>
            <a:r>
              <a:rPr lang="tr-TR" dirty="0" smtClean="0"/>
              <a:t>ildi </a:t>
            </a:r>
            <a:r>
              <a:rPr lang="tr-TR" dirty="0"/>
              <a:t>yenilemek ve nemlendirmek için cilt nemini kapatan doğal bir bitki bazlı nemlendiricidir.</a:t>
            </a:r>
          </a:p>
        </p:txBody>
      </p:sp>
      <p:sp>
        <p:nvSpPr>
          <p:cNvPr id="13" name="Unvan 1"/>
          <p:cNvSpPr txBox="1">
            <a:spLocks/>
          </p:cNvSpPr>
          <p:nvPr/>
        </p:nvSpPr>
        <p:spPr>
          <a:xfrm>
            <a:off x="759724" y="2270233"/>
            <a:ext cx="10515600" cy="955427"/>
          </a:xfrm>
          <a:prstGeom prst="rect">
            <a:avLst/>
          </a:prstGeom>
          <a:solidFill>
            <a:schemeClr val="bg2"/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ct val="20000"/>
              </a:spcBef>
              <a:defRPr/>
            </a:pPr>
            <a:r>
              <a:rPr lang="tr-TR" sz="4000" b="1" dirty="0" smtClean="0">
                <a:solidFill>
                  <a:schemeClr val="tx1"/>
                </a:solidFill>
                <a:cs typeface="Avant Garde Book BT"/>
              </a:rPr>
              <a:t>Sodium </a:t>
            </a:r>
            <a:r>
              <a:rPr lang="tr-TR" sz="4000" b="1" dirty="0" err="1" smtClean="0">
                <a:solidFill>
                  <a:schemeClr val="tx1"/>
                </a:solidFill>
                <a:cs typeface="Avant Garde Book BT"/>
              </a:rPr>
              <a:t>Pca</a:t>
            </a:r>
            <a:endParaRPr lang="tr-TR" sz="4000" b="1" dirty="0">
              <a:solidFill>
                <a:schemeClr val="tx1"/>
              </a:solidFill>
              <a:cs typeface="Avant Garde Book BT"/>
            </a:endParaRPr>
          </a:p>
        </p:txBody>
      </p:sp>
    </p:spTree>
    <p:extLst>
      <p:ext uri="{BB962C8B-B14F-4D97-AF65-F5344CB8AC3E}">
        <p14:creationId xmlns:p14="http://schemas.microsoft.com/office/powerpoint/2010/main" val="195559940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3" descr="C:\Users\Extreme\Desktop\akslogo-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4542"/>
          <a:stretch>
            <a:fillRect/>
          </a:stretch>
        </p:blipFill>
        <p:spPr bwMode="auto">
          <a:xfrm>
            <a:off x="9453564" y="6429375"/>
            <a:ext cx="395287" cy="46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6867" name="11 Metin kutusu"/>
          <p:cNvSpPr txBox="1">
            <a:spLocks noChangeArrowheads="1"/>
          </p:cNvSpPr>
          <p:nvPr/>
        </p:nvSpPr>
        <p:spPr bwMode="auto">
          <a:xfrm>
            <a:off x="1282890" y="214314"/>
            <a:ext cx="9553432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>
                <a:solidFill>
                  <a:srgbClr val="404040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600">
                <a:solidFill>
                  <a:srgbClr val="404040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400">
                <a:solidFill>
                  <a:srgbClr val="404040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5pPr>
            <a:lvl6pPr marL="25146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6pPr>
            <a:lvl7pPr marL="29718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7pPr>
            <a:lvl8pPr marL="34290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8pPr>
            <a:lvl9pPr marL="38862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9pPr>
          </a:lstStyle>
          <a:p>
            <a:pPr algn="ctr">
              <a:buNone/>
            </a:pPr>
            <a:r>
              <a:rPr lang="tr-TR" sz="4000" b="1" dirty="0">
                <a:solidFill>
                  <a:srgbClr val="002060"/>
                </a:solidFill>
              </a:rPr>
              <a:t>DEEP CLEASİNG PURENESS GEL</a:t>
            </a:r>
          </a:p>
        </p:txBody>
      </p:sp>
      <p:sp>
        <p:nvSpPr>
          <p:cNvPr id="14" name="İçerik Yer Tutucusu 2"/>
          <p:cNvSpPr txBox="1">
            <a:spLocks/>
          </p:cNvSpPr>
          <p:nvPr/>
        </p:nvSpPr>
        <p:spPr>
          <a:xfrm>
            <a:off x="6275388" y="1897038"/>
            <a:ext cx="4392612" cy="3562065"/>
          </a:xfrm>
          <a:prstGeom prst="rect">
            <a:avLst/>
          </a:prstGeom>
        </p:spPr>
        <p:txBody>
          <a:bodyPr>
            <a:normAutofit fontScale="47500" lnSpcReduction="20000"/>
          </a:bodyPr>
          <a:lstStyle/>
          <a:p>
            <a:pPr lvl="0">
              <a:spcBef>
                <a:spcPct val="20000"/>
              </a:spcBef>
              <a:defRPr/>
            </a:pPr>
            <a:endParaRPr lang="tr-TR" sz="5400" dirty="0">
              <a:solidFill>
                <a:srgbClr val="002060"/>
              </a:solidFill>
              <a:latin typeface="Avant Garde Book BT"/>
              <a:cs typeface="Avant Garde Book BT"/>
            </a:endParaRPr>
          </a:p>
          <a:p>
            <a:pPr marL="571500" indent="-571500">
              <a:lnSpc>
                <a:spcPct val="90000"/>
              </a:lnSpc>
              <a:buFont typeface="Wingdings" panose="05000000000000000000" pitchFamily="2" charset="2"/>
              <a:buChar char="ü"/>
            </a:pPr>
            <a:r>
              <a:rPr lang="tr-TR" sz="3600" b="1" dirty="0">
                <a:solidFill>
                  <a:srgbClr val="002060"/>
                </a:solidFill>
                <a:cs typeface="Avant Garde Book BT"/>
              </a:rPr>
              <a:t>AMINO ACID COMPLEX  </a:t>
            </a:r>
            <a:r>
              <a:rPr lang="tr-TR" sz="3600" b="1" dirty="0" smtClean="0">
                <a:solidFill>
                  <a:srgbClr val="002060"/>
                </a:solidFill>
                <a:cs typeface="Avant Garde Book BT"/>
              </a:rPr>
              <a:t>( </a:t>
            </a:r>
            <a:r>
              <a:rPr lang="tr-TR" sz="3600" b="1" dirty="0">
                <a:solidFill>
                  <a:srgbClr val="002060"/>
                </a:solidFill>
                <a:cs typeface="Avant Garde Book BT"/>
              </a:rPr>
              <a:t>8 Amino Asit ve NMF faktörler İçerir</a:t>
            </a:r>
            <a:r>
              <a:rPr lang="tr-TR" sz="3600" b="1" dirty="0" smtClean="0">
                <a:solidFill>
                  <a:srgbClr val="002060"/>
                </a:solidFill>
                <a:cs typeface="Avant Garde Book BT"/>
              </a:rPr>
              <a:t>)(</a:t>
            </a:r>
            <a:r>
              <a:rPr lang="tr-TR" sz="3600" b="1" dirty="0" err="1">
                <a:solidFill>
                  <a:srgbClr val="002060"/>
                </a:solidFill>
                <a:cs typeface="Avant Garde Book BT"/>
              </a:rPr>
              <a:t>Sorbitol</a:t>
            </a:r>
            <a:r>
              <a:rPr lang="tr-TR" sz="3600" b="1" dirty="0">
                <a:solidFill>
                  <a:srgbClr val="002060"/>
                </a:solidFill>
                <a:cs typeface="Avant Garde Book BT"/>
              </a:rPr>
              <a:t>, Serine, </a:t>
            </a:r>
            <a:r>
              <a:rPr lang="tr-TR" sz="3600" b="1" dirty="0" err="1">
                <a:solidFill>
                  <a:srgbClr val="002060"/>
                </a:solidFill>
                <a:cs typeface="Avant Garde Book BT"/>
              </a:rPr>
              <a:t>Glycine</a:t>
            </a:r>
            <a:r>
              <a:rPr lang="tr-TR" sz="3600" b="1" dirty="0">
                <a:solidFill>
                  <a:srgbClr val="002060"/>
                </a:solidFill>
                <a:cs typeface="Avant Garde Book BT"/>
              </a:rPr>
              <a:t>, </a:t>
            </a:r>
            <a:r>
              <a:rPr lang="tr-TR" sz="3600" b="1" dirty="0" err="1">
                <a:solidFill>
                  <a:srgbClr val="002060"/>
                </a:solidFill>
                <a:cs typeface="Avant Garde Book BT"/>
              </a:rPr>
              <a:t>Glutamic</a:t>
            </a:r>
            <a:r>
              <a:rPr lang="tr-TR" sz="3600" b="1" dirty="0">
                <a:solidFill>
                  <a:srgbClr val="002060"/>
                </a:solidFill>
                <a:cs typeface="Avant Garde Book BT"/>
              </a:rPr>
              <a:t> Acid , </a:t>
            </a:r>
            <a:r>
              <a:rPr lang="tr-TR" sz="3600" b="1" dirty="0" err="1">
                <a:solidFill>
                  <a:srgbClr val="002060"/>
                </a:solidFill>
                <a:cs typeface="Avant Garde Book BT"/>
              </a:rPr>
              <a:t>Alanine</a:t>
            </a:r>
            <a:r>
              <a:rPr lang="tr-TR" sz="3600" b="1" dirty="0">
                <a:solidFill>
                  <a:srgbClr val="002060"/>
                </a:solidFill>
                <a:cs typeface="Avant Garde Book BT"/>
              </a:rPr>
              <a:t>, </a:t>
            </a:r>
            <a:r>
              <a:rPr lang="tr-TR" sz="3600" b="1" dirty="0" err="1">
                <a:solidFill>
                  <a:srgbClr val="002060"/>
                </a:solidFill>
                <a:cs typeface="Avant Garde Book BT"/>
              </a:rPr>
              <a:t>Lysine</a:t>
            </a:r>
            <a:r>
              <a:rPr lang="tr-TR" sz="3600" b="1" dirty="0">
                <a:solidFill>
                  <a:srgbClr val="002060"/>
                </a:solidFill>
                <a:cs typeface="Avant Garde Book BT"/>
              </a:rPr>
              <a:t>,  </a:t>
            </a:r>
            <a:r>
              <a:rPr lang="tr-TR" sz="3600" b="1" dirty="0" err="1">
                <a:solidFill>
                  <a:srgbClr val="002060"/>
                </a:solidFill>
                <a:cs typeface="Avant Garde Book BT"/>
              </a:rPr>
              <a:t>Threonine</a:t>
            </a:r>
            <a:r>
              <a:rPr lang="tr-TR" sz="3600" b="1" dirty="0">
                <a:solidFill>
                  <a:srgbClr val="002060"/>
                </a:solidFill>
                <a:cs typeface="Avant Garde Book BT"/>
              </a:rPr>
              <a:t>, </a:t>
            </a:r>
            <a:r>
              <a:rPr lang="tr-TR" sz="3600" b="1" dirty="0" err="1">
                <a:solidFill>
                  <a:srgbClr val="002060"/>
                </a:solidFill>
                <a:cs typeface="Avant Garde Book BT"/>
              </a:rPr>
              <a:t>Proline</a:t>
            </a:r>
            <a:r>
              <a:rPr lang="tr-TR" sz="3600" b="1" dirty="0">
                <a:solidFill>
                  <a:srgbClr val="002060"/>
                </a:solidFill>
                <a:cs typeface="Avant Garde Book BT"/>
              </a:rPr>
              <a:t> )</a:t>
            </a:r>
          </a:p>
          <a:p>
            <a:pPr marL="571500" indent="-571500">
              <a:lnSpc>
                <a:spcPct val="90000"/>
              </a:lnSpc>
              <a:buFont typeface="Wingdings" panose="05000000000000000000" pitchFamily="2" charset="2"/>
              <a:buChar char="ü"/>
            </a:pPr>
            <a:endParaRPr lang="tr-TR" sz="3600" b="1" dirty="0">
              <a:solidFill>
                <a:srgbClr val="002060"/>
              </a:solidFill>
              <a:cs typeface="Avant Garde Book BT"/>
            </a:endParaRPr>
          </a:p>
          <a:p>
            <a:pPr marL="571500" indent="-571500">
              <a:lnSpc>
                <a:spcPct val="90000"/>
              </a:lnSpc>
              <a:buFont typeface="Wingdings" panose="05000000000000000000" pitchFamily="2" charset="2"/>
              <a:buChar char="ü"/>
            </a:pPr>
            <a:r>
              <a:rPr lang="tr-TR" sz="3600" b="1" dirty="0" err="1">
                <a:solidFill>
                  <a:srgbClr val="002060"/>
                </a:solidFill>
                <a:cs typeface="Avant Garde Book BT"/>
              </a:rPr>
              <a:t>Betaine</a:t>
            </a:r>
            <a:endParaRPr lang="tr-TR" sz="3600" b="1" dirty="0">
              <a:solidFill>
                <a:srgbClr val="002060"/>
              </a:solidFill>
              <a:cs typeface="Avant Garde Book BT"/>
            </a:endParaRPr>
          </a:p>
          <a:p>
            <a:pPr marL="571500" indent="-571500">
              <a:lnSpc>
                <a:spcPct val="90000"/>
              </a:lnSpc>
              <a:buFont typeface="Wingdings" panose="05000000000000000000" pitchFamily="2" charset="2"/>
              <a:buChar char="ü"/>
            </a:pPr>
            <a:endParaRPr lang="tr-TR" sz="3600" b="1" dirty="0">
              <a:solidFill>
                <a:srgbClr val="002060"/>
              </a:solidFill>
              <a:cs typeface="Avant Garde Book BT"/>
            </a:endParaRPr>
          </a:p>
          <a:p>
            <a:pPr marL="571500" indent="-571500">
              <a:lnSpc>
                <a:spcPct val="90000"/>
              </a:lnSpc>
              <a:buFont typeface="Wingdings" panose="05000000000000000000" pitchFamily="2" charset="2"/>
              <a:buChar char="ü"/>
            </a:pPr>
            <a:r>
              <a:rPr lang="tr-TR" sz="3600" b="1" dirty="0">
                <a:solidFill>
                  <a:srgbClr val="002060"/>
                </a:solidFill>
                <a:cs typeface="Avant Garde Book BT"/>
              </a:rPr>
              <a:t>Sodium PCA</a:t>
            </a:r>
          </a:p>
          <a:p>
            <a:pPr marL="571500" indent="-571500">
              <a:lnSpc>
                <a:spcPct val="90000"/>
              </a:lnSpc>
              <a:buFont typeface="Wingdings" panose="05000000000000000000" pitchFamily="2" charset="2"/>
              <a:buChar char="ü"/>
            </a:pPr>
            <a:endParaRPr lang="tr-TR" sz="3600" b="1" dirty="0">
              <a:solidFill>
                <a:srgbClr val="002060"/>
              </a:solidFill>
              <a:cs typeface="Avant Garde Book BT"/>
            </a:endParaRPr>
          </a:p>
          <a:p>
            <a:pPr marL="571500" indent="-571500">
              <a:lnSpc>
                <a:spcPct val="90000"/>
              </a:lnSpc>
              <a:buFont typeface="Wingdings" panose="05000000000000000000" pitchFamily="2" charset="2"/>
              <a:buChar char="ü"/>
            </a:pPr>
            <a:r>
              <a:rPr lang="tr-TR" sz="3600" b="1" dirty="0" err="1">
                <a:solidFill>
                  <a:srgbClr val="002060"/>
                </a:solidFill>
                <a:cs typeface="Avant Garde Book BT"/>
              </a:rPr>
              <a:t>Linoleic</a:t>
            </a:r>
            <a:r>
              <a:rPr lang="tr-TR" sz="3600" b="1" dirty="0">
                <a:solidFill>
                  <a:srgbClr val="002060"/>
                </a:solidFill>
                <a:cs typeface="Avant Garde Book BT"/>
              </a:rPr>
              <a:t> Acid</a:t>
            </a:r>
          </a:p>
          <a:p>
            <a:pPr marL="571500" indent="-571500">
              <a:lnSpc>
                <a:spcPct val="90000"/>
              </a:lnSpc>
              <a:buFont typeface="Wingdings" panose="05000000000000000000" pitchFamily="2" charset="2"/>
              <a:buChar char="ü"/>
            </a:pPr>
            <a:endParaRPr lang="tr-TR" sz="3600" b="1" dirty="0">
              <a:solidFill>
                <a:srgbClr val="002060"/>
              </a:solidFill>
              <a:cs typeface="Avant Garde Book BT"/>
            </a:endParaRPr>
          </a:p>
          <a:p>
            <a:pPr marL="571500" indent="-571500">
              <a:lnSpc>
                <a:spcPct val="90000"/>
              </a:lnSpc>
              <a:buFont typeface="Wingdings" panose="05000000000000000000" pitchFamily="2" charset="2"/>
              <a:buChar char="ü"/>
            </a:pPr>
            <a:r>
              <a:rPr lang="tr-TR" sz="3600" b="1" dirty="0">
                <a:solidFill>
                  <a:srgbClr val="002060"/>
                </a:solidFill>
                <a:cs typeface="Avant Garde Book BT"/>
              </a:rPr>
              <a:t>At kestanesi </a:t>
            </a:r>
            <a:r>
              <a:rPr lang="tr-TR" sz="3600" b="1" dirty="0" err="1">
                <a:solidFill>
                  <a:srgbClr val="002060"/>
                </a:solidFill>
                <a:cs typeface="Avant Garde Book BT"/>
              </a:rPr>
              <a:t>extract</a:t>
            </a:r>
            <a:r>
              <a:rPr lang="tr-TR" sz="3600" b="1" dirty="0">
                <a:solidFill>
                  <a:srgbClr val="002060"/>
                </a:solidFill>
                <a:cs typeface="Avant Garde Book BT"/>
              </a:rPr>
              <a:t> </a:t>
            </a:r>
          </a:p>
          <a:p>
            <a:pPr marL="571500" indent="-571500">
              <a:lnSpc>
                <a:spcPct val="90000"/>
              </a:lnSpc>
              <a:buFont typeface="Wingdings" panose="05000000000000000000" pitchFamily="2" charset="2"/>
              <a:buChar char="ü"/>
            </a:pPr>
            <a:endParaRPr lang="tr-TR" sz="3600" b="1" dirty="0">
              <a:solidFill>
                <a:srgbClr val="002060"/>
              </a:solidFill>
              <a:cs typeface="Avant Garde Book BT"/>
            </a:endParaRPr>
          </a:p>
          <a:p>
            <a:pPr marL="571500" indent="-571500">
              <a:lnSpc>
                <a:spcPct val="90000"/>
              </a:lnSpc>
              <a:buFont typeface="Wingdings" panose="05000000000000000000" pitchFamily="2" charset="2"/>
              <a:buChar char="ü"/>
            </a:pPr>
            <a:r>
              <a:rPr lang="tr-TR" sz="3600" b="1" dirty="0" err="1">
                <a:solidFill>
                  <a:srgbClr val="002060"/>
                </a:solidFill>
                <a:cs typeface="Avant Garde Book BT"/>
              </a:rPr>
              <a:t>Inositol</a:t>
            </a:r>
            <a:endParaRPr lang="tr-TR" sz="3600" b="1" dirty="0">
              <a:solidFill>
                <a:srgbClr val="002060"/>
              </a:solidFill>
              <a:cs typeface="Avant Garde Book BT"/>
            </a:endParaRPr>
          </a:p>
          <a:p>
            <a:pPr marL="571500" lvl="0" indent="-571500">
              <a:spcBef>
                <a:spcPct val="20000"/>
              </a:spcBef>
              <a:buFont typeface="Wingdings" panose="05000000000000000000" pitchFamily="2" charset="2"/>
              <a:buChar char="ü"/>
              <a:defRPr/>
            </a:pPr>
            <a:endParaRPr lang="tr-TR" sz="4000" b="1" dirty="0">
              <a:solidFill>
                <a:srgbClr val="002060"/>
              </a:solidFill>
              <a:cs typeface="Avant Garde Book BT"/>
            </a:endParaRPr>
          </a:p>
          <a:p>
            <a:pPr marL="857250" lvl="0" indent="-857250">
              <a:spcBef>
                <a:spcPct val="20000"/>
              </a:spcBef>
              <a:buFont typeface="Wingdings" panose="05000000000000000000" pitchFamily="2" charset="2"/>
              <a:buChar char="ü"/>
              <a:defRPr/>
            </a:pPr>
            <a:endParaRPr lang="tr-TR" sz="6000" dirty="0">
              <a:solidFill>
                <a:srgbClr val="002060"/>
              </a:solidFill>
              <a:latin typeface="Avant Garde Book BT"/>
              <a:cs typeface="Avant Garde Book BT"/>
            </a:endParaRPr>
          </a:p>
          <a:p>
            <a:pPr marL="342900" indent="-342900">
              <a:spcBef>
                <a:spcPct val="20000"/>
              </a:spcBef>
              <a:buFont typeface="Wingdings" panose="05000000000000000000" pitchFamily="2" charset="2"/>
              <a:buChar char="ü"/>
              <a:defRPr/>
            </a:pPr>
            <a:endParaRPr lang="tr-TR" sz="1900" b="1" dirty="0">
              <a:latin typeface="+mj-lt"/>
              <a:cs typeface="Avant Garde Book BT"/>
            </a:endParaRPr>
          </a:p>
          <a:p>
            <a:pPr marL="342900" indent="-342900">
              <a:spcBef>
                <a:spcPct val="20000"/>
              </a:spcBef>
              <a:buFont typeface="Wingdings" panose="05000000000000000000" pitchFamily="2" charset="2"/>
              <a:buChar char="ü"/>
              <a:defRPr/>
            </a:pPr>
            <a:endParaRPr lang="tr-TR" sz="1900" b="1" dirty="0">
              <a:latin typeface="+mj-lt"/>
              <a:cs typeface="Avant Garde Book BT"/>
            </a:endParaRPr>
          </a:p>
          <a:p>
            <a:pPr marL="571500" indent="-571500">
              <a:spcBef>
                <a:spcPct val="20000"/>
              </a:spcBef>
              <a:buFont typeface="Wingdings" panose="05000000000000000000" pitchFamily="2" charset="2"/>
              <a:buChar char="ü"/>
              <a:defRPr/>
            </a:pPr>
            <a:endParaRPr lang="tr-TR" sz="3600" dirty="0">
              <a:latin typeface="Avant Garde Book BT"/>
              <a:cs typeface="Avant Garde Book BT"/>
            </a:endParaRPr>
          </a:p>
        </p:txBody>
      </p:sp>
      <p:pic>
        <p:nvPicPr>
          <p:cNvPr id="6" name="Resim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4209" y="1668594"/>
            <a:ext cx="4285397" cy="4237781"/>
          </a:xfrm>
          <a:prstGeom prst="rect">
            <a:avLst/>
          </a:prstGeom>
          <a:ln>
            <a:noFill/>
          </a:ln>
          <a:effectLst>
            <a:innerShdw blurRad="114300">
              <a:prstClr val="black"/>
            </a:innerShdw>
          </a:effectLst>
        </p:spPr>
      </p:pic>
    </p:spTree>
    <p:extLst>
      <p:ext uri="{BB962C8B-B14F-4D97-AF65-F5344CB8AC3E}">
        <p14:creationId xmlns:p14="http://schemas.microsoft.com/office/powerpoint/2010/main" val="40176947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İçerik Yer Tutucusu 2"/>
          <p:cNvSpPr txBox="1">
            <a:spLocks/>
          </p:cNvSpPr>
          <p:nvPr/>
        </p:nvSpPr>
        <p:spPr>
          <a:xfrm>
            <a:off x="759724" y="1543773"/>
            <a:ext cx="10515600" cy="830937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tr-TR" dirty="0" smtClean="0"/>
              <a:t>Cildin </a:t>
            </a:r>
            <a:r>
              <a:rPr lang="tr-TR" dirty="0"/>
              <a:t>yenilenmesini sağlayarak, </a:t>
            </a:r>
            <a:r>
              <a:rPr lang="tr-TR" dirty="0" smtClean="0"/>
              <a:t>ciltteki ince kırışıklıkların daha </a:t>
            </a:r>
            <a:r>
              <a:rPr lang="tr-TR" dirty="0"/>
              <a:t>az belirgin olmasında yardımcı olur. </a:t>
            </a:r>
            <a:endParaRPr lang="tr-TR" dirty="0"/>
          </a:p>
        </p:txBody>
      </p:sp>
      <p:sp>
        <p:nvSpPr>
          <p:cNvPr id="10" name="Unvan 1"/>
          <p:cNvSpPr txBox="1">
            <a:spLocks/>
          </p:cNvSpPr>
          <p:nvPr/>
        </p:nvSpPr>
        <p:spPr>
          <a:xfrm>
            <a:off x="759724" y="398868"/>
            <a:ext cx="10515600" cy="955427"/>
          </a:xfrm>
          <a:prstGeom prst="rect">
            <a:avLst/>
          </a:prstGeom>
          <a:solidFill>
            <a:schemeClr val="bg2"/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tr-TR" sz="4000" b="1" dirty="0">
                <a:solidFill>
                  <a:schemeClr val="tx1"/>
                </a:solidFill>
                <a:cs typeface="Avant Garde Book BT"/>
              </a:rPr>
              <a:t>AMINO ACID COMPLEX  </a:t>
            </a:r>
            <a:endParaRPr lang="tr-TR" sz="4000" b="1" dirty="0">
              <a:solidFill>
                <a:schemeClr val="tx1"/>
              </a:solidFill>
              <a:cs typeface="Avant Garde Book BT"/>
            </a:endParaRPr>
          </a:p>
        </p:txBody>
      </p:sp>
      <p:sp>
        <p:nvSpPr>
          <p:cNvPr id="12" name="İçerik Yer Tutucusu 2"/>
          <p:cNvSpPr txBox="1">
            <a:spLocks/>
          </p:cNvSpPr>
          <p:nvPr/>
        </p:nvSpPr>
        <p:spPr>
          <a:xfrm>
            <a:off x="759724" y="5653820"/>
            <a:ext cx="10515600" cy="12041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tr-TR" dirty="0"/>
              <a:t>C</a:t>
            </a:r>
            <a:r>
              <a:rPr lang="tr-TR" dirty="0" smtClean="0"/>
              <a:t>ildi </a:t>
            </a:r>
            <a:r>
              <a:rPr lang="tr-TR" dirty="0"/>
              <a:t>yenilemek ve nemlendirmek için cilt nemini kapatan doğal bir bitki bazlı nemlendiricidir.</a:t>
            </a:r>
          </a:p>
        </p:txBody>
      </p:sp>
      <p:sp>
        <p:nvSpPr>
          <p:cNvPr id="13" name="Unvan 1"/>
          <p:cNvSpPr txBox="1">
            <a:spLocks/>
          </p:cNvSpPr>
          <p:nvPr/>
        </p:nvSpPr>
        <p:spPr>
          <a:xfrm>
            <a:off x="759724" y="4508915"/>
            <a:ext cx="10515600" cy="955427"/>
          </a:xfrm>
          <a:prstGeom prst="rect">
            <a:avLst/>
          </a:prstGeom>
          <a:solidFill>
            <a:schemeClr val="bg2"/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ct val="20000"/>
              </a:spcBef>
              <a:defRPr/>
            </a:pPr>
            <a:r>
              <a:rPr lang="tr-TR" sz="4000" b="1" dirty="0" smtClean="0">
                <a:solidFill>
                  <a:schemeClr val="tx1"/>
                </a:solidFill>
                <a:cs typeface="Avant Garde Book BT"/>
              </a:rPr>
              <a:t>Sodium </a:t>
            </a:r>
            <a:r>
              <a:rPr lang="tr-TR" sz="4000" b="1" dirty="0" err="1" smtClean="0">
                <a:solidFill>
                  <a:schemeClr val="tx1"/>
                </a:solidFill>
                <a:cs typeface="Avant Garde Book BT"/>
              </a:rPr>
              <a:t>Pca</a:t>
            </a:r>
            <a:endParaRPr lang="tr-TR" sz="4000" b="1" dirty="0">
              <a:solidFill>
                <a:schemeClr val="tx1"/>
              </a:solidFill>
              <a:cs typeface="Avant Garde Book BT"/>
            </a:endParaRPr>
          </a:p>
        </p:txBody>
      </p:sp>
      <p:sp>
        <p:nvSpPr>
          <p:cNvPr id="11" name="İçerik Yer Tutucusu 2"/>
          <p:cNvSpPr txBox="1">
            <a:spLocks/>
          </p:cNvSpPr>
          <p:nvPr/>
        </p:nvSpPr>
        <p:spPr>
          <a:xfrm>
            <a:off x="759724" y="3265197"/>
            <a:ext cx="10515600" cy="1204180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tr-TR" dirty="0"/>
              <a:t>Kırışıklıkları önlemeye yardımcı olmak gibi belirli yaşlanma karşıtı etkilere sahip olduğu düşünülmektedir. Ayrıca nemi </a:t>
            </a:r>
            <a:r>
              <a:rPr lang="tr-TR" b="1" dirty="0"/>
              <a:t>cilde</a:t>
            </a:r>
            <a:r>
              <a:rPr lang="tr-TR" dirty="0"/>
              <a:t> kilitli tutma şekli nedeniyle doğal bir nemlendirici görevi görerek </a:t>
            </a:r>
            <a:r>
              <a:rPr lang="tr-TR" b="1" dirty="0"/>
              <a:t>cildi</a:t>
            </a:r>
            <a:r>
              <a:rPr lang="tr-TR" dirty="0"/>
              <a:t> nemli tutabilir.2</a:t>
            </a:r>
            <a:endParaRPr lang="tr-TR" dirty="0"/>
          </a:p>
        </p:txBody>
      </p:sp>
      <p:sp>
        <p:nvSpPr>
          <p:cNvPr id="14" name="Unvan 1"/>
          <p:cNvSpPr txBox="1">
            <a:spLocks/>
          </p:cNvSpPr>
          <p:nvPr/>
        </p:nvSpPr>
        <p:spPr>
          <a:xfrm>
            <a:off x="759724" y="2270233"/>
            <a:ext cx="10515600" cy="955427"/>
          </a:xfrm>
          <a:prstGeom prst="rect">
            <a:avLst/>
          </a:prstGeom>
          <a:solidFill>
            <a:schemeClr val="bg2"/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tr-TR" sz="4000" b="1" dirty="0" err="1">
                <a:solidFill>
                  <a:schemeClr val="tx1"/>
                </a:solidFill>
                <a:cs typeface="Avant Garde Book BT"/>
              </a:rPr>
              <a:t>Betaine</a:t>
            </a:r>
            <a:endParaRPr lang="tr-TR" sz="4000" b="1" dirty="0">
              <a:solidFill>
                <a:schemeClr val="tx1"/>
              </a:solidFill>
              <a:cs typeface="Avant Garde Book BT"/>
            </a:endParaRPr>
          </a:p>
        </p:txBody>
      </p:sp>
    </p:spTree>
    <p:extLst>
      <p:ext uri="{BB962C8B-B14F-4D97-AF65-F5344CB8AC3E}">
        <p14:creationId xmlns:p14="http://schemas.microsoft.com/office/powerpoint/2010/main" val="215258747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İçerik Yer Tutucusu 2"/>
          <p:cNvSpPr txBox="1">
            <a:spLocks/>
          </p:cNvSpPr>
          <p:nvPr/>
        </p:nvSpPr>
        <p:spPr>
          <a:xfrm>
            <a:off x="759724" y="1543773"/>
            <a:ext cx="10515600" cy="830937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tr-TR" dirty="0"/>
              <a:t>C</a:t>
            </a:r>
            <a:r>
              <a:rPr lang="tr-TR" dirty="0" smtClean="0"/>
              <a:t>ildin </a:t>
            </a:r>
            <a:r>
              <a:rPr lang="tr-TR" dirty="0"/>
              <a:t>bariyerini daha güçlü hale getirmeye yardımcı olur, böylece suyu, nemi içeride ve tahriş edici maddeleri etkili bir şekilde dışarıda tutabilir. </a:t>
            </a:r>
            <a:endParaRPr lang="tr-TR" dirty="0"/>
          </a:p>
        </p:txBody>
      </p:sp>
      <p:sp>
        <p:nvSpPr>
          <p:cNvPr id="10" name="Unvan 1"/>
          <p:cNvSpPr txBox="1">
            <a:spLocks/>
          </p:cNvSpPr>
          <p:nvPr/>
        </p:nvSpPr>
        <p:spPr>
          <a:xfrm>
            <a:off x="759724" y="398868"/>
            <a:ext cx="10515600" cy="955427"/>
          </a:xfrm>
          <a:prstGeom prst="rect">
            <a:avLst/>
          </a:prstGeom>
          <a:solidFill>
            <a:schemeClr val="bg2"/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tr-TR" sz="4000" b="1" dirty="0" err="1">
                <a:solidFill>
                  <a:schemeClr val="tx1"/>
                </a:solidFill>
                <a:cs typeface="Avant Garde Book BT"/>
              </a:rPr>
              <a:t>Linoleic</a:t>
            </a:r>
            <a:r>
              <a:rPr lang="tr-TR" sz="4000" b="1" dirty="0">
                <a:solidFill>
                  <a:schemeClr val="tx1"/>
                </a:solidFill>
                <a:cs typeface="Avant Garde Book BT"/>
              </a:rPr>
              <a:t> Acid</a:t>
            </a:r>
            <a:endParaRPr lang="tr-TR" sz="4000" b="1" dirty="0">
              <a:solidFill>
                <a:schemeClr val="tx1"/>
              </a:solidFill>
              <a:cs typeface="Avant Garde Book BT"/>
            </a:endParaRPr>
          </a:p>
        </p:txBody>
      </p:sp>
      <p:sp>
        <p:nvSpPr>
          <p:cNvPr id="7" name="Unvan 1"/>
          <p:cNvSpPr txBox="1">
            <a:spLocks/>
          </p:cNvSpPr>
          <p:nvPr/>
        </p:nvSpPr>
        <p:spPr>
          <a:xfrm>
            <a:off x="775644" y="4354285"/>
            <a:ext cx="10515600" cy="955427"/>
          </a:xfrm>
          <a:prstGeom prst="rect">
            <a:avLst/>
          </a:prstGeom>
          <a:solidFill>
            <a:schemeClr val="bg2"/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tr-TR" sz="4000" b="1" dirty="0" err="1" smtClean="0">
                <a:solidFill>
                  <a:schemeClr val="tx1"/>
                </a:solidFill>
                <a:cs typeface="Avant Garde Book BT"/>
              </a:rPr>
              <a:t>İnositol</a:t>
            </a:r>
            <a:r>
              <a:rPr lang="tr-TR" sz="4000" b="1" dirty="0" smtClean="0">
                <a:solidFill>
                  <a:schemeClr val="tx1"/>
                </a:solidFill>
                <a:cs typeface="Avant Garde Book BT"/>
              </a:rPr>
              <a:t> </a:t>
            </a:r>
            <a:endParaRPr lang="tr-TR" sz="4000" b="1" dirty="0">
              <a:solidFill>
                <a:schemeClr val="tx1"/>
              </a:solidFill>
              <a:cs typeface="Avant Garde Book BT"/>
            </a:endParaRPr>
          </a:p>
        </p:txBody>
      </p:sp>
      <p:sp>
        <p:nvSpPr>
          <p:cNvPr id="9" name="İçerik Yer Tutucusu 2"/>
          <p:cNvSpPr txBox="1">
            <a:spLocks/>
          </p:cNvSpPr>
          <p:nvPr/>
        </p:nvSpPr>
        <p:spPr>
          <a:xfrm>
            <a:off x="775644" y="5470271"/>
            <a:ext cx="10515599" cy="75538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tr-TR" dirty="0" err="1" smtClean="0"/>
              <a:t>İ</a:t>
            </a:r>
            <a:r>
              <a:rPr lang="tr-TR" dirty="0" err="1"/>
              <a:t>nositol</a:t>
            </a:r>
            <a:r>
              <a:rPr lang="tr-TR" dirty="0"/>
              <a:t> vitamini cilt hücrelerinin onarılmasını ve böylelikle cildin daha sağlıklı, parlak görünmesine yardımcı olur.</a:t>
            </a:r>
            <a:endParaRPr lang="tr-TR" dirty="0"/>
          </a:p>
        </p:txBody>
      </p:sp>
      <p:sp>
        <p:nvSpPr>
          <p:cNvPr id="12" name="İçerik Yer Tutucusu 2"/>
          <p:cNvSpPr txBox="1">
            <a:spLocks/>
          </p:cNvSpPr>
          <p:nvPr/>
        </p:nvSpPr>
        <p:spPr>
          <a:xfrm>
            <a:off x="759724" y="3225660"/>
            <a:ext cx="10515600" cy="1204180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tr-TR" dirty="0" smtClean="0"/>
              <a:t>Ciltte oluşan </a:t>
            </a:r>
            <a:r>
              <a:rPr lang="tr-TR" dirty="0"/>
              <a:t>gözeneklerin giderilmesinde etkilidir. Yüzde ve ciltte oluşan kılcal damarların giderilmesinde kullanıldığında oldukça etkili sonuçlar verecektir. </a:t>
            </a:r>
            <a:r>
              <a:rPr lang="tr-TR" dirty="0"/>
              <a:t>C</a:t>
            </a:r>
            <a:r>
              <a:rPr lang="tr-TR" dirty="0" smtClean="0"/>
              <a:t>ilt</a:t>
            </a:r>
            <a:r>
              <a:rPr lang="tr-TR" dirty="0"/>
              <a:t> lekeleri için bulunmaz bir şifadır.</a:t>
            </a:r>
            <a:endParaRPr lang="tr-TR" dirty="0"/>
          </a:p>
        </p:txBody>
      </p:sp>
      <p:sp>
        <p:nvSpPr>
          <p:cNvPr id="13" name="Unvan 1"/>
          <p:cNvSpPr txBox="1">
            <a:spLocks/>
          </p:cNvSpPr>
          <p:nvPr/>
        </p:nvSpPr>
        <p:spPr>
          <a:xfrm>
            <a:off x="759724" y="2270233"/>
            <a:ext cx="10515600" cy="955427"/>
          </a:xfrm>
          <a:prstGeom prst="rect">
            <a:avLst/>
          </a:prstGeom>
          <a:solidFill>
            <a:schemeClr val="bg2"/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tr-TR" sz="4000" b="1" dirty="0">
                <a:solidFill>
                  <a:schemeClr val="tx1"/>
                </a:solidFill>
                <a:cs typeface="Avant Garde Book BT"/>
              </a:rPr>
              <a:t>At kestanesi </a:t>
            </a:r>
            <a:r>
              <a:rPr lang="tr-TR" sz="4000" b="1" dirty="0" err="1">
                <a:solidFill>
                  <a:schemeClr val="tx1"/>
                </a:solidFill>
                <a:cs typeface="Avant Garde Book BT"/>
              </a:rPr>
              <a:t>extract</a:t>
            </a:r>
            <a:r>
              <a:rPr lang="tr-TR" sz="4000" b="1" dirty="0">
                <a:solidFill>
                  <a:schemeClr val="tx1"/>
                </a:solidFill>
                <a:cs typeface="Avant Garde Book BT"/>
              </a:rPr>
              <a:t> </a:t>
            </a:r>
            <a:endParaRPr lang="tr-TR" sz="4000" b="1" dirty="0">
              <a:solidFill>
                <a:schemeClr val="tx1"/>
              </a:solidFill>
              <a:cs typeface="Avant Garde Book BT"/>
            </a:endParaRPr>
          </a:p>
        </p:txBody>
      </p:sp>
    </p:spTree>
    <p:extLst>
      <p:ext uri="{BB962C8B-B14F-4D97-AF65-F5344CB8AC3E}">
        <p14:creationId xmlns:p14="http://schemas.microsoft.com/office/powerpoint/2010/main" val="404998922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3" descr="C:\Users\Extreme\Desktop\akslogo-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4542"/>
          <a:stretch>
            <a:fillRect/>
          </a:stretch>
        </p:blipFill>
        <p:spPr bwMode="auto">
          <a:xfrm>
            <a:off x="9453564" y="6429375"/>
            <a:ext cx="395287" cy="46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6867" name="11 Metin kutusu"/>
          <p:cNvSpPr txBox="1">
            <a:spLocks noChangeArrowheads="1"/>
          </p:cNvSpPr>
          <p:nvPr/>
        </p:nvSpPr>
        <p:spPr bwMode="auto">
          <a:xfrm>
            <a:off x="1282890" y="214314"/>
            <a:ext cx="9553432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>
                <a:solidFill>
                  <a:srgbClr val="404040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600">
                <a:solidFill>
                  <a:srgbClr val="404040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400">
                <a:solidFill>
                  <a:srgbClr val="404040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5pPr>
            <a:lvl6pPr marL="25146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6pPr>
            <a:lvl7pPr marL="29718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7pPr>
            <a:lvl8pPr marL="34290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8pPr>
            <a:lvl9pPr marL="38862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9pPr>
          </a:lstStyle>
          <a:p>
            <a:pPr algn="ctr">
              <a:buNone/>
            </a:pPr>
            <a:r>
              <a:rPr lang="tr-TR" sz="4000" b="1" dirty="0">
                <a:solidFill>
                  <a:srgbClr val="002060"/>
                </a:solidFill>
                <a:sym typeface="Open Sans Light" charset="0"/>
              </a:rPr>
              <a:t>SENSITIVE PURIFIYING MILK</a:t>
            </a:r>
            <a:endParaRPr lang="tr-TR" sz="4000" b="1" dirty="0">
              <a:solidFill>
                <a:srgbClr val="002060"/>
              </a:solidFill>
              <a:sym typeface="Open Sans Light" charset="0"/>
            </a:endParaRPr>
          </a:p>
        </p:txBody>
      </p:sp>
      <p:sp>
        <p:nvSpPr>
          <p:cNvPr id="14" name="İçerik Yer Tutucusu 2"/>
          <p:cNvSpPr txBox="1">
            <a:spLocks/>
          </p:cNvSpPr>
          <p:nvPr/>
        </p:nvSpPr>
        <p:spPr>
          <a:xfrm>
            <a:off x="6275388" y="1897038"/>
            <a:ext cx="4392612" cy="3562065"/>
          </a:xfrm>
          <a:prstGeom prst="rect">
            <a:avLst/>
          </a:prstGeom>
        </p:spPr>
        <p:txBody>
          <a:bodyPr>
            <a:normAutofit fontScale="55000" lnSpcReduction="20000"/>
          </a:bodyPr>
          <a:lstStyle/>
          <a:p>
            <a:pPr marL="857250" indent="-857250">
              <a:lnSpc>
                <a:spcPct val="70000"/>
              </a:lnSpc>
              <a:buFont typeface="Wingdings" panose="05000000000000000000" pitchFamily="2" charset="2"/>
              <a:buChar char="ü"/>
            </a:pPr>
            <a:endParaRPr lang="tr-TR" sz="6000" b="1" dirty="0" smtClean="0">
              <a:cs typeface="Avant Garde Book BT"/>
            </a:endParaRPr>
          </a:p>
          <a:p>
            <a:pPr marL="685800" indent="-685800">
              <a:lnSpc>
                <a:spcPct val="70000"/>
              </a:lnSpc>
              <a:buFont typeface="Wingdings" panose="05000000000000000000" pitchFamily="2" charset="2"/>
              <a:buChar char="ü"/>
            </a:pPr>
            <a:r>
              <a:rPr lang="tr-TR" sz="5400" b="1" dirty="0" smtClean="0">
                <a:cs typeface="Avant Garde Book BT"/>
              </a:rPr>
              <a:t>Marine EM</a:t>
            </a:r>
          </a:p>
          <a:p>
            <a:pPr marL="685800" indent="-685800">
              <a:lnSpc>
                <a:spcPct val="70000"/>
              </a:lnSpc>
              <a:buFont typeface="Wingdings" panose="05000000000000000000" pitchFamily="2" charset="2"/>
              <a:buChar char="ü"/>
            </a:pPr>
            <a:endParaRPr lang="tr-TR" sz="5400" b="1" dirty="0">
              <a:cs typeface="Avant Garde Book BT"/>
            </a:endParaRPr>
          </a:p>
          <a:p>
            <a:pPr marL="685800" indent="-685800">
              <a:lnSpc>
                <a:spcPct val="70000"/>
              </a:lnSpc>
              <a:buFont typeface="Wingdings" panose="05000000000000000000" pitchFamily="2" charset="2"/>
              <a:buChar char="ü"/>
            </a:pPr>
            <a:r>
              <a:rPr lang="tr-TR" sz="5400" b="1" dirty="0">
                <a:cs typeface="Avant Garde Book BT"/>
              </a:rPr>
              <a:t>Amino Acid Complex</a:t>
            </a:r>
          </a:p>
          <a:p>
            <a:pPr marL="685800" indent="-685800">
              <a:lnSpc>
                <a:spcPct val="70000"/>
              </a:lnSpc>
              <a:buFont typeface="Wingdings" panose="05000000000000000000" pitchFamily="2" charset="2"/>
              <a:buChar char="ü"/>
            </a:pPr>
            <a:endParaRPr lang="tr-TR" sz="5400" b="1" dirty="0">
              <a:cs typeface="Avant Garde Book BT"/>
            </a:endParaRPr>
          </a:p>
          <a:p>
            <a:pPr marL="685800" indent="-685800">
              <a:lnSpc>
                <a:spcPct val="70000"/>
              </a:lnSpc>
              <a:buFont typeface="Wingdings" panose="05000000000000000000" pitchFamily="2" charset="2"/>
              <a:buChar char="ü"/>
            </a:pPr>
            <a:r>
              <a:rPr lang="tr-TR" sz="5400" b="1" dirty="0" err="1">
                <a:cs typeface="Avant Garde Book BT"/>
              </a:rPr>
              <a:t>Shea</a:t>
            </a:r>
            <a:r>
              <a:rPr lang="tr-TR" sz="5400" b="1" dirty="0">
                <a:cs typeface="Avant Garde Book BT"/>
              </a:rPr>
              <a:t> </a:t>
            </a:r>
            <a:r>
              <a:rPr lang="tr-TR" sz="5400" b="1" dirty="0" err="1">
                <a:cs typeface="Avant Garde Book BT"/>
              </a:rPr>
              <a:t>butter</a:t>
            </a:r>
            <a:endParaRPr lang="tr-TR" sz="5400" b="1" dirty="0">
              <a:cs typeface="Avant Garde Book BT"/>
            </a:endParaRPr>
          </a:p>
          <a:p>
            <a:pPr marL="685800" indent="-685800">
              <a:lnSpc>
                <a:spcPct val="70000"/>
              </a:lnSpc>
              <a:buFont typeface="Wingdings" panose="05000000000000000000" pitchFamily="2" charset="2"/>
              <a:buChar char="ü"/>
            </a:pPr>
            <a:endParaRPr lang="tr-TR" sz="5400" b="1" dirty="0">
              <a:cs typeface="Avant Garde Book BT"/>
            </a:endParaRPr>
          </a:p>
          <a:p>
            <a:pPr marL="685800" indent="-685800">
              <a:lnSpc>
                <a:spcPct val="70000"/>
              </a:lnSpc>
              <a:buFont typeface="Wingdings" panose="05000000000000000000" pitchFamily="2" charset="2"/>
              <a:buChar char="ü"/>
            </a:pPr>
            <a:r>
              <a:rPr lang="tr-TR" sz="5400" b="1" dirty="0" err="1">
                <a:cs typeface="Avant Garde Book BT"/>
              </a:rPr>
              <a:t>Hamamelis</a:t>
            </a:r>
            <a:r>
              <a:rPr lang="tr-TR" sz="5400" b="1" dirty="0">
                <a:cs typeface="Avant Garde Book BT"/>
              </a:rPr>
              <a:t> </a:t>
            </a:r>
            <a:r>
              <a:rPr lang="tr-TR" sz="5400" b="1" dirty="0" err="1">
                <a:cs typeface="Avant Garde Book BT"/>
              </a:rPr>
              <a:t>extract</a:t>
            </a:r>
            <a:endParaRPr lang="tr-TR" sz="5400" b="1" dirty="0">
              <a:cs typeface="Avant Garde Book BT"/>
            </a:endParaRPr>
          </a:p>
          <a:p>
            <a:pPr marL="685800" indent="-685800">
              <a:lnSpc>
                <a:spcPct val="70000"/>
              </a:lnSpc>
              <a:buFont typeface="Wingdings" panose="05000000000000000000" pitchFamily="2" charset="2"/>
              <a:buChar char="ü"/>
            </a:pPr>
            <a:endParaRPr lang="tr-TR" sz="5400" b="1" dirty="0">
              <a:cs typeface="Avant Garde Book BT"/>
            </a:endParaRPr>
          </a:p>
          <a:p>
            <a:pPr marL="685800" indent="-685800">
              <a:lnSpc>
                <a:spcPct val="70000"/>
              </a:lnSpc>
              <a:buFont typeface="Wingdings" panose="05000000000000000000" pitchFamily="2" charset="2"/>
              <a:buChar char="ü"/>
            </a:pPr>
            <a:r>
              <a:rPr lang="tr-TR" sz="5400" b="1" dirty="0" err="1">
                <a:cs typeface="Avant Garde Book BT"/>
              </a:rPr>
              <a:t>Calendula</a:t>
            </a:r>
            <a:r>
              <a:rPr lang="tr-TR" sz="5400" b="1" dirty="0">
                <a:cs typeface="Avant Garde Book BT"/>
              </a:rPr>
              <a:t> </a:t>
            </a:r>
            <a:r>
              <a:rPr lang="tr-TR" sz="5400" b="1" dirty="0" err="1">
                <a:cs typeface="Avant Garde Book BT"/>
              </a:rPr>
              <a:t>extraxt</a:t>
            </a:r>
            <a:endParaRPr lang="tr-TR" sz="5400" b="1" dirty="0">
              <a:cs typeface="Avant Garde Book BT"/>
            </a:endParaRPr>
          </a:p>
          <a:p>
            <a:pPr marL="685800" indent="-685800">
              <a:lnSpc>
                <a:spcPct val="70000"/>
              </a:lnSpc>
              <a:buFont typeface="Wingdings" panose="05000000000000000000" pitchFamily="2" charset="2"/>
              <a:buChar char="ü"/>
            </a:pPr>
            <a:endParaRPr lang="tr-TR" sz="5400" b="1" dirty="0">
              <a:cs typeface="Avant Garde Book BT"/>
            </a:endParaRPr>
          </a:p>
          <a:p>
            <a:pPr marL="685800" indent="-685800">
              <a:lnSpc>
                <a:spcPct val="70000"/>
              </a:lnSpc>
              <a:buFont typeface="Wingdings" panose="05000000000000000000" pitchFamily="2" charset="2"/>
              <a:buChar char="ü"/>
            </a:pPr>
            <a:r>
              <a:rPr lang="tr-TR" sz="5400" b="1" dirty="0">
                <a:cs typeface="Avant Garde Book BT"/>
              </a:rPr>
              <a:t>At kuyruğu </a:t>
            </a:r>
            <a:r>
              <a:rPr lang="tr-TR" sz="5400" b="1" dirty="0" err="1">
                <a:cs typeface="Avant Garde Book BT"/>
              </a:rPr>
              <a:t>extract</a:t>
            </a:r>
            <a:endParaRPr lang="tr-TR" sz="5400" b="1" dirty="0">
              <a:cs typeface="Avant Garde Book BT"/>
            </a:endParaRPr>
          </a:p>
          <a:p>
            <a:pPr marL="685800" indent="-685800">
              <a:lnSpc>
                <a:spcPct val="70000"/>
              </a:lnSpc>
              <a:buFont typeface="Wingdings" panose="05000000000000000000" pitchFamily="2" charset="2"/>
              <a:buChar char="ü"/>
            </a:pPr>
            <a:endParaRPr lang="tr-TR" sz="5400" b="1" dirty="0">
              <a:cs typeface="Avant Garde Book BT"/>
            </a:endParaRPr>
          </a:p>
          <a:p>
            <a:pPr marL="685800" indent="-685800">
              <a:lnSpc>
                <a:spcPct val="70000"/>
              </a:lnSpc>
              <a:buFont typeface="Wingdings" panose="05000000000000000000" pitchFamily="2" charset="2"/>
              <a:buChar char="ü"/>
            </a:pPr>
            <a:r>
              <a:rPr lang="tr-TR" sz="5400" b="1" dirty="0">
                <a:cs typeface="Avant Garde Book BT"/>
              </a:rPr>
              <a:t>Vitaminler </a:t>
            </a:r>
            <a:endParaRPr lang="tr-TR" sz="5400" b="1" dirty="0">
              <a:cs typeface="Avant Garde Book BT"/>
            </a:endParaRPr>
          </a:p>
        </p:txBody>
      </p:sp>
      <p:pic>
        <p:nvPicPr>
          <p:cNvPr id="7" name="Resim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6712" y="1750432"/>
            <a:ext cx="4063264" cy="4040690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</p:spTree>
    <p:extLst>
      <p:ext uri="{BB962C8B-B14F-4D97-AF65-F5344CB8AC3E}">
        <p14:creationId xmlns:p14="http://schemas.microsoft.com/office/powerpoint/2010/main" val="39502738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İçerik Yer Tutucusu 2"/>
          <p:cNvSpPr txBox="1">
            <a:spLocks/>
          </p:cNvSpPr>
          <p:nvPr/>
        </p:nvSpPr>
        <p:spPr>
          <a:xfrm>
            <a:off x="759724" y="1543773"/>
            <a:ext cx="10515600" cy="830937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tr-TR" dirty="0"/>
              <a:t>C</a:t>
            </a:r>
            <a:r>
              <a:rPr lang="tr-TR" dirty="0" smtClean="0"/>
              <a:t>iltteki </a:t>
            </a:r>
            <a:r>
              <a:rPr lang="tr-TR" dirty="0"/>
              <a:t>lekelerin hafiflemesine ve cildin elastikiyetinin </a:t>
            </a:r>
            <a:r>
              <a:rPr lang="tr-TR" dirty="0" smtClean="0"/>
              <a:t>artmasına destek olur.</a:t>
            </a:r>
            <a:endParaRPr lang="tr-TR" dirty="0"/>
          </a:p>
        </p:txBody>
      </p:sp>
      <p:sp>
        <p:nvSpPr>
          <p:cNvPr id="10" name="Unvan 1"/>
          <p:cNvSpPr txBox="1">
            <a:spLocks/>
          </p:cNvSpPr>
          <p:nvPr/>
        </p:nvSpPr>
        <p:spPr>
          <a:xfrm>
            <a:off x="759724" y="398868"/>
            <a:ext cx="10515600" cy="955427"/>
          </a:xfrm>
          <a:prstGeom prst="rect">
            <a:avLst/>
          </a:prstGeom>
          <a:solidFill>
            <a:schemeClr val="bg2"/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tr-TR" sz="4000" b="1" dirty="0">
                <a:cs typeface="Avant Garde Book BT"/>
              </a:rPr>
              <a:t>Marine </a:t>
            </a:r>
            <a:r>
              <a:rPr lang="tr-TR" sz="4000" b="1" dirty="0" smtClean="0">
                <a:cs typeface="Avant Garde Book BT"/>
              </a:rPr>
              <a:t>EM</a:t>
            </a:r>
            <a:endParaRPr lang="tr-TR" sz="4000" b="1" dirty="0">
              <a:cs typeface="Avant Garde Book BT"/>
            </a:endParaRPr>
          </a:p>
        </p:txBody>
      </p:sp>
      <p:sp>
        <p:nvSpPr>
          <p:cNvPr id="11" name="İçerik Yer Tutucusu 2"/>
          <p:cNvSpPr txBox="1">
            <a:spLocks/>
          </p:cNvSpPr>
          <p:nvPr/>
        </p:nvSpPr>
        <p:spPr>
          <a:xfrm>
            <a:off x="775644" y="3475563"/>
            <a:ext cx="10515600" cy="830937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tr-TR" dirty="0" smtClean="0"/>
              <a:t>Cildin </a:t>
            </a:r>
            <a:r>
              <a:rPr lang="tr-TR" dirty="0"/>
              <a:t>yenilenmesini sağlayarak, </a:t>
            </a:r>
            <a:r>
              <a:rPr lang="tr-TR" dirty="0" smtClean="0"/>
              <a:t>ciltteki ince kırışıklıkların daha </a:t>
            </a:r>
            <a:r>
              <a:rPr lang="tr-TR" dirty="0"/>
              <a:t>az belirgin olmasında yardımcı olur. </a:t>
            </a:r>
            <a:endParaRPr lang="tr-TR" dirty="0"/>
          </a:p>
        </p:txBody>
      </p:sp>
      <p:sp>
        <p:nvSpPr>
          <p:cNvPr id="14" name="Unvan 1"/>
          <p:cNvSpPr txBox="1">
            <a:spLocks/>
          </p:cNvSpPr>
          <p:nvPr/>
        </p:nvSpPr>
        <p:spPr>
          <a:xfrm>
            <a:off x="775644" y="2330658"/>
            <a:ext cx="10515600" cy="955427"/>
          </a:xfrm>
          <a:prstGeom prst="rect">
            <a:avLst/>
          </a:prstGeom>
          <a:solidFill>
            <a:schemeClr val="bg2"/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tr-TR" sz="4000" b="1" dirty="0">
                <a:solidFill>
                  <a:schemeClr val="tx1"/>
                </a:solidFill>
                <a:cs typeface="Avant Garde Book BT"/>
              </a:rPr>
              <a:t>AMINO ACID COMPLEX  </a:t>
            </a:r>
            <a:endParaRPr lang="tr-TR" sz="4000" b="1" dirty="0">
              <a:solidFill>
                <a:schemeClr val="tx1"/>
              </a:solidFill>
              <a:cs typeface="Avant Garde Book BT"/>
            </a:endParaRPr>
          </a:p>
        </p:txBody>
      </p:sp>
      <p:sp>
        <p:nvSpPr>
          <p:cNvPr id="15" name="İçerik Yer Tutucusu 2"/>
          <p:cNvSpPr txBox="1">
            <a:spLocks/>
          </p:cNvSpPr>
          <p:nvPr/>
        </p:nvSpPr>
        <p:spPr>
          <a:xfrm>
            <a:off x="759724" y="5299761"/>
            <a:ext cx="10515600" cy="1204180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tr-TR" dirty="0" smtClean="0"/>
              <a:t>Ciltte oluşan </a:t>
            </a:r>
            <a:r>
              <a:rPr lang="tr-TR" dirty="0"/>
              <a:t>gözeneklerin giderilmesinde etkilidir. Yüzde ve ciltte oluşan kılcal damarların giderilmesinde kullanıldığında oldukça etkili sonuçlar verecektir. </a:t>
            </a:r>
            <a:r>
              <a:rPr lang="tr-TR" dirty="0"/>
              <a:t>C</a:t>
            </a:r>
            <a:r>
              <a:rPr lang="tr-TR" dirty="0" smtClean="0"/>
              <a:t>ilt</a:t>
            </a:r>
            <a:r>
              <a:rPr lang="tr-TR" dirty="0"/>
              <a:t> lekeleri için bulunmaz bir şifadır.</a:t>
            </a:r>
            <a:endParaRPr lang="tr-TR" dirty="0"/>
          </a:p>
        </p:txBody>
      </p:sp>
      <p:sp>
        <p:nvSpPr>
          <p:cNvPr id="16" name="Unvan 1"/>
          <p:cNvSpPr txBox="1">
            <a:spLocks/>
          </p:cNvSpPr>
          <p:nvPr/>
        </p:nvSpPr>
        <p:spPr>
          <a:xfrm>
            <a:off x="759724" y="4344334"/>
            <a:ext cx="10515600" cy="955427"/>
          </a:xfrm>
          <a:prstGeom prst="rect">
            <a:avLst/>
          </a:prstGeom>
          <a:solidFill>
            <a:schemeClr val="bg2"/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tr-TR" sz="4000" b="1" dirty="0">
                <a:solidFill>
                  <a:schemeClr val="tx1"/>
                </a:solidFill>
                <a:cs typeface="Avant Garde Book BT"/>
              </a:rPr>
              <a:t>At kestanesi </a:t>
            </a:r>
            <a:r>
              <a:rPr lang="tr-TR" sz="4000" b="1" dirty="0" err="1">
                <a:solidFill>
                  <a:schemeClr val="tx1"/>
                </a:solidFill>
                <a:cs typeface="Avant Garde Book BT"/>
              </a:rPr>
              <a:t>extract</a:t>
            </a:r>
            <a:r>
              <a:rPr lang="tr-TR" sz="4000" b="1" dirty="0">
                <a:solidFill>
                  <a:schemeClr val="tx1"/>
                </a:solidFill>
                <a:cs typeface="Avant Garde Book BT"/>
              </a:rPr>
              <a:t> </a:t>
            </a:r>
            <a:endParaRPr lang="tr-TR" sz="4000" b="1" dirty="0">
              <a:solidFill>
                <a:schemeClr val="tx1"/>
              </a:solidFill>
              <a:cs typeface="Avant Garde Book BT"/>
            </a:endParaRPr>
          </a:p>
        </p:txBody>
      </p:sp>
    </p:spTree>
    <p:extLst>
      <p:ext uri="{BB962C8B-B14F-4D97-AF65-F5344CB8AC3E}">
        <p14:creationId xmlns:p14="http://schemas.microsoft.com/office/powerpoint/2010/main" val="250618336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İçerik Yer Tutucusu 2"/>
          <p:cNvSpPr txBox="1">
            <a:spLocks/>
          </p:cNvSpPr>
          <p:nvPr/>
        </p:nvSpPr>
        <p:spPr>
          <a:xfrm>
            <a:off x="759724" y="1543773"/>
            <a:ext cx="10515600" cy="1204180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tr-TR" dirty="0"/>
              <a:t>K</a:t>
            </a:r>
            <a:r>
              <a:rPr lang="tr-TR" dirty="0" smtClean="0"/>
              <a:t>uru</a:t>
            </a:r>
            <a:r>
              <a:rPr lang="tr-TR" dirty="0"/>
              <a:t> ciltler üzerinde nemlendirici bir etki sağlar. </a:t>
            </a:r>
            <a:r>
              <a:rPr lang="tr-TR" dirty="0"/>
              <a:t>C</a:t>
            </a:r>
            <a:r>
              <a:rPr lang="tr-TR" dirty="0" smtClean="0"/>
              <a:t>ildin</a:t>
            </a:r>
            <a:r>
              <a:rPr lang="tr-TR" dirty="0"/>
              <a:t> rahatlamasına yardımcı olur. </a:t>
            </a:r>
            <a:r>
              <a:rPr lang="tr-TR" dirty="0" smtClean="0"/>
              <a:t>Ciltteki </a:t>
            </a:r>
            <a:r>
              <a:rPr lang="tr-TR" dirty="0"/>
              <a:t>kızarıkların, lekelerini azaltmaya yönelik müdahalelere yardımcıdır.</a:t>
            </a:r>
            <a:endParaRPr lang="tr-TR" dirty="0"/>
          </a:p>
        </p:txBody>
      </p:sp>
      <p:sp>
        <p:nvSpPr>
          <p:cNvPr id="10" name="Unvan 1"/>
          <p:cNvSpPr txBox="1">
            <a:spLocks/>
          </p:cNvSpPr>
          <p:nvPr/>
        </p:nvSpPr>
        <p:spPr>
          <a:xfrm>
            <a:off x="759724" y="398868"/>
            <a:ext cx="10515600" cy="955427"/>
          </a:xfrm>
          <a:prstGeom prst="rect">
            <a:avLst/>
          </a:prstGeom>
          <a:solidFill>
            <a:schemeClr val="bg2"/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70000"/>
              </a:lnSpc>
            </a:pPr>
            <a:r>
              <a:rPr lang="tr-TR" sz="4000" b="1" dirty="0" err="1">
                <a:cs typeface="Avant Garde Book BT"/>
              </a:rPr>
              <a:t>Calendula</a:t>
            </a:r>
            <a:r>
              <a:rPr lang="tr-TR" sz="4000" b="1" dirty="0">
                <a:cs typeface="Avant Garde Book BT"/>
              </a:rPr>
              <a:t> </a:t>
            </a:r>
            <a:r>
              <a:rPr lang="tr-TR" sz="4000" b="1" dirty="0" err="1">
                <a:cs typeface="Avant Garde Book BT"/>
              </a:rPr>
              <a:t>extraxt</a:t>
            </a:r>
            <a:endParaRPr lang="tr-TR" sz="4000" b="1" dirty="0">
              <a:cs typeface="Avant Garde Book BT"/>
            </a:endParaRPr>
          </a:p>
        </p:txBody>
      </p:sp>
      <p:sp>
        <p:nvSpPr>
          <p:cNvPr id="6" name="Unvan 1"/>
          <p:cNvSpPr txBox="1">
            <a:spLocks/>
          </p:cNvSpPr>
          <p:nvPr/>
        </p:nvSpPr>
        <p:spPr>
          <a:xfrm>
            <a:off x="757449" y="2937431"/>
            <a:ext cx="10515600" cy="955427"/>
          </a:xfrm>
          <a:prstGeom prst="rect">
            <a:avLst/>
          </a:prstGeom>
          <a:solidFill>
            <a:schemeClr val="bg2"/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ct val="20000"/>
              </a:spcBef>
              <a:defRPr/>
            </a:pPr>
            <a:r>
              <a:rPr lang="tr-TR" sz="4000" b="1" dirty="0" err="1" smtClean="0">
                <a:cs typeface="Avant Garde Book BT"/>
              </a:rPr>
              <a:t>Shea</a:t>
            </a:r>
            <a:r>
              <a:rPr lang="tr-TR" sz="4000" b="1" dirty="0" smtClean="0">
                <a:cs typeface="Avant Garde Book BT"/>
              </a:rPr>
              <a:t> </a:t>
            </a:r>
            <a:r>
              <a:rPr lang="tr-TR" sz="4000" b="1" dirty="0" err="1" smtClean="0">
                <a:cs typeface="Avant Garde Book BT"/>
              </a:rPr>
              <a:t>Butter</a:t>
            </a:r>
            <a:endParaRPr lang="tr-TR" sz="4000" b="1" dirty="0">
              <a:cs typeface="Avant Garde Book BT"/>
            </a:endParaRPr>
          </a:p>
        </p:txBody>
      </p:sp>
      <p:sp>
        <p:nvSpPr>
          <p:cNvPr id="11" name="İçerik Yer Tutucusu 2"/>
          <p:cNvSpPr txBox="1">
            <a:spLocks/>
          </p:cNvSpPr>
          <p:nvPr/>
        </p:nvSpPr>
        <p:spPr>
          <a:xfrm>
            <a:off x="759725" y="4034973"/>
            <a:ext cx="10515599" cy="197320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tr-TR" dirty="0"/>
              <a:t>Antioksidan özelliği gösteren bir yağdır</a:t>
            </a:r>
            <a:r>
              <a:rPr lang="tr-TR" dirty="0" smtClean="0"/>
              <a:t>.</a:t>
            </a:r>
            <a:r>
              <a:rPr lang="tr-TR" dirty="0"/>
              <a:t> </a:t>
            </a:r>
            <a:endParaRPr lang="tr-TR" dirty="0" smtClean="0"/>
          </a:p>
          <a:p>
            <a:pPr marL="0" indent="0">
              <a:buNone/>
            </a:pPr>
            <a:r>
              <a:rPr lang="tr-TR" dirty="0" smtClean="0"/>
              <a:t>Egzama</a:t>
            </a:r>
            <a:r>
              <a:rPr lang="tr-TR" dirty="0"/>
              <a:t>, akne gibi pek çok rahatsızlığın ortaya çıkardığı etkileri yok eder.</a:t>
            </a:r>
            <a:br>
              <a:rPr lang="tr-TR" dirty="0"/>
            </a:br>
            <a:r>
              <a:rPr lang="tr-TR" dirty="0" smtClean="0"/>
              <a:t>Ciltte </a:t>
            </a:r>
            <a:r>
              <a:rPr lang="tr-TR" dirty="0"/>
              <a:t>kurulduktan dolayı meydana gelen kaşıntıları ortadan kaldırır</a:t>
            </a:r>
            <a:r>
              <a:rPr lang="tr-TR" dirty="0" smtClean="0"/>
              <a:t>.</a:t>
            </a:r>
          </a:p>
          <a:p>
            <a:pPr marL="0" indent="0">
              <a:buNone/>
            </a:pPr>
            <a:r>
              <a:rPr lang="tr-TR" dirty="0"/>
              <a:t>C</a:t>
            </a:r>
            <a:r>
              <a:rPr lang="tr-TR" dirty="0" smtClean="0"/>
              <a:t>ildin </a:t>
            </a:r>
            <a:r>
              <a:rPr lang="tr-TR" dirty="0" err="1" smtClean="0"/>
              <a:t>parlakte</a:t>
            </a:r>
            <a:r>
              <a:rPr lang="tr-TR" dirty="0" smtClean="0"/>
              <a:t> </a:t>
            </a:r>
            <a:r>
              <a:rPr lang="tr-TR" dirty="0"/>
              <a:t>canlı görülmesinde yardımcı olur.</a:t>
            </a:r>
          </a:p>
        </p:txBody>
      </p:sp>
    </p:spTree>
    <p:extLst>
      <p:ext uri="{BB962C8B-B14F-4D97-AF65-F5344CB8AC3E}">
        <p14:creationId xmlns:p14="http://schemas.microsoft.com/office/powerpoint/2010/main" val="98981134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840476" y="1239701"/>
            <a:ext cx="10515600" cy="120418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tr-TR" altLang="tr-TR" sz="2400" dirty="0" smtClean="0"/>
              <a:t>Cildin sıkılaştırır, Ton </a:t>
            </a:r>
            <a:r>
              <a:rPr lang="tr-TR" altLang="tr-TR" sz="2400" dirty="0" err="1" smtClean="0"/>
              <a:t>düzenlmemeyi</a:t>
            </a:r>
            <a:r>
              <a:rPr lang="tr-TR" altLang="tr-TR" sz="2400" dirty="0" smtClean="0"/>
              <a:t> destekleyerek cildin canlılığını daha parlak ve aydınlık görünümünü sağlar. </a:t>
            </a:r>
            <a:endParaRPr lang="tr-TR" altLang="tr-TR" sz="2400" dirty="0"/>
          </a:p>
          <a:p>
            <a:endParaRPr lang="tr-TR" sz="2400" dirty="0"/>
          </a:p>
        </p:txBody>
      </p:sp>
      <p:sp>
        <p:nvSpPr>
          <p:cNvPr id="4" name="Unvan 1"/>
          <p:cNvSpPr>
            <a:spLocks noGrp="1"/>
          </p:cNvSpPr>
          <p:nvPr>
            <p:ph type="title"/>
          </p:nvPr>
        </p:nvSpPr>
        <p:spPr>
          <a:xfrm>
            <a:off x="764276" y="216083"/>
            <a:ext cx="10515600" cy="955427"/>
          </a:xfrm>
          <a:solidFill>
            <a:schemeClr val="bg2"/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>
              <a:spcBef>
                <a:spcPct val="20000"/>
              </a:spcBef>
              <a:defRPr/>
            </a:pPr>
            <a:r>
              <a:rPr lang="tr-TR" sz="4000" b="1" dirty="0" err="1" smtClean="0">
                <a:cs typeface="Avant Garde Book BT"/>
                <a:sym typeface="Gill Sans" charset="0"/>
              </a:rPr>
              <a:t>Riboxyl</a:t>
            </a:r>
            <a:endParaRPr lang="tr-TR" sz="4000" b="1" dirty="0">
              <a:cs typeface="Avant Garde Book BT"/>
              <a:sym typeface="Gill Sans" charset="0"/>
            </a:endParaRPr>
          </a:p>
        </p:txBody>
      </p:sp>
      <p:sp>
        <p:nvSpPr>
          <p:cNvPr id="5" name="İçerik Yer Tutucusu 2"/>
          <p:cNvSpPr txBox="1">
            <a:spLocks/>
          </p:cNvSpPr>
          <p:nvPr/>
        </p:nvSpPr>
        <p:spPr>
          <a:xfrm>
            <a:off x="840476" y="3190911"/>
            <a:ext cx="10515600" cy="65485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tr-TR" sz="2400" dirty="0" smtClean="0"/>
              <a:t>Antioksidan özelliğe sahiptir.</a:t>
            </a:r>
          </a:p>
        </p:txBody>
      </p:sp>
      <p:sp>
        <p:nvSpPr>
          <p:cNvPr id="6" name="Unvan 1"/>
          <p:cNvSpPr txBox="1">
            <a:spLocks/>
          </p:cNvSpPr>
          <p:nvPr/>
        </p:nvSpPr>
        <p:spPr>
          <a:xfrm>
            <a:off x="764276" y="2082924"/>
            <a:ext cx="10515600" cy="955427"/>
          </a:xfrm>
          <a:prstGeom prst="rect">
            <a:avLst/>
          </a:prstGeom>
          <a:solidFill>
            <a:schemeClr val="bg2"/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base"/>
            <a:r>
              <a:rPr lang="tr-TR" sz="4000" b="1" dirty="0" smtClean="0"/>
              <a:t>Beta </a:t>
            </a:r>
            <a:r>
              <a:rPr lang="tr-TR" sz="4000" b="1" dirty="0" err="1" smtClean="0"/>
              <a:t>Vulgaris</a:t>
            </a:r>
            <a:r>
              <a:rPr lang="tr-TR" sz="4000" b="1" dirty="0" smtClean="0"/>
              <a:t> </a:t>
            </a:r>
            <a:r>
              <a:rPr lang="tr-TR" sz="4000" b="1" dirty="0" err="1" smtClean="0"/>
              <a:t>Root</a:t>
            </a:r>
            <a:r>
              <a:rPr lang="tr-TR" sz="4000" b="1" dirty="0" smtClean="0"/>
              <a:t> </a:t>
            </a:r>
            <a:r>
              <a:rPr lang="tr-TR" sz="4000" b="1" dirty="0" err="1" smtClean="0"/>
              <a:t>Extract</a:t>
            </a:r>
            <a:endParaRPr lang="tr-TR" sz="4000" b="1" dirty="0"/>
          </a:p>
        </p:txBody>
      </p:sp>
      <p:sp>
        <p:nvSpPr>
          <p:cNvPr id="7" name="Unvan 1"/>
          <p:cNvSpPr txBox="1">
            <a:spLocks/>
          </p:cNvSpPr>
          <p:nvPr/>
        </p:nvSpPr>
        <p:spPr>
          <a:xfrm>
            <a:off x="764276" y="3673651"/>
            <a:ext cx="10515600" cy="955427"/>
          </a:xfrm>
          <a:prstGeom prst="rect">
            <a:avLst/>
          </a:prstGeom>
          <a:solidFill>
            <a:schemeClr val="bg2"/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ct val="20000"/>
              </a:spcBef>
              <a:defRPr/>
            </a:pPr>
            <a:r>
              <a:rPr lang="tr-TR" sz="4000" b="1" dirty="0">
                <a:cs typeface="Avant Garde Book BT"/>
              </a:rPr>
              <a:t>Sodyum </a:t>
            </a:r>
            <a:r>
              <a:rPr lang="tr-TR" sz="4000" b="1" dirty="0" err="1">
                <a:cs typeface="Avant Garde Book BT"/>
              </a:rPr>
              <a:t>Hyaluronate</a:t>
            </a:r>
            <a:endParaRPr lang="tr-TR" sz="4000" b="1" dirty="0">
              <a:cs typeface="Avant Garde Book BT"/>
            </a:endParaRPr>
          </a:p>
        </p:txBody>
      </p:sp>
      <p:sp>
        <p:nvSpPr>
          <p:cNvPr id="8" name="İçerik Yer Tutucusu 2"/>
          <p:cNvSpPr txBox="1">
            <a:spLocks/>
          </p:cNvSpPr>
          <p:nvPr/>
        </p:nvSpPr>
        <p:spPr>
          <a:xfrm>
            <a:off x="840476" y="4629079"/>
            <a:ext cx="10515599" cy="209926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ü"/>
            </a:pPr>
            <a:r>
              <a:rPr lang="tr-TR" sz="2400" dirty="0"/>
              <a:t>Ciltteki akne izlerini iyileştirmek ve önlemek için kullanılır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tr-TR" sz="2400" dirty="0"/>
              <a:t>Dokuların onarılmasında, elastikiyetinin korunmasında yararlı etkileri vardır, bu sayede cildin erken yaşlanmasını önler</a:t>
            </a:r>
            <a:r>
              <a:rPr lang="tr-TR" sz="2400" dirty="0" smtClean="0"/>
              <a:t>.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tr-TR" sz="2400" dirty="0"/>
              <a:t>Ciltteki tahriş ve iltihaplı oluşumlarda  iyileştirici etkisi vardır.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tr-TR" sz="2400" dirty="0"/>
              <a:t> Hücre yenilenmesi ve onarımına katkıda bulunur.</a:t>
            </a:r>
          </a:p>
          <a:p>
            <a:pPr marL="0" indent="0">
              <a:buNone/>
            </a:pPr>
            <a:endParaRPr lang="tr-TR" sz="2400" dirty="0"/>
          </a:p>
        </p:txBody>
      </p:sp>
    </p:spTree>
    <p:extLst>
      <p:ext uri="{BB962C8B-B14F-4D97-AF65-F5344CB8AC3E}">
        <p14:creationId xmlns:p14="http://schemas.microsoft.com/office/powerpoint/2010/main" val="281869699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İçerik Yer Tutucusu 2"/>
          <p:cNvSpPr txBox="1">
            <a:spLocks/>
          </p:cNvSpPr>
          <p:nvPr/>
        </p:nvSpPr>
        <p:spPr>
          <a:xfrm>
            <a:off x="759724" y="1543773"/>
            <a:ext cx="10515600" cy="34376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ü"/>
            </a:pPr>
            <a:r>
              <a:rPr lang="tr-TR" sz="2400" dirty="0" smtClean="0"/>
              <a:t>Nemlendirici </a:t>
            </a:r>
            <a:r>
              <a:rPr lang="tr-TR" sz="2400" dirty="0"/>
              <a:t>etkiye sahiptir.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tr-TR" sz="2400" dirty="0"/>
              <a:t>Yaşlanma geciktirici özeliğe sahiptir.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tr-TR" sz="2400" dirty="0"/>
              <a:t>Antioksidan etkileri vardır.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tr-TR" sz="2400" dirty="0"/>
              <a:t>Sebum dengeleyici özelliği bulunur.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tr-TR" sz="2400" dirty="0"/>
              <a:t>Ciltteki ton eşitsizliklerini düzenlemede yardımcıdır.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tr-TR" sz="2400" dirty="0"/>
              <a:t>Akne ve sivilce gidermeye yardımcı etkileri vardır.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tr-TR" sz="2400" dirty="0"/>
              <a:t>Saçların hızlı uzamasına destek olur.</a:t>
            </a:r>
          </a:p>
        </p:txBody>
      </p:sp>
      <p:sp>
        <p:nvSpPr>
          <p:cNvPr id="10" name="Unvan 1"/>
          <p:cNvSpPr txBox="1">
            <a:spLocks/>
          </p:cNvSpPr>
          <p:nvPr/>
        </p:nvSpPr>
        <p:spPr>
          <a:xfrm>
            <a:off x="759724" y="398868"/>
            <a:ext cx="10515600" cy="955427"/>
          </a:xfrm>
          <a:prstGeom prst="rect">
            <a:avLst/>
          </a:prstGeom>
          <a:solidFill>
            <a:schemeClr val="bg2"/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tr-TR" sz="4000" b="1" dirty="0" err="1" smtClean="0">
                <a:cs typeface="Avant Garde Book BT"/>
              </a:rPr>
              <a:t>Hammamelis</a:t>
            </a:r>
            <a:r>
              <a:rPr lang="tr-TR" sz="4000" b="1" dirty="0" smtClean="0">
                <a:cs typeface="Avant Garde Book BT"/>
              </a:rPr>
              <a:t> ( Cadı Fındığı)</a:t>
            </a:r>
            <a:endParaRPr lang="tr-TR" sz="4000" b="1" dirty="0">
              <a:cs typeface="Avant Garde Book BT"/>
            </a:endParaRPr>
          </a:p>
        </p:txBody>
      </p:sp>
    </p:spTree>
    <p:extLst>
      <p:ext uri="{BB962C8B-B14F-4D97-AF65-F5344CB8AC3E}">
        <p14:creationId xmlns:p14="http://schemas.microsoft.com/office/powerpoint/2010/main" val="271896332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İçerik Yer Tutucusu 2"/>
          <p:cNvSpPr txBox="1">
            <a:spLocks/>
          </p:cNvSpPr>
          <p:nvPr/>
        </p:nvSpPr>
        <p:spPr>
          <a:xfrm>
            <a:off x="6312024" y="1916832"/>
            <a:ext cx="3707904" cy="365473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indent="-342900">
              <a:spcBef>
                <a:spcPct val="20000"/>
              </a:spcBef>
              <a:buFont typeface="Wingdings" panose="05000000000000000000" pitchFamily="2" charset="2"/>
              <a:buChar char="ü"/>
              <a:defRPr/>
            </a:pPr>
            <a:endParaRPr lang="tr-TR" sz="2000" dirty="0">
              <a:solidFill>
                <a:srgbClr val="002060"/>
              </a:solidFill>
              <a:latin typeface="+mj-lt"/>
              <a:cs typeface="Avant Garde Book BT"/>
            </a:endParaRP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tr-TR" sz="2000" b="1" dirty="0">
                <a:solidFill>
                  <a:srgbClr val="002060"/>
                </a:solidFill>
                <a:latin typeface="+mj-lt"/>
                <a:cs typeface="Avant Garde Book BT"/>
              </a:rPr>
              <a:t>Marine EM</a:t>
            </a: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tr-TR" sz="2000" b="1" dirty="0" err="1">
                <a:solidFill>
                  <a:srgbClr val="002060"/>
                </a:solidFill>
                <a:latin typeface="+mj-lt"/>
                <a:cs typeface="Avant Garde Book BT"/>
              </a:rPr>
              <a:t>Sugar</a:t>
            </a:r>
            <a:r>
              <a:rPr lang="tr-TR" sz="2000" b="1" dirty="0">
                <a:solidFill>
                  <a:srgbClr val="002060"/>
                </a:solidFill>
                <a:latin typeface="+mj-lt"/>
                <a:cs typeface="Avant Garde Book BT"/>
              </a:rPr>
              <a:t> </a:t>
            </a:r>
            <a:r>
              <a:rPr lang="tr-TR" sz="2000" b="1" dirty="0" err="1">
                <a:solidFill>
                  <a:srgbClr val="002060"/>
                </a:solidFill>
                <a:latin typeface="+mj-lt"/>
                <a:cs typeface="Avant Garde Book BT"/>
              </a:rPr>
              <a:t>Maple</a:t>
            </a:r>
            <a:r>
              <a:rPr lang="tr-TR" sz="2000" b="1" dirty="0">
                <a:solidFill>
                  <a:srgbClr val="002060"/>
                </a:solidFill>
                <a:latin typeface="+mj-lt"/>
                <a:cs typeface="Avant Garde Book BT"/>
              </a:rPr>
              <a:t> </a:t>
            </a:r>
            <a:r>
              <a:rPr lang="tr-TR" sz="2000" b="1" dirty="0" err="1">
                <a:solidFill>
                  <a:srgbClr val="002060"/>
                </a:solidFill>
                <a:latin typeface="+mj-lt"/>
                <a:cs typeface="Avant Garde Book BT"/>
              </a:rPr>
              <a:t>Extract</a:t>
            </a:r>
            <a:endParaRPr lang="tr-TR" sz="2000" b="1" dirty="0">
              <a:solidFill>
                <a:srgbClr val="002060"/>
              </a:solidFill>
              <a:latin typeface="+mj-lt"/>
              <a:cs typeface="Avant Garde Book BT"/>
            </a:endParaRP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tr-TR" sz="2000" b="1" dirty="0" err="1">
                <a:solidFill>
                  <a:srgbClr val="002060"/>
                </a:solidFill>
                <a:latin typeface="+mj-lt"/>
                <a:cs typeface="Avant Garde Book BT"/>
              </a:rPr>
              <a:t>Orange</a:t>
            </a:r>
            <a:r>
              <a:rPr lang="tr-TR" sz="2000" b="1" dirty="0">
                <a:solidFill>
                  <a:srgbClr val="002060"/>
                </a:solidFill>
                <a:latin typeface="+mj-lt"/>
                <a:cs typeface="Avant Garde Book BT"/>
              </a:rPr>
              <a:t> </a:t>
            </a:r>
            <a:r>
              <a:rPr lang="tr-TR" sz="2000" b="1" dirty="0" err="1">
                <a:solidFill>
                  <a:srgbClr val="002060"/>
                </a:solidFill>
                <a:latin typeface="+mj-lt"/>
                <a:cs typeface="Avant Garde Book BT"/>
              </a:rPr>
              <a:t>Fruit</a:t>
            </a:r>
            <a:r>
              <a:rPr lang="tr-TR" sz="2000" b="1" dirty="0">
                <a:solidFill>
                  <a:srgbClr val="002060"/>
                </a:solidFill>
                <a:latin typeface="+mj-lt"/>
                <a:cs typeface="Avant Garde Book BT"/>
              </a:rPr>
              <a:t> </a:t>
            </a:r>
            <a:r>
              <a:rPr lang="tr-TR" sz="2000" b="1" dirty="0" err="1">
                <a:solidFill>
                  <a:srgbClr val="002060"/>
                </a:solidFill>
                <a:latin typeface="+mj-lt"/>
                <a:cs typeface="Avant Garde Book BT"/>
              </a:rPr>
              <a:t>Extract</a:t>
            </a:r>
            <a:endParaRPr lang="tr-TR" sz="2000" b="1" dirty="0">
              <a:solidFill>
                <a:srgbClr val="002060"/>
              </a:solidFill>
              <a:latin typeface="+mj-lt"/>
              <a:cs typeface="Avant Garde Book BT"/>
            </a:endParaRP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tr-TR" sz="2000" b="1" dirty="0" err="1">
                <a:solidFill>
                  <a:srgbClr val="002060"/>
                </a:solidFill>
                <a:latin typeface="+mj-lt"/>
                <a:cs typeface="Avant Garde Book BT"/>
              </a:rPr>
              <a:t>Salvia</a:t>
            </a:r>
            <a:r>
              <a:rPr lang="tr-TR" sz="2000" b="1" dirty="0">
                <a:solidFill>
                  <a:srgbClr val="002060"/>
                </a:solidFill>
                <a:latin typeface="+mj-lt"/>
                <a:cs typeface="Avant Garde Book BT"/>
              </a:rPr>
              <a:t> </a:t>
            </a:r>
            <a:r>
              <a:rPr lang="tr-TR" sz="2000" b="1" dirty="0" err="1">
                <a:solidFill>
                  <a:srgbClr val="002060"/>
                </a:solidFill>
                <a:latin typeface="+mj-lt"/>
                <a:cs typeface="Avant Garde Book BT"/>
              </a:rPr>
              <a:t>Officinalis</a:t>
            </a:r>
            <a:r>
              <a:rPr lang="tr-TR" sz="2000" b="1" dirty="0">
                <a:solidFill>
                  <a:srgbClr val="002060"/>
                </a:solidFill>
                <a:latin typeface="+mj-lt"/>
                <a:cs typeface="Avant Garde Book BT"/>
              </a:rPr>
              <a:t> </a:t>
            </a:r>
            <a:r>
              <a:rPr lang="tr-TR" sz="2000" b="1" dirty="0" err="1">
                <a:solidFill>
                  <a:srgbClr val="002060"/>
                </a:solidFill>
                <a:latin typeface="+mj-lt"/>
                <a:cs typeface="Avant Garde Book BT"/>
              </a:rPr>
              <a:t>Extract</a:t>
            </a:r>
            <a:endParaRPr lang="tr-TR" sz="2000" b="1" dirty="0">
              <a:solidFill>
                <a:srgbClr val="002060"/>
              </a:solidFill>
              <a:latin typeface="+mj-lt"/>
              <a:cs typeface="Avant Garde Book BT"/>
            </a:endParaRP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tr-TR" sz="2000" b="1" dirty="0" err="1">
                <a:solidFill>
                  <a:srgbClr val="002060"/>
                </a:solidFill>
                <a:latin typeface="+mj-lt"/>
                <a:cs typeface="Avant Garde Book BT"/>
              </a:rPr>
              <a:t>Hamamelis</a:t>
            </a:r>
            <a:r>
              <a:rPr lang="tr-TR" sz="2000" b="1" dirty="0">
                <a:solidFill>
                  <a:srgbClr val="002060"/>
                </a:solidFill>
                <a:latin typeface="+mj-lt"/>
                <a:cs typeface="Avant Garde Book BT"/>
              </a:rPr>
              <a:t> </a:t>
            </a:r>
            <a:r>
              <a:rPr lang="tr-TR" sz="2000" b="1" dirty="0" err="1">
                <a:solidFill>
                  <a:srgbClr val="002060"/>
                </a:solidFill>
                <a:latin typeface="+mj-lt"/>
                <a:cs typeface="Avant Garde Book BT"/>
              </a:rPr>
              <a:t>Extract</a:t>
            </a:r>
            <a:endParaRPr lang="tr-TR" sz="2000" b="1" dirty="0">
              <a:solidFill>
                <a:srgbClr val="002060"/>
              </a:solidFill>
              <a:latin typeface="+mj-lt"/>
              <a:cs typeface="Avant Garde Book BT"/>
            </a:endParaRP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tr-TR" sz="2000" b="1" dirty="0">
                <a:solidFill>
                  <a:srgbClr val="002060"/>
                </a:solidFill>
                <a:latin typeface="+mj-lt"/>
                <a:cs typeface="Avant Garde Book BT"/>
              </a:rPr>
              <a:t>Amino </a:t>
            </a:r>
            <a:r>
              <a:rPr lang="tr-TR" sz="2000" b="1" dirty="0" err="1">
                <a:solidFill>
                  <a:srgbClr val="002060"/>
                </a:solidFill>
                <a:latin typeface="+mj-lt"/>
                <a:cs typeface="Avant Garde Book BT"/>
              </a:rPr>
              <a:t>Acid</a:t>
            </a:r>
            <a:r>
              <a:rPr lang="tr-TR" sz="2000" b="1" dirty="0">
                <a:solidFill>
                  <a:srgbClr val="002060"/>
                </a:solidFill>
                <a:latin typeface="+mj-lt"/>
                <a:cs typeface="Avant Garde Book BT"/>
              </a:rPr>
              <a:t> </a:t>
            </a:r>
            <a:r>
              <a:rPr lang="tr-TR" sz="2000" b="1" dirty="0" err="1">
                <a:solidFill>
                  <a:srgbClr val="002060"/>
                </a:solidFill>
                <a:latin typeface="+mj-lt"/>
                <a:cs typeface="Avant Garde Book BT"/>
              </a:rPr>
              <a:t>Complex</a:t>
            </a:r>
            <a:endParaRPr lang="tr-TR" sz="2000" b="1" dirty="0">
              <a:solidFill>
                <a:srgbClr val="002060"/>
              </a:solidFill>
              <a:latin typeface="+mj-lt"/>
              <a:cs typeface="Avant Garde Book BT"/>
            </a:endParaRP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tr-TR" sz="2000" b="1" dirty="0" err="1">
                <a:solidFill>
                  <a:srgbClr val="002060"/>
                </a:solidFill>
                <a:latin typeface="+mj-lt"/>
                <a:cs typeface="Avant Garde Book BT"/>
              </a:rPr>
              <a:t>Calendula</a:t>
            </a:r>
            <a:r>
              <a:rPr lang="tr-TR" sz="2000" b="1" dirty="0">
                <a:solidFill>
                  <a:srgbClr val="002060"/>
                </a:solidFill>
                <a:latin typeface="+mj-lt"/>
                <a:cs typeface="Avant Garde Book BT"/>
              </a:rPr>
              <a:t> </a:t>
            </a:r>
            <a:r>
              <a:rPr lang="tr-TR" sz="2000" b="1" dirty="0" err="1">
                <a:solidFill>
                  <a:srgbClr val="002060"/>
                </a:solidFill>
                <a:latin typeface="+mj-lt"/>
                <a:cs typeface="Avant Garde Book BT"/>
              </a:rPr>
              <a:t>Officinalis</a:t>
            </a:r>
            <a:r>
              <a:rPr lang="tr-TR" sz="2000" b="1" dirty="0">
                <a:solidFill>
                  <a:srgbClr val="002060"/>
                </a:solidFill>
                <a:latin typeface="+mj-lt"/>
                <a:cs typeface="Avant Garde Book BT"/>
              </a:rPr>
              <a:t> </a:t>
            </a:r>
            <a:r>
              <a:rPr lang="tr-TR" sz="2000" b="1" dirty="0" err="1">
                <a:solidFill>
                  <a:srgbClr val="002060"/>
                </a:solidFill>
                <a:latin typeface="+mj-lt"/>
                <a:cs typeface="Avant Garde Book BT"/>
              </a:rPr>
              <a:t>Extract</a:t>
            </a:r>
            <a:endParaRPr lang="tr-TR" sz="2000" b="1" dirty="0">
              <a:solidFill>
                <a:srgbClr val="002060"/>
              </a:solidFill>
              <a:latin typeface="+mj-lt"/>
              <a:cs typeface="Avant Garde Book BT"/>
            </a:endParaRP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tr-TR" sz="2000" b="1" dirty="0" err="1">
                <a:solidFill>
                  <a:srgbClr val="002060"/>
                </a:solidFill>
                <a:latin typeface="+mj-lt"/>
                <a:cs typeface="Avant Garde Book BT"/>
              </a:rPr>
              <a:t>Zingeber</a:t>
            </a:r>
            <a:r>
              <a:rPr lang="tr-TR" sz="2000" b="1" dirty="0">
                <a:solidFill>
                  <a:srgbClr val="002060"/>
                </a:solidFill>
                <a:latin typeface="+mj-lt"/>
                <a:cs typeface="Avant Garde Book BT"/>
              </a:rPr>
              <a:t> </a:t>
            </a:r>
            <a:r>
              <a:rPr lang="tr-TR" sz="2000" b="1" dirty="0" err="1">
                <a:solidFill>
                  <a:srgbClr val="002060"/>
                </a:solidFill>
                <a:latin typeface="+mj-lt"/>
                <a:cs typeface="Avant Garde Book BT"/>
              </a:rPr>
              <a:t>Oficinalis</a:t>
            </a:r>
            <a:r>
              <a:rPr lang="tr-TR" sz="2000" b="1" dirty="0">
                <a:solidFill>
                  <a:srgbClr val="002060"/>
                </a:solidFill>
                <a:latin typeface="+mj-lt"/>
                <a:cs typeface="Avant Garde Book BT"/>
              </a:rPr>
              <a:t> </a:t>
            </a:r>
            <a:r>
              <a:rPr lang="tr-TR" sz="2000" b="1" dirty="0" err="1">
                <a:solidFill>
                  <a:srgbClr val="002060"/>
                </a:solidFill>
                <a:latin typeface="+mj-lt"/>
                <a:cs typeface="Avant Garde Book BT"/>
              </a:rPr>
              <a:t>Extract</a:t>
            </a:r>
            <a:endParaRPr lang="tr-TR" sz="2000" b="1" dirty="0">
              <a:solidFill>
                <a:srgbClr val="002060"/>
              </a:solidFill>
              <a:latin typeface="+mj-lt"/>
              <a:cs typeface="Avant Garde Book BT"/>
            </a:endParaRPr>
          </a:p>
          <a:p>
            <a:pPr marL="342900" indent="-342900">
              <a:spcBef>
                <a:spcPct val="20000"/>
              </a:spcBef>
              <a:buFont typeface="Wingdings" panose="05000000000000000000" pitchFamily="2" charset="2"/>
              <a:buChar char="ü"/>
              <a:defRPr/>
            </a:pPr>
            <a:endParaRPr lang="tr-TR" sz="2000" b="1" dirty="0">
              <a:solidFill>
                <a:srgbClr val="002060"/>
              </a:solidFill>
              <a:latin typeface="+mj-lt"/>
              <a:cs typeface="Avant Garde Book BT"/>
            </a:endParaRPr>
          </a:p>
          <a:p>
            <a:pPr marL="342900" indent="-342900">
              <a:spcBef>
                <a:spcPct val="20000"/>
              </a:spcBef>
              <a:buFont typeface="Wingdings" panose="05000000000000000000" pitchFamily="2" charset="2"/>
              <a:buChar char="ü"/>
              <a:defRPr/>
            </a:pPr>
            <a:endParaRPr lang="tr-TR" sz="2000" dirty="0">
              <a:solidFill>
                <a:srgbClr val="002060"/>
              </a:solidFill>
              <a:latin typeface="+mj-lt"/>
              <a:cs typeface="Avant Garde Book BT"/>
            </a:endParaRPr>
          </a:p>
        </p:txBody>
      </p:sp>
      <p:sp>
        <p:nvSpPr>
          <p:cNvPr id="6" name="9 Metin kutusu"/>
          <p:cNvSpPr txBox="1"/>
          <p:nvPr/>
        </p:nvSpPr>
        <p:spPr>
          <a:xfrm>
            <a:off x="1510352" y="487245"/>
            <a:ext cx="914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4000" b="1" dirty="0">
                <a:solidFill>
                  <a:srgbClr val="002060"/>
                </a:solidFill>
                <a:sym typeface="Open Sans Light" charset="0"/>
              </a:rPr>
              <a:t>SENSITIVE HYDRATING TONIC </a:t>
            </a:r>
            <a:endParaRPr lang="tr-TR" sz="4000" b="1" dirty="0">
              <a:solidFill>
                <a:srgbClr val="002060"/>
              </a:solidFill>
              <a:sym typeface="Open Sans Light" charset="0"/>
            </a:endParaRPr>
          </a:p>
        </p:txBody>
      </p:sp>
      <p:pic>
        <p:nvPicPr>
          <p:cNvPr id="11" name="Resim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3596" y="1750432"/>
            <a:ext cx="4029496" cy="4040690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</p:spTree>
    <p:extLst>
      <p:ext uri="{BB962C8B-B14F-4D97-AF65-F5344CB8AC3E}">
        <p14:creationId xmlns:p14="http://schemas.microsoft.com/office/powerpoint/2010/main" val="352866496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İçerik Yer Tutucusu 2"/>
          <p:cNvSpPr txBox="1">
            <a:spLocks/>
          </p:cNvSpPr>
          <p:nvPr/>
        </p:nvSpPr>
        <p:spPr>
          <a:xfrm>
            <a:off x="6816081" y="1873324"/>
            <a:ext cx="3712191" cy="3571900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/>
          <a:p>
            <a:pPr marL="285750" indent="-285750">
              <a:lnSpc>
                <a:spcPct val="70000"/>
              </a:lnSpc>
              <a:buFont typeface="Arial" panose="020B0604020202020204" pitchFamily="34" charset="0"/>
              <a:buChar char="•"/>
            </a:pPr>
            <a:endParaRPr lang="tr-TR" sz="2400" b="1" dirty="0">
              <a:solidFill>
                <a:srgbClr val="002060"/>
              </a:solidFill>
              <a:latin typeface="+mj-lt"/>
              <a:cs typeface="Avant Garde Book BT"/>
            </a:endParaRPr>
          </a:p>
          <a:p>
            <a:pPr marL="571500" indent="-571500">
              <a:buFont typeface="Arial" pitchFamily="34" charset="0"/>
              <a:buChar char="•"/>
            </a:pPr>
            <a:r>
              <a:rPr lang="tr-TR" sz="2000" b="1" dirty="0" err="1">
                <a:solidFill>
                  <a:srgbClr val="002060"/>
                </a:solidFill>
                <a:latin typeface="+mj-lt"/>
              </a:rPr>
              <a:t>Marine</a:t>
            </a:r>
            <a:r>
              <a:rPr lang="tr-TR" sz="2000" b="1" dirty="0">
                <a:solidFill>
                  <a:srgbClr val="002060"/>
                </a:solidFill>
                <a:latin typeface="+mj-lt"/>
              </a:rPr>
              <a:t> EM (</a:t>
            </a:r>
            <a:r>
              <a:rPr lang="tr-TR" sz="2000" b="1" dirty="0" err="1">
                <a:solidFill>
                  <a:srgbClr val="002060"/>
                </a:solidFill>
                <a:latin typeface="+mj-lt"/>
              </a:rPr>
              <a:t>Ocean</a:t>
            </a:r>
            <a:r>
              <a:rPr lang="tr-TR" sz="2000" b="1" dirty="0">
                <a:solidFill>
                  <a:srgbClr val="002060"/>
                </a:solidFill>
                <a:latin typeface="+mj-lt"/>
              </a:rPr>
              <a:t> </a:t>
            </a:r>
            <a:r>
              <a:rPr lang="tr-TR" sz="2000" b="1" dirty="0" err="1">
                <a:solidFill>
                  <a:srgbClr val="002060"/>
                </a:solidFill>
                <a:latin typeface="+mj-lt"/>
              </a:rPr>
              <a:t>Minerals</a:t>
            </a:r>
            <a:r>
              <a:rPr lang="tr-TR" sz="2000" b="1" dirty="0">
                <a:solidFill>
                  <a:srgbClr val="002060"/>
                </a:solidFill>
                <a:latin typeface="+mj-lt"/>
              </a:rPr>
              <a:t>)</a:t>
            </a:r>
          </a:p>
          <a:p>
            <a:pPr marL="571500" indent="-571500">
              <a:buFont typeface="Arial" pitchFamily="34" charset="0"/>
              <a:buChar char="•"/>
            </a:pPr>
            <a:endParaRPr lang="tr-TR" sz="2000" b="1" dirty="0">
              <a:solidFill>
                <a:srgbClr val="002060"/>
              </a:solidFill>
              <a:latin typeface="+mj-lt"/>
            </a:endParaRPr>
          </a:p>
          <a:p>
            <a:pPr marL="571500" indent="-571500">
              <a:buFont typeface="Arial" pitchFamily="34" charset="0"/>
              <a:buChar char="•"/>
            </a:pPr>
            <a:r>
              <a:rPr lang="tr-TR" sz="2000" b="1" dirty="0" err="1">
                <a:solidFill>
                  <a:srgbClr val="002060"/>
                </a:solidFill>
                <a:latin typeface="+mj-lt"/>
              </a:rPr>
              <a:t>Eucalyptus</a:t>
            </a:r>
            <a:r>
              <a:rPr lang="tr-TR" sz="2000" b="1" dirty="0">
                <a:solidFill>
                  <a:srgbClr val="002060"/>
                </a:solidFill>
                <a:latin typeface="+mj-lt"/>
              </a:rPr>
              <a:t> </a:t>
            </a:r>
          </a:p>
          <a:p>
            <a:pPr marL="571500" indent="-571500">
              <a:buFont typeface="Arial" pitchFamily="34" charset="0"/>
              <a:buChar char="•"/>
            </a:pPr>
            <a:endParaRPr lang="tr-TR" sz="2000" b="1" dirty="0">
              <a:solidFill>
                <a:srgbClr val="002060"/>
              </a:solidFill>
              <a:latin typeface="+mj-lt"/>
            </a:endParaRPr>
          </a:p>
          <a:p>
            <a:pPr marL="571500" indent="-571500">
              <a:buFont typeface="Arial" pitchFamily="34" charset="0"/>
              <a:buChar char="•"/>
            </a:pPr>
            <a:r>
              <a:rPr lang="tr-TR" sz="2000" b="1" dirty="0" err="1">
                <a:solidFill>
                  <a:srgbClr val="002060"/>
                </a:solidFill>
                <a:latin typeface="+mj-lt"/>
              </a:rPr>
              <a:t>Aloe</a:t>
            </a:r>
            <a:r>
              <a:rPr lang="tr-TR" sz="2000" b="1" dirty="0">
                <a:solidFill>
                  <a:srgbClr val="002060"/>
                </a:solidFill>
                <a:latin typeface="+mj-lt"/>
              </a:rPr>
              <a:t> </a:t>
            </a:r>
            <a:r>
              <a:rPr lang="tr-TR" sz="2000" b="1" dirty="0" err="1">
                <a:solidFill>
                  <a:srgbClr val="002060"/>
                </a:solidFill>
                <a:latin typeface="+mj-lt"/>
              </a:rPr>
              <a:t>Barbadensis</a:t>
            </a:r>
            <a:endParaRPr lang="tr-TR" sz="2000" b="1" dirty="0">
              <a:solidFill>
                <a:srgbClr val="002060"/>
              </a:solidFill>
              <a:latin typeface="+mj-lt"/>
            </a:endParaRPr>
          </a:p>
          <a:p>
            <a:pPr marL="571500" indent="-571500">
              <a:buFont typeface="Arial" pitchFamily="34" charset="0"/>
              <a:buChar char="•"/>
            </a:pPr>
            <a:endParaRPr lang="tr-TR" sz="2000" b="1" dirty="0">
              <a:solidFill>
                <a:srgbClr val="002060"/>
              </a:solidFill>
              <a:latin typeface="+mj-lt"/>
            </a:endParaRPr>
          </a:p>
          <a:p>
            <a:pPr marL="571500" indent="-571500">
              <a:buFont typeface="Arial" pitchFamily="34" charset="0"/>
              <a:buChar char="•"/>
            </a:pPr>
            <a:r>
              <a:rPr lang="tr-TR" sz="2000" b="1" dirty="0" err="1">
                <a:solidFill>
                  <a:srgbClr val="002060"/>
                </a:solidFill>
                <a:latin typeface="+mj-lt"/>
              </a:rPr>
              <a:t>Camellia</a:t>
            </a:r>
            <a:r>
              <a:rPr lang="tr-TR" sz="2000" b="1" dirty="0">
                <a:solidFill>
                  <a:srgbClr val="002060"/>
                </a:solidFill>
                <a:latin typeface="+mj-lt"/>
              </a:rPr>
              <a:t> </a:t>
            </a:r>
            <a:r>
              <a:rPr lang="tr-TR" sz="2000" b="1" dirty="0" err="1">
                <a:solidFill>
                  <a:srgbClr val="002060"/>
                </a:solidFill>
                <a:latin typeface="+mj-lt"/>
              </a:rPr>
              <a:t>Sinensis</a:t>
            </a:r>
            <a:endParaRPr lang="tr-TR" sz="2000" b="1" dirty="0">
              <a:solidFill>
                <a:srgbClr val="002060"/>
              </a:solidFill>
              <a:latin typeface="+mj-lt"/>
            </a:endParaRPr>
          </a:p>
          <a:p>
            <a:pPr marL="571500" indent="-571500">
              <a:buFont typeface="Arial" pitchFamily="34" charset="0"/>
              <a:buChar char="•"/>
            </a:pPr>
            <a:endParaRPr lang="tr-TR" sz="2000" b="1" dirty="0">
              <a:solidFill>
                <a:srgbClr val="002060"/>
              </a:solidFill>
              <a:latin typeface="+mj-lt"/>
            </a:endParaRPr>
          </a:p>
          <a:p>
            <a:pPr marL="571500" indent="-571500">
              <a:buFont typeface="Arial" pitchFamily="34" charset="0"/>
              <a:buChar char="•"/>
            </a:pPr>
            <a:r>
              <a:rPr lang="tr-TR" sz="2000" b="1" dirty="0" err="1">
                <a:solidFill>
                  <a:srgbClr val="002060"/>
                </a:solidFill>
                <a:latin typeface="+mj-lt"/>
              </a:rPr>
              <a:t>Boabab</a:t>
            </a:r>
            <a:endParaRPr lang="tr-TR" sz="2000" b="1" dirty="0">
              <a:solidFill>
                <a:srgbClr val="002060"/>
              </a:solidFill>
              <a:latin typeface="+mj-lt"/>
            </a:endParaRPr>
          </a:p>
          <a:p>
            <a:pPr marL="571500" indent="-571500">
              <a:buFont typeface="Arial" pitchFamily="34" charset="0"/>
              <a:buChar char="•"/>
            </a:pPr>
            <a:endParaRPr lang="tr-TR" sz="2000" b="1" dirty="0">
              <a:solidFill>
                <a:srgbClr val="002060"/>
              </a:solidFill>
              <a:latin typeface="+mj-lt"/>
            </a:endParaRPr>
          </a:p>
          <a:p>
            <a:pPr marL="571500" indent="-571500">
              <a:buFont typeface="Arial" pitchFamily="34" charset="0"/>
              <a:buChar char="•"/>
            </a:pPr>
            <a:r>
              <a:rPr lang="tr-TR" sz="2000" b="1" dirty="0" err="1">
                <a:solidFill>
                  <a:srgbClr val="002060"/>
                </a:solidFill>
                <a:latin typeface="+mj-lt"/>
              </a:rPr>
              <a:t>Citrus</a:t>
            </a:r>
            <a:r>
              <a:rPr lang="tr-TR" sz="2000" b="1" dirty="0">
                <a:solidFill>
                  <a:srgbClr val="002060"/>
                </a:solidFill>
                <a:latin typeface="+mj-lt"/>
              </a:rPr>
              <a:t> Limon</a:t>
            </a:r>
          </a:p>
          <a:p>
            <a:pPr>
              <a:spcBef>
                <a:spcPct val="20000"/>
              </a:spcBef>
              <a:buFont typeface="Arial" pitchFamily="34" charset="0"/>
              <a:buChar char="•"/>
              <a:defRPr/>
            </a:pPr>
            <a:endParaRPr lang="tr-TR" sz="2000" b="1" dirty="0">
              <a:solidFill>
                <a:srgbClr val="002060"/>
              </a:solidFill>
              <a:latin typeface="+mj-lt"/>
              <a:cs typeface="Avant Garde Book BT"/>
            </a:endParaRPr>
          </a:p>
          <a:p>
            <a:pPr marL="285750" indent="-285750">
              <a:lnSpc>
                <a:spcPct val="70000"/>
              </a:lnSpc>
              <a:spcBef>
                <a:spcPct val="20000"/>
              </a:spcBef>
              <a:buFont typeface="Arial" panose="020B0604020202020204" pitchFamily="34" charset="0"/>
              <a:buChar char="•"/>
              <a:defRPr/>
            </a:pPr>
            <a:endParaRPr lang="tr-TR" sz="2400" b="1" dirty="0">
              <a:solidFill>
                <a:srgbClr val="002060"/>
              </a:solidFill>
              <a:latin typeface="+mj-lt"/>
              <a:cs typeface="Avant Garde Book BT"/>
            </a:endParaRPr>
          </a:p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endParaRPr lang="tr-TR" sz="4000" dirty="0">
              <a:solidFill>
                <a:srgbClr val="002060"/>
              </a:solidFill>
              <a:latin typeface="Avant Garde Book BT"/>
              <a:cs typeface="Avant Garde Book BT"/>
            </a:endParaRPr>
          </a:p>
        </p:txBody>
      </p:sp>
      <p:sp>
        <p:nvSpPr>
          <p:cNvPr id="6" name="9 Metin kutusu"/>
          <p:cNvSpPr txBox="1"/>
          <p:nvPr/>
        </p:nvSpPr>
        <p:spPr>
          <a:xfrm>
            <a:off x="1524000" y="214290"/>
            <a:ext cx="914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4000" b="1" dirty="0">
                <a:solidFill>
                  <a:srgbClr val="002060"/>
                </a:solidFill>
                <a:sym typeface="Open Sans Light" charset="0"/>
              </a:rPr>
              <a:t>ICE PEELING</a:t>
            </a:r>
          </a:p>
        </p:txBody>
      </p:sp>
      <p:pic>
        <p:nvPicPr>
          <p:cNvPr id="8" name="Resim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9536" y="1443442"/>
            <a:ext cx="4725144" cy="4718581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</p:pic>
    </p:spTree>
    <p:extLst>
      <p:ext uri="{BB962C8B-B14F-4D97-AF65-F5344CB8AC3E}">
        <p14:creationId xmlns:p14="http://schemas.microsoft.com/office/powerpoint/2010/main" val="47155345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İçerik Yer Tutucusu 2"/>
          <p:cNvSpPr txBox="1">
            <a:spLocks/>
          </p:cNvSpPr>
          <p:nvPr/>
        </p:nvSpPr>
        <p:spPr>
          <a:xfrm>
            <a:off x="759724" y="1543773"/>
            <a:ext cx="10515600" cy="830937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tr-TR" dirty="0"/>
              <a:t>C</a:t>
            </a:r>
            <a:r>
              <a:rPr lang="tr-TR" dirty="0" smtClean="0"/>
              <a:t>iltteki </a:t>
            </a:r>
            <a:r>
              <a:rPr lang="tr-TR" dirty="0"/>
              <a:t>lekelerin hafiflemesine ve cildin elastikiyetinin </a:t>
            </a:r>
            <a:r>
              <a:rPr lang="tr-TR" dirty="0" smtClean="0"/>
              <a:t>artmasına destek olur.</a:t>
            </a:r>
            <a:endParaRPr lang="tr-TR" dirty="0"/>
          </a:p>
        </p:txBody>
      </p:sp>
      <p:sp>
        <p:nvSpPr>
          <p:cNvPr id="10" name="Unvan 1"/>
          <p:cNvSpPr txBox="1">
            <a:spLocks/>
          </p:cNvSpPr>
          <p:nvPr/>
        </p:nvSpPr>
        <p:spPr>
          <a:xfrm>
            <a:off x="759724" y="398868"/>
            <a:ext cx="10515600" cy="955427"/>
          </a:xfrm>
          <a:prstGeom prst="rect">
            <a:avLst/>
          </a:prstGeom>
          <a:solidFill>
            <a:schemeClr val="bg2"/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tr-TR" sz="4000" b="1" dirty="0">
                <a:cs typeface="Avant Garde Book BT"/>
              </a:rPr>
              <a:t>Marine </a:t>
            </a:r>
            <a:r>
              <a:rPr lang="tr-TR" sz="4000" b="1" dirty="0" smtClean="0">
                <a:cs typeface="Avant Garde Book BT"/>
              </a:rPr>
              <a:t>EM</a:t>
            </a:r>
            <a:endParaRPr lang="tr-TR" sz="4000" b="1" dirty="0">
              <a:cs typeface="Avant Garde Book BT"/>
            </a:endParaRPr>
          </a:p>
        </p:txBody>
      </p:sp>
      <p:sp>
        <p:nvSpPr>
          <p:cNvPr id="11" name="İçerik Yer Tutucusu 2"/>
          <p:cNvSpPr txBox="1">
            <a:spLocks/>
          </p:cNvSpPr>
          <p:nvPr/>
        </p:nvSpPr>
        <p:spPr>
          <a:xfrm>
            <a:off x="775644" y="3475563"/>
            <a:ext cx="10515600" cy="830937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tr-TR" dirty="0"/>
              <a:t>Cilt lekelerini azaltır, cildin genç ve parlak görünmesini sağlar. </a:t>
            </a:r>
            <a:r>
              <a:rPr lang="tr-TR" dirty="0" err="1"/>
              <a:t>Okaliptus</a:t>
            </a:r>
            <a:r>
              <a:rPr lang="tr-TR" dirty="0"/>
              <a:t> yağı siyah nokta temizliği yapar, sivilceleri yok eder.</a:t>
            </a:r>
            <a:endParaRPr lang="tr-TR" dirty="0"/>
          </a:p>
        </p:txBody>
      </p:sp>
      <p:sp>
        <p:nvSpPr>
          <p:cNvPr id="14" name="Unvan 1"/>
          <p:cNvSpPr txBox="1">
            <a:spLocks/>
          </p:cNvSpPr>
          <p:nvPr/>
        </p:nvSpPr>
        <p:spPr>
          <a:xfrm>
            <a:off x="775644" y="2330658"/>
            <a:ext cx="10515600" cy="955427"/>
          </a:xfrm>
          <a:prstGeom prst="rect">
            <a:avLst/>
          </a:prstGeom>
          <a:solidFill>
            <a:schemeClr val="bg2"/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tr-TR" sz="4000" b="1" dirty="0" err="1" smtClean="0">
                <a:solidFill>
                  <a:schemeClr val="tx1"/>
                </a:solidFill>
              </a:rPr>
              <a:t>Eucalyptus</a:t>
            </a:r>
            <a:r>
              <a:rPr lang="tr-TR" sz="4000" b="1" dirty="0" smtClean="0">
                <a:solidFill>
                  <a:schemeClr val="tx1"/>
                </a:solidFill>
              </a:rPr>
              <a:t> </a:t>
            </a:r>
            <a:endParaRPr lang="tr-TR" sz="4000" b="1" dirty="0">
              <a:solidFill>
                <a:schemeClr val="tx1"/>
              </a:solidFill>
            </a:endParaRPr>
          </a:p>
        </p:txBody>
      </p:sp>
      <p:sp>
        <p:nvSpPr>
          <p:cNvPr id="9" name="İçerik Yer Tutucusu 2"/>
          <p:cNvSpPr txBox="1">
            <a:spLocks/>
          </p:cNvSpPr>
          <p:nvPr/>
        </p:nvSpPr>
        <p:spPr>
          <a:xfrm>
            <a:off x="757448" y="5501775"/>
            <a:ext cx="10515600" cy="1204180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tr-TR" sz="2400" dirty="0" smtClean="0"/>
              <a:t>Cilt üzerinde nem sağlayan ve cildi koruyan bir tür koruyucu mukus tabakası oluşturur. Sakinleştirir yatıştırır.</a:t>
            </a:r>
            <a:endParaRPr lang="tr-TR" sz="2400" dirty="0"/>
          </a:p>
        </p:txBody>
      </p:sp>
      <p:sp>
        <p:nvSpPr>
          <p:cNvPr id="12" name="Unvan 1"/>
          <p:cNvSpPr txBox="1">
            <a:spLocks/>
          </p:cNvSpPr>
          <p:nvPr/>
        </p:nvSpPr>
        <p:spPr>
          <a:xfrm>
            <a:off x="759724" y="4495978"/>
            <a:ext cx="10515600" cy="955427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ct val="20000"/>
              </a:spcBef>
              <a:defRPr/>
            </a:pPr>
            <a:r>
              <a:rPr lang="tr-TR" sz="4000" b="1" dirty="0" err="1" smtClean="0">
                <a:cs typeface="Avant Garde Book BT"/>
              </a:rPr>
              <a:t>Aloe</a:t>
            </a:r>
            <a:r>
              <a:rPr lang="tr-TR" sz="4000" b="1" dirty="0" smtClean="0">
                <a:cs typeface="Avant Garde Book BT"/>
              </a:rPr>
              <a:t> </a:t>
            </a:r>
            <a:r>
              <a:rPr lang="tr-TR" sz="4000" b="1" dirty="0" err="1" smtClean="0">
                <a:cs typeface="Avant Garde Book BT"/>
              </a:rPr>
              <a:t>Barbendensis</a:t>
            </a:r>
            <a:r>
              <a:rPr lang="tr-TR" sz="4000" b="1" dirty="0" smtClean="0">
                <a:cs typeface="Avant Garde Book BT"/>
              </a:rPr>
              <a:t> </a:t>
            </a:r>
            <a:r>
              <a:rPr lang="tr-TR" sz="4000" b="1" dirty="0" err="1" smtClean="0">
                <a:cs typeface="Avant Garde Book BT"/>
              </a:rPr>
              <a:t>Aloe</a:t>
            </a:r>
            <a:r>
              <a:rPr lang="tr-TR" sz="4000" b="1" dirty="0" smtClean="0">
                <a:cs typeface="Avant Garde Book BT"/>
              </a:rPr>
              <a:t> </a:t>
            </a:r>
            <a:r>
              <a:rPr lang="tr-TR" sz="4000" b="1" dirty="0" err="1" smtClean="0">
                <a:cs typeface="Avant Garde Book BT"/>
              </a:rPr>
              <a:t>Vera</a:t>
            </a:r>
            <a:r>
              <a:rPr lang="tr-TR" sz="4000" b="1" dirty="0" smtClean="0">
                <a:cs typeface="Avant Garde Book BT"/>
              </a:rPr>
              <a:t> </a:t>
            </a:r>
            <a:r>
              <a:rPr lang="tr-TR" sz="4000" b="1" dirty="0" err="1" smtClean="0">
                <a:cs typeface="Avant Garde Book BT"/>
              </a:rPr>
              <a:t>Leaf</a:t>
            </a:r>
            <a:r>
              <a:rPr lang="tr-TR" sz="4000" b="1" dirty="0" smtClean="0">
                <a:cs typeface="Avant Garde Book BT"/>
              </a:rPr>
              <a:t> </a:t>
            </a:r>
            <a:r>
              <a:rPr lang="tr-TR" sz="4000" b="1" dirty="0" err="1" smtClean="0">
                <a:cs typeface="Avant Garde Book BT"/>
              </a:rPr>
              <a:t>Juice</a:t>
            </a:r>
            <a:r>
              <a:rPr lang="tr-TR" sz="4000" b="1" dirty="0" smtClean="0">
                <a:cs typeface="Avant Garde Book BT"/>
              </a:rPr>
              <a:t> </a:t>
            </a:r>
            <a:endParaRPr lang="tr-TR" sz="4000" b="1" dirty="0">
              <a:cs typeface="Avant Garde Book BT"/>
            </a:endParaRPr>
          </a:p>
        </p:txBody>
      </p:sp>
    </p:spTree>
    <p:extLst>
      <p:ext uri="{BB962C8B-B14F-4D97-AF65-F5344CB8AC3E}">
        <p14:creationId xmlns:p14="http://schemas.microsoft.com/office/powerpoint/2010/main" val="118079580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İçerik Yer Tutucusu 2"/>
          <p:cNvSpPr txBox="1">
            <a:spLocks/>
          </p:cNvSpPr>
          <p:nvPr/>
        </p:nvSpPr>
        <p:spPr>
          <a:xfrm>
            <a:off x="757448" y="1523625"/>
            <a:ext cx="10515600" cy="11649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tr-TR" sz="2400" dirty="0"/>
              <a:t>Anti-</a:t>
            </a:r>
            <a:r>
              <a:rPr lang="tr-TR" sz="2400" dirty="0" err="1"/>
              <a:t>inflamatuar</a:t>
            </a:r>
            <a:r>
              <a:rPr lang="tr-TR" sz="2400" dirty="0"/>
              <a:t> ve antioksidan olması nedeniyle yaşlanma belirtilerini yavaşlatıyor. Cildin elastikiyetini artırıyor. Cildi güneşin zararlı ışınlarından koruyor. Cilt lekelerinin tedavisinde oldukça etkili.</a:t>
            </a:r>
            <a:endParaRPr lang="tr-TR" sz="2400" dirty="0"/>
          </a:p>
        </p:txBody>
      </p:sp>
      <p:sp>
        <p:nvSpPr>
          <p:cNvPr id="10" name="Unvan 1"/>
          <p:cNvSpPr txBox="1">
            <a:spLocks/>
          </p:cNvSpPr>
          <p:nvPr/>
        </p:nvSpPr>
        <p:spPr>
          <a:xfrm>
            <a:off x="759724" y="398868"/>
            <a:ext cx="10515600" cy="955427"/>
          </a:xfrm>
          <a:prstGeom prst="rect">
            <a:avLst/>
          </a:prstGeom>
          <a:solidFill>
            <a:schemeClr val="bg2"/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tr-TR" sz="4000" b="1" dirty="0" err="1">
                <a:solidFill>
                  <a:schemeClr val="tx1"/>
                </a:solidFill>
              </a:rPr>
              <a:t>Camellia</a:t>
            </a:r>
            <a:r>
              <a:rPr lang="tr-TR" sz="4000" b="1" dirty="0">
                <a:solidFill>
                  <a:srgbClr val="002060"/>
                </a:solidFill>
              </a:rPr>
              <a:t> </a:t>
            </a:r>
            <a:r>
              <a:rPr lang="tr-TR" sz="4000" b="1" dirty="0" err="1">
                <a:solidFill>
                  <a:schemeClr val="tx1"/>
                </a:solidFill>
              </a:rPr>
              <a:t>Sinensis</a:t>
            </a:r>
            <a:endParaRPr lang="tr-TR" sz="4000" b="1" dirty="0">
              <a:solidFill>
                <a:schemeClr val="tx1"/>
              </a:solidFill>
            </a:endParaRPr>
          </a:p>
        </p:txBody>
      </p:sp>
      <p:sp>
        <p:nvSpPr>
          <p:cNvPr id="9" name="İçerik Yer Tutucusu 2"/>
          <p:cNvSpPr txBox="1">
            <a:spLocks/>
          </p:cNvSpPr>
          <p:nvPr/>
        </p:nvSpPr>
        <p:spPr>
          <a:xfrm>
            <a:off x="757448" y="3827035"/>
            <a:ext cx="10515600" cy="1632069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tr-TR" sz="2000" dirty="0" smtClean="0"/>
              <a:t>Egzama </a:t>
            </a:r>
            <a:r>
              <a:rPr lang="tr-TR" sz="2000" dirty="0"/>
              <a:t>ve sedef hastalığının </a:t>
            </a:r>
            <a:r>
              <a:rPr lang="tr-TR" sz="2000" dirty="0" smtClean="0"/>
              <a:t>tedavisinde kullanılan</a:t>
            </a:r>
            <a:r>
              <a:rPr lang="tr-TR" sz="2000" dirty="0"/>
              <a:t> </a:t>
            </a:r>
            <a:r>
              <a:rPr lang="tr-TR" sz="2000" dirty="0" err="1"/>
              <a:t>baobab</a:t>
            </a:r>
            <a:r>
              <a:rPr lang="tr-TR" sz="2000" dirty="0"/>
              <a:t> yağının cilde birçok faydası vardır.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tr-TR" sz="2000" dirty="0"/>
              <a:t>Gözaltı torbalarını ortadan kaldırır</a:t>
            </a:r>
            <a:r>
              <a:rPr lang="tr-TR" sz="2000" dirty="0" smtClean="0"/>
              <a:t>.</a:t>
            </a:r>
            <a:endParaRPr lang="tr-TR" sz="2000" dirty="0"/>
          </a:p>
          <a:p>
            <a:pPr>
              <a:buFont typeface="Wingdings" panose="05000000000000000000" pitchFamily="2" charset="2"/>
              <a:buChar char="ü"/>
            </a:pPr>
            <a:r>
              <a:rPr lang="tr-TR" sz="2000" dirty="0"/>
              <a:t>Zarar görmüş cildi </a:t>
            </a:r>
            <a:r>
              <a:rPr lang="tr-TR" sz="2000" dirty="0" err="1"/>
              <a:t>besler,cildi</a:t>
            </a:r>
            <a:r>
              <a:rPr lang="tr-TR" sz="2000" dirty="0"/>
              <a:t> gençleştirir</a:t>
            </a:r>
            <a:r>
              <a:rPr lang="tr-TR" sz="2000" dirty="0" smtClean="0"/>
              <a:t>.</a:t>
            </a:r>
            <a:endParaRPr lang="tr-TR" sz="2000" dirty="0"/>
          </a:p>
          <a:p>
            <a:pPr>
              <a:buFont typeface="Wingdings" panose="05000000000000000000" pitchFamily="2" charset="2"/>
              <a:buChar char="ü"/>
            </a:pPr>
            <a:r>
              <a:rPr lang="tr-TR" sz="2000" dirty="0"/>
              <a:t>Doğal bir cilt temizleyicisidir</a:t>
            </a:r>
            <a:r>
              <a:rPr lang="tr-TR" sz="2000" dirty="0" smtClean="0"/>
              <a:t>.</a:t>
            </a:r>
            <a:endParaRPr lang="tr-TR" sz="2000" dirty="0"/>
          </a:p>
        </p:txBody>
      </p:sp>
      <p:sp>
        <p:nvSpPr>
          <p:cNvPr id="12" name="Unvan 1"/>
          <p:cNvSpPr txBox="1">
            <a:spLocks/>
          </p:cNvSpPr>
          <p:nvPr/>
        </p:nvSpPr>
        <p:spPr>
          <a:xfrm>
            <a:off x="757448" y="2662051"/>
            <a:ext cx="10515600" cy="955427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tr-TR" sz="4000" b="1" dirty="0" err="1">
                <a:solidFill>
                  <a:schemeClr val="tx1"/>
                </a:solidFill>
              </a:rPr>
              <a:t>Boabab</a:t>
            </a:r>
            <a:endParaRPr lang="tr-TR" sz="40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643580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İçerik Yer Tutucusu 2"/>
          <p:cNvSpPr txBox="1">
            <a:spLocks/>
          </p:cNvSpPr>
          <p:nvPr/>
        </p:nvSpPr>
        <p:spPr>
          <a:xfrm>
            <a:off x="757448" y="1523624"/>
            <a:ext cx="10515600" cy="444044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ü"/>
            </a:pPr>
            <a:r>
              <a:rPr lang="tr-TR" sz="2400" dirty="0"/>
              <a:t>Sivilceleri kurutur.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tr-TR" sz="2400" dirty="0"/>
              <a:t>Lekeleri kararmaları geçirir.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tr-TR" sz="2400" dirty="0"/>
              <a:t>Siyah noktaları önler.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tr-TR" sz="2400" dirty="0"/>
              <a:t>Yağ oranını dengeler.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tr-TR" sz="2400" dirty="0"/>
              <a:t>Çatlakları hafifletir.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tr-TR" sz="2400" dirty="0"/>
              <a:t>Ölü derileri temizler.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tr-TR" sz="2400" dirty="0"/>
              <a:t>Cildi canlandırır.</a:t>
            </a:r>
          </a:p>
          <a:p>
            <a:pPr>
              <a:buFont typeface="Wingdings" panose="05000000000000000000" pitchFamily="2" charset="2"/>
              <a:buChar char="ü"/>
            </a:pPr>
            <a:endParaRPr lang="tr-TR" sz="2400" dirty="0"/>
          </a:p>
        </p:txBody>
      </p:sp>
      <p:sp>
        <p:nvSpPr>
          <p:cNvPr id="10" name="Unvan 1"/>
          <p:cNvSpPr txBox="1">
            <a:spLocks/>
          </p:cNvSpPr>
          <p:nvPr/>
        </p:nvSpPr>
        <p:spPr>
          <a:xfrm>
            <a:off x="759724" y="398868"/>
            <a:ext cx="10515600" cy="955427"/>
          </a:xfrm>
          <a:prstGeom prst="rect">
            <a:avLst/>
          </a:prstGeom>
          <a:solidFill>
            <a:schemeClr val="bg2"/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tr-TR" sz="4000" b="1" dirty="0" err="1" smtClean="0">
                <a:solidFill>
                  <a:schemeClr val="tx1"/>
                </a:solidFill>
              </a:rPr>
              <a:t>Citrus</a:t>
            </a:r>
            <a:r>
              <a:rPr lang="tr-TR" sz="4000" b="1" dirty="0" smtClean="0">
                <a:solidFill>
                  <a:schemeClr val="tx1"/>
                </a:solidFill>
              </a:rPr>
              <a:t> Limon</a:t>
            </a:r>
            <a:endParaRPr lang="tr-TR" sz="40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26644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9 Metin kutusu"/>
          <p:cNvSpPr txBox="1"/>
          <p:nvPr/>
        </p:nvSpPr>
        <p:spPr>
          <a:xfrm>
            <a:off x="1524000" y="214290"/>
            <a:ext cx="914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tr-TR"/>
            </a:defPPr>
            <a:lvl1pPr algn="ctr">
              <a:defRPr b="1">
                <a:solidFill>
                  <a:srgbClr val="002060"/>
                </a:solidFill>
              </a:defRPr>
            </a:lvl1pPr>
          </a:lstStyle>
          <a:p>
            <a:r>
              <a:rPr lang="tr-TR" sz="4000" dirty="0">
                <a:sym typeface="Open Sans Light" charset="0"/>
              </a:rPr>
              <a:t>MOISTURIZER OKSİJEN MASKESİ</a:t>
            </a:r>
          </a:p>
        </p:txBody>
      </p:sp>
      <p:pic>
        <p:nvPicPr>
          <p:cNvPr id="8" name="Resim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9536" y="1446722"/>
            <a:ext cx="4725144" cy="4712018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</p:pic>
      <p:sp>
        <p:nvSpPr>
          <p:cNvPr id="10" name="İçerik Yer Tutucusu 2"/>
          <p:cNvSpPr txBox="1">
            <a:spLocks/>
          </p:cNvSpPr>
          <p:nvPr/>
        </p:nvSpPr>
        <p:spPr>
          <a:xfrm>
            <a:off x="6816081" y="2511188"/>
            <a:ext cx="3712191" cy="29340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indent="-342900">
              <a:lnSpc>
                <a:spcPct val="70000"/>
              </a:lnSpc>
              <a:buFont typeface="Wingdings" panose="05000000000000000000" pitchFamily="2" charset="2"/>
              <a:buChar char="ü"/>
            </a:pPr>
            <a:endParaRPr lang="tr-TR" sz="2100" b="1" dirty="0">
              <a:solidFill>
                <a:srgbClr val="002060"/>
              </a:solidFill>
              <a:latin typeface="+mj-lt"/>
              <a:cs typeface="Avant Garde Book BT"/>
            </a:endParaRPr>
          </a:p>
          <a:p>
            <a:pPr marL="571500" indent="-571500">
              <a:buFont typeface="Wingdings" panose="05000000000000000000" pitchFamily="2" charset="2"/>
              <a:buChar char="ü"/>
            </a:pPr>
            <a:r>
              <a:rPr lang="tr-TR" sz="1900" b="1" dirty="0" err="1">
                <a:solidFill>
                  <a:srgbClr val="002060"/>
                </a:solidFill>
                <a:latin typeface="+mj-lt"/>
              </a:rPr>
              <a:t>Aleo</a:t>
            </a:r>
            <a:r>
              <a:rPr lang="tr-TR" sz="1900" b="1" dirty="0">
                <a:solidFill>
                  <a:srgbClr val="002060"/>
                </a:solidFill>
                <a:latin typeface="+mj-lt"/>
              </a:rPr>
              <a:t> </a:t>
            </a:r>
            <a:r>
              <a:rPr lang="tr-TR" sz="1900" b="1" dirty="0" err="1">
                <a:solidFill>
                  <a:srgbClr val="002060"/>
                </a:solidFill>
                <a:latin typeface="+mj-lt"/>
              </a:rPr>
              <a:t>Vera</a:t>
            </a:r>
            <a:endParaRPr lang="tr-TR" sz="1900" b="1" dirty="0">
              <a:solidFill>
                <a:srgbClr val="002060"/>
              </a:solidFill>
              <a:latin typeface="+mj-lt"/>
            </a:endParaRPr>
          </a:p>
          <a:p>
            <a:pPr marL="571500" indent="-571500">
              <a:buFont typeface="Wingdings" panose="05000000000000000000" pitchFamily="2" charset="2"/>
              <a:buChar char="ü"/>
            </a:pPr>
            <a:endParaRPr lang="tr-TR" sz="1900" b="1" dirty="0">
              <a:solidFill>
                <a:srgbClr val="002060"/>
              </a:solidFill>
              <a:latin typeface="+mj-lt"/>
            </a:endParaRPr>
          </a:p>
          <a:p>
            <a:pPr marL="571500" indent="-571500">
              <a:buFont typeface="Wingdings" panose="05000000000000000000" pitchFamily="2" charset="2"/>
              <a:buChar char="ü"/>
            </a:pPr>
            <a:r>
              <a:rPr lang="tr-TR" sz="1900" b="1" dirty="0" err="1">
                <a:solidFill>
                  <a:srgbClr val="002060"/>
                </a:solidFill>
                <a:latin typeface="+mj-lt"/>
              </a:rPr>
              <a:t>Shea</a:t>
            </a:r>
            <a:r>
              <a:rPr lang="tr-TR" sz="1900" b="1" dirty="0">
                <a:solidFill>
                  <a:srgbClr val="002060"/>
                </a:solidFill>
                <a:latin typeface="+mj-lt"/>
              </a:rPr>
              <a:t> </a:t>
            </a:r>
            <a:r>
              <a:rPr lang="tr-TR" sz="1900" b="1" dirty="0" err="1">
                <a:solidFill>
                  <a:srgbClr val="002060"/>
                </a:solidFill>
                <a:latin typeface="+mj-lt"/>
              </a:rPr>
              <a:t>Butter</a:t>
            </a:r>
            <a:r>
              <a:rPr lang="tr-TR" sz="1900" b="1" dirty="0">
                <a:solidFill>
                  <a:srgbClr val="002060"/>
                </a:solidFill>
                <a:latin typeface="+mj-lt"/>
              </a:rPr>
              <a:t> </a:t>
            </a:r>
          </a:p>
          <a:p>
            <a:pPr marL="571500" indent="-571500">
              <a:buFont typeface="Wingdings" panose="05000000000000000000" pitchFamily="2" charset="2"/>
              <a:buChar char="ü"/>
            </a:pPr>
            <a:endParaRPr lang="tr-TR" sz="1900" b="1" dirty="0">
              <a:solidFill>
                <a:srgbClr val="002060"/>
              </a:solidFill>
              <a:latin typeface="+mj-lt"/>
            </a:endParaRPr>
          </a:p>
          <a:p>
            <a:pPr marL="571500" indent="-571500">
              <a:buFont typeface="Wingdings" panose="05000000000000000000" pitchFamily="2" charset="2"/>
              <a:buChar char="ü"/>
            </a:pPr>
            <a:r>
              <a:rPr lang="tr-TR" sz="1900" b="1" dirty="0" err="1">
                <a:solidFill>
                  <a:srgbClr val="002060"/>
                </a:solidFill>
                <a:latin typeface="+mj-lt"/>
              </a:rPr>
              <a:t>Bisabolol</a:t>
            </a:r>
            <a:endParaRPr lang="tr-TR" sz="1900" b="1" dirty="0">
              <a:solidFill>
                <a:srgbClr val="002060"/>
              </a:solidFill>
              <a:latin typeface="+mj-lt"/>
            </a:endParaRPr>
          </a:p>
          <a:p>
            <a:pPr marL="571500" indent="-571500">
              <a:buFont typeface="Wingdings" panose="05000000000000000000" pitchFamily="2" charset="2"/>
              <a:buChar char="ü"/>
            </a:pPr>
            <a:endParaRPr lang="tr-TR" sz="1900" b="1" dirty="0">
              <a:solidFill>
                <a:srgbClr val="002060"/>
              </a:solidFill>
              <a:latin typeface="+mj-lt"/>
            </a:endParaRPr>
          </a:p>
          <a:p>
            <a:pPr marL="342900" indent="-342900">
              <a:spcBef>
                <a:spcPct val="20000"/>
              </a:spcBef>
              <a:buFont typeface="Wingdings" panose="05000000000000000000" pitchFamily="2" charset="2"/>
              <a:buChar char="ü"/>
              <a:defRPr/>
            </a:pPr>
            <a:endParaRPr lang="tr-TR" sz="1900" b="1" dirty="0">
              <a:solidFill>
                <a:srgbClr val="002060"/>
              </a:solidFill>
              <a:latin typeface="+mj-lt"/>
              <a:cs typeface="Avant Garde Book BT"/>
            </a:endParaRPr>
          </a:p>
          <a:p>
            <a:pPr marL="342900" indent="-342900">
              <a:lnSpc>
                <a:spcPct val="70000"/>
              </a:lnSpc>
              <a:spcBef>
                <a:spcPct val="20000"/>
              </a:spcBef>
              <a:buFont typeface="Wingdings" panose="05000000000000000000" pitchFamily="2" charset="2"/>
              <a:buChar char="ü"/>
              <a:defRPr/>
            </a:pPr>
            <a:endParaRPr lang="tr-TR" sz="2000" b="1" dirty="0">
              <a:solidFill>
                <a:srgbClr val="002060"/>
              </a:solidFill>
              <a:latin typeface="+mj-lt"/>
              <a:cs typeface="Avant Garde Book BT"/>
            </a:endParaRPr>
          </a:p>
          <a:p>
            <a:pPr marL="571500" indent="-571500">
              <a:spcBef>
                <a:spcPct val="20000"/>
              </a:spcBef>
              <a:buFont typeface="Wingdings" panose="05000000000000000000" pitchFamily="2" charset="2"/>
              <a:buChar char="ü"/>
              <a:defRPr/>
            </a:pPr>
            <a:endParaRPr lang="tr-TR" sz="3600" dirty="0">
              <a:solidFill>
                <a:srgbClr val="002060"/>
              </a:solidFill>
              <a:latin typeface="Avant Garde Book BT"/>
              <a:cs typeface="Avant Garde Book BT"/>
            </a:endParaRPr>
          </a:p>
        </p:txBody>
      </p:sp>
    </p:spTree>
    <p:extLst>
      <p:ext uri="{BB962C8B-B14F-4D97-AF65-F5344CB8AC3E}">
        <p14:creationId xmlns:p14="http://schemas.microsoft.com/office/powerpoint/2010/main" val="318856235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İçerik Yer Tutucusu 2"/>
          <p:cNvSpPr txBox="1">
            <a:spLocks/>
          </p:cNvSpPr>
          <p:nvPr/>
        </p:nvSpPr>
        <p:spPr>
          <a:xfrm>
            <a:off x="757448" y="5105987"/>
            <a:ext cx="10515600" cy="1204180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tr-TR" sz="2400" dirty="0" smtClean="0"/>
              <a:t>Cilt üzerinde nem sağlayan ve cildi koruyan bir tür koruyucu mukus tabakası oluşturur. Sakinleştirir yatıştırır.</a:t>
            </a:r>
            <a:endParaRPr lang="tr-TR" sz="2400" dirty="0"/>
          </a:p>
        </p:txBody>
      </p:sp>
      <p:sp>
        <p:nvSpPr>
          <p:cNvPr id="12" name="Unvan 1"/>
          <p:cNvSpPr txBox="1">
            <a:spLocks/>
          </p:cNvSpPr>
          <p:nvPr/>
        </p:nvSpPr>
        <p:spPr>
          <a:xfrm>
            <a:off x="759724" y="4100190"/>
            <a:ext cx="10515600" cy="955427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ct val="20000"/>
              </a:spcBef>
              <a:defRPr/>
            </a:pPr>
            <a:r>
              <a:rPr lang="tr-TR" sz="4000" b="1" dirty="0" err="1" smtClean="0">
                <a:cs typeface="Avant Garde Book BT"/>
              </a:rPr>
              <a:t>Aloe</a:t>
            </a:r>
            <a:r>
              <a:rPr lang="tr-TR" sz="4000" b="1" dirty="0" smtClean="0">
                <a:cs typeface="Avant Garde Book BT"/>
              </a:rPr>
              <a:t> </a:t>
            </a:r>
            <a:r>
              <a:rPr lang="tr-TR" sz="4000" b="1" dirty="0" err="1" smtClean="0">
                <a:cs typeface="Avant Garde Book BT"/>
              </a:rPr>
              <a:t>Barbendensis</a:t>
            </a:r>
            <a:r>
              <a:rPr lang="tr-TR" sz="4000" b="1" dirty="0" smtClean="0">
                <a:cs typeface="Avant Garde Book BT"/>
              </a:rPr>
              <a:t> </a:t>
            </a:r>
            <a:r>
              <a:rPr lang="tr-TR" sz="4000" b="1" dirty="0" err="1" smtClean="0">
                <a:cs typeface="Avant Garde Book BT"/>
              </a:rPr>
              <a:t>Aloe</a:t>
            </a:r>
            <a:r>
              <a:rPr lang="tr-TR" sz="4000" b="1" dirty="0" smtClean="0">
                <a:cs typeface="Avant Garde Book BT"/>
              </a:rPr>
              <a:t> </a:t>
            </a:r>
            <a:r>
              <a:rPr lang="tr-TR" sz="4000" b="1" dirty="0" err="1" smtClean="0">
                <a:cs typeface="Avant Garde Book BT"/>
              </a:rPr>
              <a:t>Vera</a:t>
            </a:r>
            <a:r>
              <a:rPr lang="tr-TR" sz="4000" b="1" dirty="0" smtClean="0">
                <a:cs typeface="Avant Garde Book BT"/>
              </a:rPr>
              <a:t> </a:t>
            </a:r>
            <a:r>
              <a:rPr lang="tr-TR" sz="4000" b="1" dirty="0" err="1" smtClean="0">
                <a:cs typeface="Avant Garde Book BT"/>
              </a:rPr>
              <a:t>Leaf</a:t>
            </a:r>
            <a:r>
              <a:rPr lang="tr-TR" sz="4000" b="1" dirty="0" smtClean="0">
                <a:cs typeface="Avant Garde Book BT"/>
              </a:rPr>
              <a:t> </a:t>
            </a:r>
            <a:r>
              <a:rPr lang="tr-TR" sz="4000" b="1" dirty="0" err="1" smtClean="0">
                <a:cs typeface="Avant Garde Book BT"/>
              </a:rPr>
              <a:t>Juice</a:t>
            </a:r>
            <a:r>
              <a:rPr lang="tr-TR" sz="4000" b="1" dirty="0" smtClean="0">
                <a:cs typeface="Avant Garde Book BT"/>
              </a:rPr>
              <a:t> </a:t>
            </a:r>
            <a:endParaRPr lang="tr-TR" sz="4000" b="1" dirty="0">
              <a:cs typeface="Avant Garde Book BT"/>
            </a:endParaRPr>
          </a:p>
        </p:txBody>
      </p:sp>
      <p:sp>
        <p:nvSpPr>
          <p:cNvPr id="13" name="Unvan 1"/>
          <p:cNvSpPr txBox="1">
            <a:spLocks/>
          </p:cNvSpPr>
          <p:nvPr/>
        </p:nvSpPr>
        <p:spPr>
          <a:xfrm>
            <a:off x="743800" y="508131"/>
            <a:ext cx="10515600" cy="955427"/>
          </a:xfrm>
          <a:prstGeom prst="rect">
            <a:avLst/>
          </a:prstGeom>
          <a:solidFill>
            <a:schemeClr val="bg2"/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ct val="20000"/>
              </a:spcBef>
              <a:defRPr/>
            </a:pPr>
            <a:r>
              <a:rPr lang="tr-TR" sz="4000" b="1" dirty="0" err="1" smtClean="0">
                <a:cs typeface="Avant Garde Book BT"/>
              </a:rPr>
              <a:t>Shea</a:t>
            </a:r>
            <a:r>
              <a:rPr lang="tr-TR" sz="4000" b="1" dirty="0" smtClean="0">
                <a:cs typeface="Avant Garde Book BT"/>
              </a:rPr>
              <a:t> </a:t>
            </a:r>
            <a:r>
              <a:rPr lang="tr-TR" sz="4000" b="1" dirty="0" err="1" smtClean="0">
                <a:cs typeface="Avant Garde Book BT"/>
              </a:rPr>
              <a:t>Butter</a:t>
            </a:r>
            <a:endParaRPr lang="tr-TR" sz="4000" b="1" dirty="0">
              <a:cs typeface="Avant Garde Book BT"/>
            </a:endParaRPr>
          </a:p>
        </p:txBody>
      </p:sp>
      <p:sp>
        <p:nvSpPr>
          <p:cNvPr id="15" name="İçerik Yer Tutucusu 2"/>
          <p:cNvSpPr txBox="1">
            <a:spLocks/>
          </p:cNvSpPr>
          <p:nvPr/>
        </p:nvSpPr>
        <p:spPr>
          <a:xfrm>
            <a:off x="746076" y="1605673"/>
            <a:ext cx="10515599" cy="197320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tr-TR" dirty="0"/>
              <a:t>Antioksidan özelliği gösteren bir yağdır</a:t>
            </a:r>
            <a:r>
              <a:rPr lang="tr-TR" dirty="0" smtClean="0"/>
              <a:t>.</a:t>
            </a:r>
            <a:r>
              <a:rPr lang="tr-TR" dirty="0"/>
              <a:t> </a:t>
            </a:r>
            <a:endParaRPr lang="tr-TR" dirty="0" smtClean="0"/>
          </a:p>
          <a:p>
            <a:pPr marL="0" indent="0">
              <a:buNone/>
            </a:pPr>
            <a:r>
              <a:rPr lang="tr-TR" dirty="0" smtClean="0"/>
              <a:t>Egzama</a:t>
            </a:r>
            <a:r>
              <a:rPr lang="tr-TR" dirty="0"/>
              <a:t>, akne gibi pek çok rahatsızlığın ortaya çıkardığı etkileri yok eder.</a:t>
            </a:r>
            <a:br>
              <a:rPr lang="tr-TR" dirty="0"/>
            </a:br>
            <a:r>
              <a:rPr lang="tr-TR" dirty="0" smtClean="0"/>
              <a:t>Ciltte </a:t>
            </a:r>
            <a:r>
              <a:rPr lang="tr-TR" dirty="0"/>
              <a:t>kurulduktan dolayı meydana gelen kaşıntıları ortadan kaldırır</a:t>
            </a:r>
            <a:r>
              <a:rPr lang="tr-TR" dirty="0" smtClean="0"/>
              <a:t>.</a:t>
            </a:r>
          </a:p>
          <a:p>
            <a:pPr marL="0" indent="0">
              <a:buNone/>
            </a:pPr>
            <a:r>
              <a:rPr lang="tr-TR" dirty="0"/>
              <a:t>C</a:t>
            </a:r>
            <a:r>
              <a:rPr lang="tr-TR" dirty="0" smtClean="0"/>
              <a:t>ildin </a:t>
            </a:r>
            <a:r>
              <a:rPr lang="tr-TR" dirty="0" err="1" smtClean="0"/>
              <a:t>parlakte</a:t>
            </a:r>
            <a:r>
              <a:rPr lang="tr-TR" dirty="0" smtClean="0"/>
              <a:t> </a:t>
            </a:r>
            <a:r>
              <a:rPr lang="tr-TR" dirty="0"/>
              <a:t>canlı görülmesinde yardımcı olur.</a:t>
            </a:r>
          </a:p>
        </p:txBody>
      </p:sp>
    </p:spTree>
    <p:extLst>
      <p:ext uri="{BB962C8B-B14F-4D97-AF65-F5344CB8AC3E}">
        <p14:creationId xmlns:p14="http://schemas.microsoft.com/office/powerpoint/2010/main" val="403031124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Unvan 1"/>
          <p:cNvSpPr txBox="1">
            <a:spLocks/>
          </p:cNvSpPr>
          <p:nvPr/>
        </p:nvSpPr>
        <p:spPr>
          <a:xfrm>
            <a:off x="759724" y="791559"/>
            <a:ext cx="10515600" cy="955427"/>
          </a:xfrm>
          <a:prstGeom prst="rect">
            <a:avLst/>
          </a:prstGeom>
          <a:solidFill>
            <a:schemeClr val="bg2"/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ct val="20000"/>
              </a:spcBef>
              <a:defRPr/>
            </a:pPr>
            <a:r>
              <a:rPr lang="tr-TR" sz="4000" b="1" dirty="0" err="1" smtClean="0">
                <a:cs typeface="Avant Garde Book BT"/>
              </a:rPr>
              <a:t>Bisabolol</a:t>
            </a:r>
            <a:endParaRPr lang="tr-TR" sz="4000" b="1" dirty="0">
              <a:cs typeface="Avant Garde Book BT"/>
            </a:endParaRPr>
          </a:p>
        </p:txBody>
      </p:sp>
      <p:sp>
        <p:nvSpPr>
          <p:cNvPr id="9" name="İçerik Yer Tutucusu 2"/>
          <p:cNvSpPr txBox="1">
            <a:spLocks/>
          </p:cNvSpPr>
          <p:nvPr/>
        </p:nvSpPr>
        <p:spPr>
          <a:xfrm>
            <a:off x="762000" y="1984638"/>
            <a:ext cx="10515599" cy="243722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80000"/>
              </a:lnSpc>
              <a:buFont typeface="Wingdings" panose="05000000000000000000" pitchFamily="2" charset="2"/>
              <a:buChar char="ü"/>
            </a:pPr>
            <a:r>
              <a:rPr lang="tr-TR" dirty="0">
                <a:cs typeface="Avant Garde Book BT"/>
              </a:rPr>
              <a:t>Hassas ciltlerin korunması ve bakımı için </a:t>
            </a:r>
            <a:r>
              <a:rPr lang="tr-TR" dirty="0" err="1">
                <a:cs typeface="Avant Garde Book BT"/>
              </a:rPr>
              <a:t>antieflamatuar</a:t>
            </a:r>
            <a:r>
              <a:rPr lang="tr-TR" dirty="0">
                <a:cs typeface="Avant Garde Book BT"/>
              </a:rPr>
              <a:t> ajan etkisi </a:t>
            </a:r>
            <a:r>
              <a:rPr lang="tr-TR" dirty="0" smtClean="0">
                <a:cs typeface="Avant Garde Book BT"/>
              </a:rPr>
              <a:t>gösterir</a:t>
            </a:r>
            <a:endParaRPr lang="tr-TR" dirty="0">
              <a:cs typeface="Avant Garde Book BT"/>
            </a:endParaRPr>
          </a:p>
          <a:p>
            <a:pPr>
              <a:lnSpc>
                <a:spcPct val="80000"/>
              </a:lnSpc>
              <a:buFont typeface="Wingdings" panose="05000000000000000000" pitchFamily="2" charset="2"/>
              <a:buChar char="ü"/>
            </a:pPr>
            <a:r>
              <a:rPr lang="tr-TR" dirty="0">
                <a:cs typeface="Avant Garde Book BT"/>
              </a:rPr>
              <a:t> Hassas ciltleri </a:t>
            </a:r>
            <a:r>
              <a:rPr lang="tr-TR" dirty="0" smtClean="0">
                <a:cs typeface="Avant Garde Book BT"/>
              </a:rPr>
              <a:t>yatıştırır</a:t>
            </a:r>
            <a:endParaRPr lang="tr-TR" dirty="0">
              <a:cs typeface="Avant Garde Book BT"/>
            </a:endParaRPr>
          </a:p>
          <a:p>
            <a:pPr>
              <a:lnSpc>
                <a:spcPct val="80000"/>
              </a:lnSpc>
              <a:buFont typeface="Wingdings" panose="05000000000000000000" pitchFamily="2" charset="2"/>
              <a:buChar char="ü"/>
            </a:pPr>
            <a:r>
              <a:rPr lang="tr-TR" dirty="0">
                <a:cs typeface="Avant Garde Book BT"/>
              </a:rPr>
              <a:t> Aşırı kuru ciltlerde</a:t>
            </a:r>
          </a:p>
          <a:p>
            <a:pPr>
              <a:lnSpc>
                <a:spcPct val="80000"/>
              </a:lnSpc>
              <a:buFont typeface="Wingdings" panose="05000000000000000000" pitchFamily="2" charset="2"/>
              <a:buChar char="ü"/>
            </a:pPr>
            <a:r>
              <a:rPr lang="tr-TR" dirty="0" smtClean="0">
                <a:cs typeface="Avant Garde Book BT"/>
              </a:rPr>
              <a:t> </a:t>
            </a:r>
            <a:r>
              <a:rPr lang="tr-TR" dirty="0">
                <a:cs typeface="Avant Garde Book BT"/>
              </a:rPr>
              <a:t>Cilt </a:t>
            </a:r>
            <a:r>
              <a:rPr lang="tr-TR" dirty="0" err="1">
                <a:cs typeface="Avant Garde Book BT"/>
              </a:rPr>
              <a:t>penetrasyonu</a:t>
            </a:r>
            <a:r>
              <a:rPr lang="tr-TR" dirty="0">
                <a:cs typeface="Avant Garde Book BT"/>
              </a:rPr>
              <a:t> arttırıcı etki</a:t>
            </a:r>
          </a:p>
          <a:p>
            <a:pPr marL="0" indent="0">
              <a:buNone/>
            </a:pP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82674482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1" y="6429396"/>
            <a:ext cx="1366567" cy="4286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Rectangle 17"/>
          <p:cNvSpPr>
            <a:spLocks/>
          </p:cNvSpPr>
          <p:nvPr/>
        </p:nvSpPr>
        <p:spPr bwMode="auto">
          <a:xfrm>
            <a:off x="1524000" y="928671"/>
            <a:ext cx="9144000" cy="6032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tr-TR" b="1" dirty="0">
                <a:solidFill>
                  <a:srgbClr val="002060"/>
                </a:solidFill>
                <a:latin typeface="Open Sans Light" charset="0"/>
                <a:cs typeface="Open Sans Light" charset="0"/>
                <a:sym typeface="Open Sans Light" charset="0"/>
              </a:rPr>
              <a:t>GLOBAL ANTI AGING AKTİF </a:t>
            </a:r>
            <a:r>
              <a:rPr lang="tr-TR" sz="2400" b="1" dirty="0">
                <a:solidFill>
                  <a:srgbClr val="002060"/>
                </a:solidFill>
                <a:latin typeface="Open Sans Light" charset="0"/>
                <a:cs typeface="Open Sans Light" charset="0"/>
                <a:sym typeface="Open Sans Light" charset="0"/>
              </a:rPr>
              <a:t>RIBOXYL</a:t>
            </a:r>
            <a:r>
              <a:rPr lang="tr-TR" sz="2800" b="1" dirty="0">
                <a:solidFill>
                  <a:srgbClr val="002060"/>
                </a:solidFill>
                <a:latin typeface="Open Sans Light" charset="0"/>
                <a:cs typeface="Open Sans Light" charset="0"/>
                <a:sym typeface="Open Sans Light" charset="0"/>
              </a:rPr>
              <a:t> </a:t>
            </a:r>
          </a:p>
        </p:txBody>
      </p:sp>
      <p:sp>
        <p:nvSpPr>
          <p:cNvPr id="17" name="16 Metin kutusu"/>
          <p:cNvSpPr txBox="1"/>
          <p:nvPr/>
        </p:nvSpPr>
        <p:spPr>
          <a:xfrm>
            <a:off x="1524000" y="214290"/>
            <a:ext cx="914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b="1" dirty="0">
                <a:solidFill>
                  <a:schemeClr val="bg1">
                    <a:lumMod val="65000"/>
                  </a:schemeClr>
                </a:solidFill>
              </a:rPr>
              <a:t>MİNEADERM MOİSTURİZER CREAM</a:t>
            </a:r>
            <a:endParaRPr lang="tr-TR" b="1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19" name="18 Dikdörtgen"/>
          <p:cNvSpPr/>
          <p:nvPr/>
        </p:nvSpPr>
        <p:spPr>
          <a:xfrm rot="19893782">
            <a:off x="1727666" y="1965338"/>
            <a:ext cx="175502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altLang="tr-TR" sz="2000" b="1" dirty="0" err="1">
                <a:solidFill>
                  <a:srgbClr val="002060"/>
                </a:solidFill>
                <a:latin typeface="Avant Garde Book BT"/>
                <a:cs typeface="Avant Garde Book BT"/>
              </a:rPr>
              <a:t>In</a:t>
            </a:r>
            <a:r>
              <a:rPr lang="tr-TR" altLang="tr-TR" sz="2000" b="1" dirty="0">
                <a:solidFill>
                  <a:srgbClr val="002060"/>
                </a:solidFill>
                <a:latin typeface="Avant Garde Book BT"/>
                <a:cs typeface="Avant Garde Book BT"/>
              </a:rPr>
              <a:t> </a:t>
            </a:r>
            <a:r>
              <a:rPr lang="tr-TR" altLang="tr-TR" sz="2000" b="1" dirty="0" err="1">
                <a:solidFill>
                  <a:srgbClr val="002060"/>
                </a:solidFill>
                <a:latin typeface="Avant Garde Book BT"/>
                <a:cs typeface="Avant Garde Book BT"/>
              </a:rPr>
              <a:t>Vivo</a:t>
            </a:r>
            <a:r>
              <a:rPr lang="tr-TR" altLang="tr-TR" sz="2000" b="1" dirty="0">
                <a:solidFill>
                  <a:srgbClr val="002060"/>
                </a:solidFill>
                <a:latin typeface="Avant Garde Book BT"/>
                <a:cs typeface="Avant Garde Book BT"/>
              </a:rPr>
              <a:t> Test</a:t>
            </a:r>
            <a:endParaRPr lang="tr-TR" sz="2000" b="1" dirty="0">
              <a:solidFill>
                <a:srgbClr val="002060"/>
              </a:solidFill>
            </a:endParaRPr>
          </a:p>
        </p:txBody>
      </p:sp>
      <p:pic>
        <p:nvPicPr>
          <p:cNvPr id="20" name="Picture 10"/>
          <p:cNvPicPr>
            <a:picLocks noChangeAspect="1" noChangeArrowheads="1"/>
          </p:cNvPicPr>
          <p:nvPr/>
        </p:nvPicPr>
        <p:blipFill>
          <a:blip r:embed="rId3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24167" y="2403390"/>
            <a:ext cx="6090201" cy="2797362"/>
          </a:xfrm>
          <a:prstGeom prst="rect">
            <a:avLst/>
          </a:prstGeom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" name="Text Box 12"/>
          <p:cNvSpPr txBox="1">
            <a:spLocks noChangeArrowheads="1"/>
          </p:cNvSpPr>
          <p:nvPr/>
        </p:nvSpPr>
        <p:spPr bwMode="auto">
          <a:xfrm>
            <a:off x="3024167" y="5445225"/>
            <a:ext cx="6090200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fontAlgn="base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buSzPct val="100000"/>
            </a:pPr>
            <a:endParaRPr lang="tr-TR" altLang="tr-TR" sz="2000" b="1" dirty="0">
              <a:solidFill>
                <a:srgbClr val="002060"/>
              </a:solidFill>
              <a:latin typeface="Avant Garde Book BT"/>
              <a:cs typeface="Avant Garde Book BT"/>
              <a:sym typeface="Arial" pitchFamily="34" charset="0"/>
            </a:endParaRPr>
          </a:p>
          <a:p>
            <a:pPr algn="ctr" fontAlgn="base">
              <a:lnSpc>
                <a:spcPct val="40000"/>
              </a:lnSpc>
              <a:spcBef>
                <a:spcPct val="50000"/>
              </a:spcBef>
              <a:spcAft>
                <a:spcPct val="0"/>
              </a:spcAft>
              <a:buSzPct val="100000"/>
            </a:pPr>
            <a:r>
              <a:rPr lang="tr-TR" altLang="tr-TR" sz="2000" b="1" dirty="0">
                <a:solidFill>
                  <a:srgbClr val="002060"/>
                </a:solidFill>
                <a:latin typeface="Avant Garde Book BT"/>
                <a:cs typeface="Avant Garde Book BT"/>
                <a:sym typeface="Arial" pitchFamily="34" charset="0"/>
              </a:rPr>
              <a:t>28 günlük test sonuçları görüntüleri. </a:t>
            </a:r>
          </a:p>
        </p:txBody>
      </p:sp>
      <p:pic>
        <p:nvPicPr>
          <p:cNvPr id="10" name="Resim 9"/>
          <p:cNvPicPr>
            <a:picLocks noChangeAspect="1"/>
          </p:cNvPicPr>
          <p:nvPr/>
        </p:nvPicPr>
        <p:blipFill>
          <a:blip r:embed="rId4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48329" y="6429397"/>
            <a:ext cx="1560579" cy="4130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34666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1" y="6429396"/>
            <a:ext cx="1366567" cy="4286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Rectangle 2"/>
          <p:cNvSpPr>
            <a:spLocks noChangeArrowheads="1"/>
          </p:cNvSpPr>
          <p:nvPr/>
        </p:nvSpPr>
        <p:spPr bwMode="auto">
          <a:xfrm>
            <a:off x="1703513" y="1775426"/>
            <a:ext cx="8964487" cy="28777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SzPct val="100000"/>
            </a:pPr>
            <a:endParaRPr lang="fr-FR" altLang="tr-TR" sz="2100" b="1" dirty="0">
              <a:solidFill>
                <a:srgbClr val="002060"/>
              </a:solidFill>
              <a:latin typeface="Avant Garde Book BT"/>
              <a:cs typeface="Avant Garde Book BT"/>
              <a:sym typeface="Arial" pitchFamily="34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buSzPct val="100000"/>
            </a:pPr>
            <a:r>
              <a:rPr lang="tr-TR" altLang="tr-TR" sz="2000" dirty="0">
                <a:solidFill>
                  <a:srgbClr val="002060"/>
                </a:solidFill>
                <a:latin typeface="Avant Garde Book BT"/>
                <a:cs typeface="Avant Garde Book BT"/>
                <a:sym typeface="Arial" pitchFamily="34" charset="0"/>
              </a:rPr>
              <a:t>Uygulama </a:t>
            </a:r>
            <a:r>
              <a:rPr lang="tr-TR" altLang="tr-TR" sz="2000" dirty="0">
                <a:solidFill>
                  <a:srgbClr val="002060"/>
                </a:solidFill>
                <a:latin typeface="Avant Garde Book BT"/>
                <a:cs typeface="Avant Garde Book BT"/>
                <a:sym typeface="Arial" pitchFamily="34" charset="0"/>
              </a:rPr>
              <a:t>: </a:t>
            </a:r>
            <a:r>
              <a:rPr lang="tr-TR" altLang="tr-TR" sz="2000" dirty="0">
                <a:solidFill>
                  <a:srgbClr val="002060"/>
                </a:solidFill>
                <a:latin typeface="Avant Garde Book BT"/>
                <a:cs typeface="Avant Garde Book BT"/>
                <a:sym typeface="Arial" pitchFamily="34" charset="0"/>
              </a:rPr>
              <a:t>G</a:t>
            </a:r>
            <a:r>
              <a:rPr lang="fr-FR" altLang="tr-TR" sz="2000" dirty="0" err="1">
                <a:solidFill>
                  <a:srgbClr val="002060"/>
                </a:solidFill>
                <a:latin typeface="Avant Garde Book BT"/>
                <a:cs typeface="Avant Garde Book BT"/>
                <a:sym typeface="Arial" pitchFamily="34" charset="0"/>
              </a:rPr>
              <a:t>ünde</a:t>
            </a:r>
            <a:r>
              <a:rPr lang="fr-FR" altLang="tr-TR" sz="2000" dirty="0">
                <a:solidFill>
                  <a:srgbClr val="002060"/>
                </a:solidFill>
                <a:latin typeface="Avant Garde Book BT"/>
                <a:cs typeface="Avant Garde Book BT"/>
                <a:sym typeface="Arial" pitchFamily="34" charset="0"/>
              </a:rPr>
              <a:t> </a:t>
            </a:r>
            <a:r>
              <a:rPr lang="tr-TR" altLang="tr-TR" sz="2000" dirty="0">
                <a:solidFill>
                  <a:srgbClr val="002060"/>
                </a:solidFill>
                <a:latin typeface="Avant Garde Book BT"/>
                <a:cs typeface="Avant Garde Book BT"/>
                <a:sym typeface="Arial" pitchFamily="34" charset="0"/>
              </a:rPr>
              <a:t>i</a:t>
            </a:r>
            <a:r>
              <a:rPr lang="fr-FR" altLang="tr-TR" sz="2000" dirty="0" err="1">
                <a:solidFill>
                  <a:srgbClr val="002060"/>
                </a:solidFill>
                <a:latin typeface="Avant Garde Book BT"/>
                <a:cs typeface="Avant Garde Book BT"/>
                <a:sym typeface="Arial" pitchFamily="34" charset="0"/>
              </a:rPr>
              <a:t>ki</a:t>
            </a:r>
            <a:r>
              <a:rPr lang="fr-FR" altLang="tr-TR" sz="2000" dirty="0">
                <a:solidFill>
                  <a:srgbClr val="002060"/>
                </a:solidFill>
                <a:latin typeface="Avant Garde Book BT"/>
                <a:cs typeface="Avant Garde Book BT"/>
                <a:sym typeface="Arial" pitchFamily="34" charset="0"/>
              </a:rPr>
              <a:t> </a:t>
            </a:r>
            <a:r>
              <a:rPr lang="tr-TR" altLang="tr-TR" sz="2000" dirty="0">
                <a:solidFill>
                  <a:srgbClr val="002060"/>
                </a:solidFill>
                <a:latin typeface="Avant Garde Book BT"/>
                <a:cs typeface="Avant Garde Book BT"/>
                <a:sym typeface="Arial" pitchFamily="34" charset="0"/>
              </a:rPr>
              <a:t>defa  </a:t>
            </a:r>
            <a:r>
              <a:rPr lang="fr-FR" altLang="tr-TR" sz="2000" dirty="0">
                <a:solidFill>
                  <a:srgbClr val="002060"/>
                </a:solidFill>
                <a:latin typeface="Avant Garde Book BT"/>
                <a:cs typeface="Avant Garde Book BT"/>
                <a:sym typeface="Arial" pitchFamily="34" charset="0"/>
              </a:rPr>
              <a:t>%0,5 Of RIBOXYL</a:t>
            </a:r>
            <a:r>
              <a:rPr lang="fr-FR" altLang="tr-TR" sz="2000" b="1" dirty="0">
                <a:solidFill>
                  <a:srgbClr val="002060"/>
                </a:solidFill>
                <a:latin typeface="Avant Garde Book BT"/>
                <a:cs typeface="Avant Garde Book BT"/>
                <a:sym typeface="Arial" pitchFamily="34" charset="0"/>
              </a:rPr>
              <a:t>™</a:t>
            </a:r>
            <a:r>
              <a:rPr lang="fr-FR" altLang="tr-TR" sz="2000" dirty="0">
                <a:solidFill>
                  <a:srgbClr val="002060"/>
                </a:solidFill>
                <a:latin typeface="Avant Garde Book BT"/>
                <a:cs typeface="Avant Garde Book BT"/>
                <a:sym typeface="Arial" pitchFamily="34" charset="0"/>
              </a:rPr>
              <a:t> </a:t>
            </a:r>
            <a:r>
              <a:rPr lang="tr-TR" altLang="tr-TR" sz="2000" dirty="0">
                <a:solidFill>
                  <a:srgbClr val="002060"/>
                </a:solidFill>
                <a:latin typeface="Avant Garde Book BT"/>
                <a:cs typeface="Avant Garde Book BT"/>
                <a:sym typeface="Arial" pitchFamily="34" charset="0"/>
              </a:rPr>
              <a:t> içerikli k</a:t>
            </a:r>
            <a:r>
              <a:rPr lang="fr-FR" altLang="tr-TR" sz="2000" dirty="0" err="1">
                <a:solidFill>
                  <a:srgbClr val="002060"/>
                </a:solidFill>
                <a:latin typeface="Avant Garde Book BT"/>
                <a:cs typeface="Avant Garde Book BT"/>
                <a:sym typeface="Arial" pitchFamily="34" charset="0"/>
              </a:rPr>
              <a:t>remden</a:t>
            </a:r>
            <a:endParaRPr lang="tr-TR" altLang="tr-TR" sz="2000" dirty="0">
              <a:solidFill>
                <a:srgbClr val="002060"/>
              </a:solidFill>
              <a:latin typeface="Avant Garde Book BT"/>
              <a:cs typeface="Avant Garde Book BT"/>
              <a:sym typeface="Arial" pitchFamily="34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buSzPct val="100000"/>
            </a:pPr>
            <a:r>
              <a:rPr lang="tr-TR" altLang="tr-TR" sz="2000" dirty="0">
                <a:solidFill>
                  <a:srgbClr val="002060"/>
                </a:solidFill>
                <a:latin typeface="Avant Garde Book BT"/>
                <a:cs typeface="Avant Garde Book BT"/>
                <a:sym typeface="Arial" pitchFamily="34" charset="0"/>
              </a:rPr>
              <a:t>Süre : </a:t>
            </a:r>
            <a:r>
              <a:rPr lang="fr-FR" altLang="tr-TR" sz="2000" dirty="0">
                <a:solidFill>
                  <a:srgbClr val="002060"/>
                </a:solidFill>
                <a:latin typeface="Avant Garde Book BT"/>
                <a:cs typeface="Avant Garde Book BT"/>
                <a:sym typeface="Arial" pitchFamily="34" charset="0"/>
              </a:rPr>
              <a:t>28 </a:t>
            </a:r>
            <a:r>
              <a:rPr lang="fr-FR" altLang="tr-TR" sz="2000" dirty="0" err="1">
                <a:solidFill>
                  <a:srgbClr val="002060"/>
                </a:solidFill>
                <a:latin typeface="Avant Garde Book BT"/>
                <a:cs typeface="Avant Garde Book BT"/>
                <a:sym typeface="Arial" pitchFamily="34" charset="0"/>
              </a:rPr>
              <a:t>Gün</a:t>
            </a:r>
            <a:r>
              <a:rPr lang="fr-FR" altLang="tr-TR" sz="2000" dirty="0">
                <a:solidFill>
                  <a:srgbClr val="002060"/>
                </a:solidFill>
                <a:latin typeface="Avant Garde Book BT"/>
                <a:cs typeface="Avant Garde Book BT"/>
                <a:sym typeface="Arial" pitchFamily="34" charset="0"/>
              </a:rPr>
              <a:t> </a:t>
            </a:r>
            <a:endParaRPr lang="tr-TR" altLang="tr-TR" sz="2000" dirty="0">
              <a:solidFill>
                <a:srgbClr val="002060"/>
              </a:solidFill>
              <a:latin typeface="Avant Garde Book BT"/>
              <a:cs typeface="Avant Garde Book BT"/>
              <a:sym typeface="Arial" pitchFamily="34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buSzPct val="100000"/>
            </a:pPr>
            <a:endParaRPr lang="tr-TR" altLang="tr-TR" sz="2000" dirty="0">
              <a:solidFill>
                <a:srgbClr val="002060"/>
              </a:solidFill>
              <a:latin typeface="Avant Garde Book BT"/>
              <a:cs typeface="Avant Garde Book BT"/>
              <a:sym typeface="Arial" pitchFamily="34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buSzPct val="100000"/>
            </a:pPr>
            <a:endParaRPr lang="fr-FR" altLang="tr-TR" sz="2000" dirty="0">
              <a:solidFill>
                <a:srgbClr val="002060"/>
              </a:solidFill>
              <a:latin typeface="Avant Garde Book BT"/>
              <a:cs typeface="Avant Garde Book BT"/>
              <a:sym typeface="Arial" pitchFamily="34" charset="0"/>
            </a:endParaRPr>
          </a:p>
          <a:p>
            <a:pPr marL="285750" indent="-285750" fontAlgn="base">
              <a:spcBef>
                <a:spcPct val="0"/>
              </a:spcBef>
              <a:spcAft>
                <a:spcPct val="0"/>
              </a:spcAft>
              <a:buSzPct val="100000"/>
              <a:buFont typeface="Arial"/>
              <a:buChar char="•"/>
            </a:pPr>
            <a:r>
              <a:rPr lang="fr-FR" altLang="tr-TR" sz="2000" dirty="0" err="1">
                <a:solidFill>
                  <a:srgbClr val="002060"/>
                </a:solidFill>
                <a:latin typeface="Avant Garde Book BT"/>
                <a:cs typeface="Avant Garde Book BT"/>
                <a:sym typeface="Arial" pitchFamily="34" charset="0"/>
              </a:rPr>
              <a:t>Daha</a:t>
            </a:r>
            <a:r>
              <a:rPr lang="fr-FR" altLang="tr-TR" sz="2000" dirty="0">
                <a:solidFill>
                  <a:srgbClr val="002060"/>
                </a:solidFill>
                <a:latin typeface="Avant Garde Book BT"/>
                <a:cs typeface="Avant Garde Book BT"/>
                <a:sym typeface="Arial" pitchFamily="34" charset="0"/>
              </a:rPr>
              <a:t> </a:t>
            </a:r>
            <a:r>
              <a:rPr lang="fr-FR" altLang="tr-TR" sz="2000" dirty="0" err="1">
                <a:solidFill>
                  <a:srgbClr val="002060"/>
                </a:solidFill>
                <a:latin typeface="Avant Garde Book BT"/>
                <a:cs typeface="Avant Garde Book BT"/>
                <a:sym typeface="Arial" pitchFamily="34" charset="0"/>
              </a:rPr>
              <a:t>Sık</a:t>
            </a:r>
            <a:r>
              <a:rPr lang="tr-TR" altLang="tr-TR" sz="2000" dirty="0">
                <a:solidFill>
                  <a:srgbClr val="002060"/>
                </a:solidFill>
                <a:latin typeface="Avant Garde Book BT"/>
                <a:cs typeface="Avant Garde Book BT"/>
                <a:sym typeface="Arial" pitchFamily="34" charset="0"/>
              </a:rPr>
              <a:t>ı Cilt			</a:t>
            </a:r>
            <a:r>
              <a:rPr lang="fr-FR" altLang="tr-TR" sz="2000" dirty="0">
                <a:solidFill>
                  <a:srgbClr val="002060"/>
                </a:solidFill>
                <a:latin typeface="Avant Garde Book BT"/>
                <a:cs typeface="Avant Garde Book BT"/>
                <a:sym typeface="Arial" pitchFamily="34" charset="0"/>
              </a:rPr>
              <a:t>: 71%</a:t>
            </a:r>
          </a:p>
          <a:p>
            <a:pPr marL="285750" indent="-285750" fontAlgn="base">
              <a:spcBef>
                <a:spcPct val="0"/>
              </a:spcBef>
              <a:spcAft>
                <a:spcPct val="0"/>
              </a:spcAft>
              <a:buSzPct val="100000"/>
              <a:buFont typeface="Arial"/>
              <a:buChar char="•"/>
            </a:pPr>
            <a:r>
              <a:rPr lang="fr-FR" altLang="tr-TR" sz="2000" dirty="0" err="1">
                <a:solidFill>
                  <a:srgbClr val="002060"/>
                </a:solidFill>
                <a:latin typeface="Avant Garde Book BT"/>
                <a:cs typeface="Avant Garde Book BT"/>
                <a:sym typeface="Arial" pitchFamily="34" charset="0"/>
              </a:rPr>
              <a:t>Cilt</a:t>
            </a:r>
            <a:r>
              <a:rPr lang="tr-TR" altLang="tr-TR" sz="2000" dirty="0">
                <a:solidFill>
                  <a:srgbClr val="002060"/>
                </a:solidFill>
                <a:latin typeface="Avant Garde Book BT"/>
                <a:cs typeface="Avant Garde Book BT"/>
                <a:sym typeface="Arial" pitchFamily="34" charset="0"/>
              </a:rPr>
              <a:t> </a:t>
            </a:r>
            <a:r>
              <a:rPr lang="tr-TR" altLang="tr-TR" sz="2000" dirty="0">
                <a:solidFill>
                  <a:srgbClr val="002060"/>
                </a:solidFill>
                <a:latin typeface="Avant Garde Book BT"/>
                <a:cs typeface="Avant Garde Book BT"/>
                <a:sym typeface="Arial" pitchFamily="34" charset="0"/>
              </a:rPr>
              <a:t>Tonu </a:t>
            </a:r>
            <a:r>
              <a:rPr lang="tr-TR" altLang="tr-TR" sz="2000" dirty="0">
                <a:solidFill>
                  <a:srgbClr val="002060"/>
                </a:solidFill>
                <a:latin typeface="Avant Garde Book BT"/>
                <a:cs typeface="Avant Garde Book BT"/>
                <a:sym typeface="Arial" pitchFamily="34" charset="0"/>
              </a:rPr>
              <a:t>D</a:t>
            </a:r>
            <a:r>
              <a:rPr lang="tr-TR" altLang="tr-TR" sz="2000" dirty="0">
                <a:solidFill>
                  <a:srgbClr val="002060"/>
                </a:solidFill>
                <a:latin typeface="Avant Garde Book BT"/>
                <a:cs typeface="Avant Garde Book BT"/>
                <a:sym typeface="Arial" pitchFamily="34" charset="0"/>
              </a:rPr>
              <a:t>üzenleme			</a:t>
            </a:r>
            <a:r>
              <a:rPr lang="fr-FR" altLang="tr-TR" sz="2000" dirty="0">
                <a:solidFill>
                  <a:srgbClr val="002060"/>
                </a:solidFill>
                <a:latin typeface="Avant Garde Book BT"/>
                <a:cs typeface="Avant Garde Book BT"/>
                <a:sym typeface="Arial" pitchFamily="34" charset="0"/>
              </a:rPr>
              <a:t>: 81%</a:t>
            </a:r>
          </a:p>
          <a:p>
            <a:pPr marL="285750" indent="-285750" fontAlgn="base">
              <a:spcBef>
                <a:spcPct val="0"/>
              </a:spcBef>
              <a:spcAft>
                <a:spcPct val="0"/>
              </a:spcAft>
              <a:buSzPct val="100000"/>
              <a:buFont typeface="Arial"/>
              <a:buChar char="•"/>
            </a:pPr>
            <a:r>
              <a:rPr lang="fr-FR" altLang="tr-TR" sz="2000" dirty="0" err="1">
                <a:solidFill>
                  <a:srgbClr val="002060"/>
                </a:solidFill>
                <a:latin typeface="Avant Garde Book BT"/>
                <a:cs typeface="Avant Garde Book BT"/>
                <a:sym typeface="Arial" pitchFamily="34" charset="0"/>
              </a:rPr>
              <a:t>Cilt</a:t>
            </a:r>
            <a:r>
              <a:rPr lang="tr-TR" altLang="tr-TR" sz="2000" dirty="0" err="1">
                <a:solidFill>
                  <a:srgbClr val="002060"/>
                </a:solidFill>
                <a:latin typeface="Avant Garde Book BT"/>
                <a:cs typeface="Avant Garde Book BT"/>
                <a:sym typeface="Arial" pitchFamily="34" charset="0"/>
              </a:rPr>
              <a:t>te</a:t>
            </a:r>
            <a:r>
              <a:rPr lang="fr-FR" altLang="tr-TR" sz="2000" dirty="0">
                <a:solidFill>
                  <a:srgbClr val="002060"/>
                </a:solidFill>
                <a:latin typeface="Avant Garde Book BT"/>
                <a:cs typeface="Avant Garde Book BT"/>
                <a:sym typeface="Arial" pitchFamily="34" charset="0"/>
              </a:rPr>
              <a:t> </a:t>
            </a:r>
            <a:r>
              <a:rPr lang="fr-FR" altLang="tr-TR" sz="2000" dirty="0" err="1">
                <a:solidFill>
                  <a:srgbClr val="002060"/>
                </a:solidFill>
                <a:latin typeface="Avant Garde Book BT"/>
                <a:cs typeface="Avant Garde Book BT"/>
                <a:sym typeface="Arial" pitchFamily="34" charset="0"/>
              </a:rPr>
              <a:t>Canlanm</a:t>
            </a:r>
            <a:r>
              <a:rPr lang="tr-TR" altLang="tr-TR" sz="2000" dirty="0">
                <a:solidFill>
                  <a:srgbClr val="002060"/>
                </a:solidFill>
                <a:latin typeface="Avant Garde Book BT"/>
                <a:cs typeface="Avant Garde Book BT"/>
                <a:sym typeface="Arial" pitchFamily="34" charset="0"/>
              </a:rPr>
              <a:t>a Artışı			</a:t>
            </a:r>
            <a:r>
              <a:rPr lang="fr-FR" altLang="tr-TR" sz="2000" dirty="0">
                <a:solidFill>
                  <a:srgbClr val="002060"/>
                </a:solidFill>
                <a:latin typeface="Avant Garde Book BT"/>
                <a:cs typeface="Avant Garde Book BT"/>
                <a:sym typeface="Arial" pitchFamily="34" charset="0"/>
              </a:rPr>
              <a:t>: 86%</a:t>
            </a:r>
          </a:p>
          <a:p>
            <a:pPr marL="285750" indent="-285750" fontAlgn="base">
              <a:spcBef>
                <a:spcPct val="0"/>
              </a:spcBef>
              <a:spcAft>
                <a:spcPct val="0"/>
              </a:spcAft>
              <a:buSzPct val="100000"/>
              <a:buFont typeface="Arial"/>
              <a:buChar char="•"/>
            </a:pPr>
            <a:r>
              <a:rPr lang="tr-TR" altLang="tr-TR" sz="2000" dirty="0">
                <a:solidFill>
                  <a:srgbClr val="002060"/>
                </a:solidFill>
                <a:latin typeface="Avant Garde Book BT"/>
                <a:cs typeface="Avant Garde Book BT"/>
                <a:sym typeface="Arial" pitchFamily="34" charset="0"/>
              </a:rPr>
              <a:t>Daha Parlak ve daha Aydınlık Cilt</a:t>
            </a:r>
            <a:r>
              <a:rPr lang="fr-FR" altLang="tr-TR" sz="2000" dirty="0">
                <a:solidFill>
                  <a:srgbClr val="002060"/>
                </a:solidFill>
                <a:latin typeface="Avant Garde Book BT"/>
                <a:cs typeface="Avant Garde Book BT"/>
                <a:sym typeface="Arial" pitchFamily="34" charset="0"/>
              </a:rPr>
              <a:t> </a:t>
            </a:r>
            <a:r>
              <a:rPr lang="tr-TR" altLang="tr-TR" sz="2000" dirty="0">
                <a:solidFill>
                  <a:srgbClr val="002060"/>
                </a:solidFill>
                <a:latin typeface="Avant Garde Book BT"/>
                <a:cs typeface="Avant Garde Book BT"/>
                <a:sym typeface="Arial" pitchFamily="34" charset="0"/>
              </a:rPr>
              <a:t>	</a:t>
            </a:r>
            <a:r>
              <a:rPr lang="fr-FR" altLang="tr-TR" sz="2000" dirty="0">
                <a:solidFill>
                  <a:srgbClr val="002060"/>
                </a:solidFill>
                <a:latin typeface="Avant Garde Book BT"/>
                <a:cs typeface="Avant Garde Book BT"/>
                <a:sym typeface="Arial" pitchFamily="34" charset="0"/>
              </a:rPr>
              <a:t>: 67%</a:t>
            </a:r>
            <a:endParaRPr lang="fr-FR" altLang="tr-TR" sz="2000" dirty="0">
              <a:solidFill>
                <a:srgbClr val="002060"/>
              </a:solidFill>
              <a:latin typeface="Avant Garde Book BT"/>
              <a:cs typeface="Avant Garde Book BT"/>
              <a:sym typeface="Arial" pitchFamily="34" charset="0"/>
            </a:endParaRPr>
          </a:p>
        </p:txBody>
      </p:sp>
      <p:sp>
        <p:nvSpPr>
          <p:cNvPr id="14" name="13 Metin kutusu"/>
          <p:cNvSpPr txBox="1"/>
          <p:nvPr/>
        </p:nvSpPr>
        <p:spPr>
          <a:xfrm>
            <a:off x="1524000" y="214290"/>
            <a:ext cx="914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b="1" dirty="0">
                <a:solidFill>
                  <a:schemeClr val="bg1">
                    <a:lumMod val="65000"/>
                  </a:schemeClr>
                </a:solidFill>
              </a:rPr>
              <a:t>MİNEADERM MOİSTURİZER CREAM</a:t>
            </a:r>
            <a:endParaRPr lang="tr-TR" b="1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12" name="Rectangle 17"/>
          <p:cNvSpPr>
            <a:spLocks/>
          </p:cNvSpPr>
          <p:nvPr/>
        </p:nvSpPr>
        <p:spPr bwMode="auto">
          <a:xfrm>
            <a:off x="1524000" y="928671"/>
            <a:ext cx="9144000" cy="6032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tr-TR" b="1" dirty="0">
                <a:solidFill>
                  <a:srgbClr val="002060"/>
                </a:solidFill>
                <a:latin typeface="Open Sans Light" charset="0"/>
                <a:cs typeface="Open Sans Light" charset="0"/>
                <a:sym typeface="Open Sans Light" charset="0"/>
              </a:rPr>
              <a:t>GLOBAL ANTI AGING AKTİF </a:t>
            </a:r>
            <a:r>
              <a:rPr lang="tr-TR" sz="2400" b="1" dirty="0">
                <a:solidFill>
                  <a:srgbClr val="002060"/>
                </a:solidFill>
                <a:latin typeface="Open Sans Light" charset="0"/>
                <a:cs typeface="Open Sans Light" charset="0"/>
                <a:sym typeface="Open Sans Light" charset="0"/>
              </a:rPr>
              <a:t>RIBOXYL</a:t>
            </a:r>
            <a:r>
              <a:rPr lang="tr-TR" sz="2800" b="1" dirty="0">
                <a:solidFill>
                  <a:srgbClr val="002060"/>
                </a:solidFill>
                <a:latin typeface="Open Sans Light" charset="0"/>
                <a:cs typeface="Open Sans Light" charset="0"/>
                <a:sym typeface="Open Sans Light" charset="0"/>
              </a:rPr>
              <a:t> </a:t>
            </a:r>
          </a:p>
        </p:txBody>
      </p:sp>
      <p:pic>
        <p:nvPicPr>
          <p:cNvPr id="8" name="Resim 7"/>
          <p:cNvPicPr>
            <a:picLocks noChangeAspect="1"/>
          </p:cNvPicPr>
          <p:nvPr/>
        </p:nvPicPr>
        <p:blipFill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48329" y="6429397"/>
            <a:ext cx="1560579" cy="4130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30144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Unvan 1"/>
          <p:cNvSpPr txBox="1">
            <a:spLocks/>
          </p:cNvSpPr>
          <p:nvPr/>
        </p:nvSpPr>
        <p:spPr>
          <a:xfrm>
            <a:off x="759724" y="2647663"/>
            <a:ext cx="10515600" cy="955427"/>
          </a:xfrm>
          <a:prstGeom prst="rect">
            <a:avLst/>
          </a:prstGeom>
          <a:solidFill>
            <a:schemeClr val="bg2"/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ct val="20000"/>
              </a:spcBef>
              <a:defRPr/>
            </a:pPr>
            <a:r>
              <a:rPr lang="tr-TR" sz="4000" b="1" dirty="0" err="1" smtClean="0">
                <a:cs typeface="Avant Garde Book BT"/>
              </a:rPr>
              <a:t>Bisabolol</a:t>
            </a:r>
            <a:endParaRPr lang="tr-TR" sz="4000" b="1" dirty="0">
              <a:cs typeface="Avant Garde Book BT"/>
            </a:endParaRPr>
          </a:p>
        </p:txBody>
      </p:sp>
      <p:sp>
        <p:nvSpPr>
          <p:cNvPr id="9" name="İçerik Yer Tutucusu 2"/>
          <p:cNvSpPr txBox="1">
            <a:spLocks/>
          </p:cNvSpPr>
          <p:nvPr/>
        </p:nvSpPr>
        <p:spPr>
          <a:xfrm>
            <a:off x="762000" y="3840742"/>
            <a:ext cx="10515599" cy="243722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80000"/>
              </a:lnSpc>
              <a:buFont typeface="Wingdings" panose="05000000000000000000" pitchFamily="2" charset="2"/>
              <a:buChar char="ü"/>
            </a:pPr>
            <a:r>
              <a:rPr lang="tr-TR" dirty="0">
                <a:cs typeface="Avant Garde Book BT"/>
              </a:rPr>
              <a:t>Hassas ciltlerin korunması ve bakımı için </a:t>
            </a:r>
            <a:r>
              <a:rPr lang="tr-TR" dirty="0" err="1">
                <a:cs typeface="Avant Garde Book BT"/>
              </a:rPr>
              <a:t>antieflamatuar</a:t>
            </a:r>
            <a:r>
              <a:rPr lang="tr-TR" dirty="0">
                <a:cs typeface="Avant Garde Book BT"/>
              </a:rPr>
              <a:t> ajan etkisi </a:t>
            </a:r>
            <a:r>
              <a:rPr lang="tr-TR" dirty="0" smtClean="0">
                <a:cs typeface="Avant Garde Book BT"/>
              </a:rPr>
              <a:t>gösterir</a:t>
            </a:r>
            <a:endParaRPr lang="tr-TR" dirty="0">
              <a:cs typeface="Avant Garde Book BT"/>
            </a:endParaRPr>
          </a:p>
          <a:p>
            <a:pPr>
              <a:lnSpc>
                <a:spcPct val="80000"/>
              </a:lnSpc>
              <a:buFont typeface="Wingdings" panose="05000000000000000000" pitchFamily="2" charset="2"/>
              <a:buChar char="ü"/>
            </a:pPr>
            <a:r>
              <a:rPr lang="tr-TR" dirty="0">
                <a:cs typeface="Avant Garde Book BT"/>
              </a:rPr>
              <a:t> Hassas ciltleri </a:t>
            </a:r>
            <a:r>
              <a:rPr lang="tr-TR" dirty="0" smtClean="0">
                <a:cs typeface="Avant Garde Book BT"/>
              </a:rPr>
              <a:t>yatıştırır</a:t>
            </a:r>
            <a:endParaRPr lang="tr-TR" dirty="0">
              <a:cs typeface="Avant Garde Book BT"/>
            </a:endParaRPr>
          </a:p>
          <a:p>
            <a:pPr>
              <a:lnSpc>
                <a:spcPct val="80000"/>
              </a:lnSpc>
              <a:buFont typeface="Wingdings" panose="05000000000000000000" pitchFamily="2" charset="2"/>
              <a:buChar char="ü"/>
            </a:pPr>
            <a:r>
              <a:rPr lang="tr-TR" dirty="0">
                <a:cs typeface="Avant Garde Book BT"/>
              </a:rPr>
              <a:t> Aşırı kuru ciltlerde</a:t>
            </a:r>
          </a:p>
          <a:p>
            <a:pPr>
              <a:lnSpc>
                <a:spcPct val="80000"/>
              </a:lnSpc>
              <a:buFont typeface="Wingdings" panose="05000000000000000000" pitchFamily="2" charset="2"/>
              <a:buChar char="ü"/>
            </a:pPr>
            <a:r>
              <a:rPr lang="tr-TR" dirty="0" smtClean="0">
                <a:cs typeface="Avant Garde Book BT"/>
              </a:rPr>
              <a:t> </a:t>
            </a:r>
            <a:r>
              <a:rPr lang="tr-TR" dirty="0">
                <a:cs typeface="Avant Garde Book BT"/>
              </a:rPr>
              <a:t>Cilt </a:t>
            </a:r>
            <a:r>
              <a:rPr lang="tr-TR" dirty="0" err="1">
                <a:cs typeface="Avant Garde Book BT"/>
              </a:rPr>
              <a:t>penetrasyonu</a:t>
            </a:r>
            <a:r>
              <a:rPr lang="tr-TR" dirty="0">
                <a:cs typeface="Avant Garde Book BT"/>
              </a:rPr>
              <a:t> arttırıcı etki</a:t>
            </a:r>
          </a:p>
          <a:p>
            <a:pPr marL="0" indent="0">
              <a:buNone/>
            </a:pPr>
            <a:endParaRPr lang="tr-TR" dirty="0"/>
          </a:p>
        </p:txBody>
      </p:sp>
      <p:sp>
        <p:nvSpPr>
          <p:cNvPr id="8" name="İçerik Yer Tutucusu 2"/>
          <p:cNvSpPr txBox="1">
            <a:spLocks/>
          </p:cNvSpPr>
          <p:nvPr/>
        </p:nvSpPr>
        <p:spPr>
          <a:xfrm>
            <a:off x="759724" y="1543773"/>
            <a:ext cx="10515600" cy="12041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tr-TR" dirty="0"/>
              <a:t>C</a:t>
            </a:r>
            <a:r>
              <a:rPr lang="tr-TR" dirty="0" smtClean="0"/>
              <a:t>ildi </a:t>
            </a:r>
            <a:r>
              <a:rPr lang="tr-TR" dirty="0"/>
              <a:t>yenilemek ve nemlendirmek için cilt nemini kapatan doğal bir bitki bazlı nemlendiricidir.</a:t>
            </a:r>
          </a:p>
        </p:txBody>
      </p:sp>
      <p:sp>
        <p:nvSpPr>
          <p:cNvPr id="10" name="Unvan 1"/>
          <p:cNvSpPr txBox="1">
            <a:spLocks/>
          </p:cNvSpPr>
          <p:nvPr/>
        </p:nvSpPr>
        <p:spPr>
          <a:xfrm>
            <a:off x="759724" y="398868"/>
            <a:ext cx="10515600" cy="955427"/>
          </a:xfrm>
          <a:prstGeom prst="rect">
            <a:avLst/>
          </a:prstGeom>
          <a:solidFill>
            <a:schemeClr val="bg2"/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ct val="20000"/>
              </a:spcBef>
              <a:defRPr/>
            </a:pPr>
            <a:r>
              <a:rPr lang="tr-TR" sz="4000" b="1" dirty="0" smtClean="0">
                <a:cs typeface="Avant Garde Book BT"/>
              </a:rPr>
              <a:t>Sodium </a:t>
            </a:r>
            <a:r>
              <a:rPr lang="tr-TR" sz="4000" b="1" dirty="0" err="1" smtClean="0">
                <a:cs typeface="Avant Garde Book BT"/>
              </a:rPr>
              <a:t>Pca</a:t>
            </a:r>
            <a:endParaRPr lang="tr-TR" sz="4000" b="1" dirty="0">
              <a:cs typeface="Avant Garde Book BT"/>
            </a:endParaRPr>
          </a:p>
        </p:txBody>
      </p:sp>
    </p:spTree>
    <p:extLst>
      <p:ext uri="{BB962C8B-B14F-4D97-AF65-F5344CB8AC3E}">
        <p14:creationId xmlns:p14="http://schemas.microsoft.com/office/powerpoint/2010/main" val="184425583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9 Dikdörtgen"/>
          <p:cNvSpPr/>
          <p:nvPr/>
        </p:nvSpPr>
        <p:spPr>
          <a:xfrm>
            <a:off x="1132764" y="333723"/>
            <a:ext cx="9867332" cy="707886"/>
          </a:xfrm>
          <a:prstGeom prst="rect">
            <a:avLst/>
          </a:prstGeom>
          <a:solidFill>
            <a:schemeClr val="bg2"/>
          </a:solidFill>
        </p:spPr>
        <p:txBody>
          <a:bodyPr wrap="square">
            <a:spAutoFit/>
          </a:bodyPr>
          <a:lstStyle/>
          <a:p>
            <a:pPr algn="ctr"/>
            <a:r>
              <a:rPr lang="tr-TR" sz="4000" b="1" dirty="0" err="1">
                <a:solidFill>
                  <a:srgbClr val="002060"/>
                </a:solidFill>
                <a:cs typeface="Avant Garde Book BT"/>
              </a:rPr>
              <a:t>Regenistem</a:t>
            </a:r>
            <a:r>
              <a:rPr lang="tr-TR" sz="4000" b="1" dirty="0">
                <a:solidFill>
                  <a:srgbClr val="002060"/>
                </a:solidFill>
                <a:cs typeface="Avant Garde Book BT"/>
              </a:rPr>
              <a:t> </a:t>
            </a:r>
            <a:r>
              <a:rPr lang="tr-TR" sz="4000" b="1" dirty="0" err="1">
                <a:solidFill>
                  <a:srgbClr val="002060"/>
                </a:solidFill>
                <a:cs typeface="Avant Garde Book BT"/>
              </a:rPr>
              <a:t>Red</a:t>
            </a:r>
            <a:r>
              <a:rPr lang="tr-TR" sz="4000" b="1" dirty="0">
                <a:solidFill>
                  <a:srgbClr val="002060"/>
                </a:solidFill>
                <a:cs typeface="Avant Garde Book BT"/>
              </a:rPr>
              <a:t> Rice Seven </a:t>
            </a:r>
            <a:r>
              <a:rPr lang="tr-TR" sz="4000" b="1" dirty="0" err="1">
                <a:solidFill>
                  <a:srgbClr val="002060"/>
                </a:solidFill>
                <a:cs typeface="Avant Garde Book BT"/>
              </a:rPr>
              <a:t>Effect</a:t>
            </a:r>
            <a:endParaRPr lang="tr-TR" sz="4000" b="1" dirty="0">
              <a:solidFill>
                <a:srgbClr val="002060"/>
              </a:solidFill>
              <a:cs typeface="Avant Garde Book BT"/>
            </a:endParaRPr>
          </a:p>
        </p:txBody>
      </p:sp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2764" y="1412775"/>
            <a:ext cx="5373608" cy="4824536"/>
          </a:xfrm>
          <a:prstGeom prst="rect">
            <a:avLst/>
          </a:prstGeom>
          <a:ln>
            <a:noFill/>
          </a:ln>
          <a:effectLst>
            <a:innerShdw blurRad="114300">
              <a:prstClr val="black"/>
            </a:innerShdw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16 Metin kutusu"/>
          <p:cNvSpPr txBox="1"/>
          <p:nvPr/>
        </p:nvSpPr>
        <p:spPr>
          <a:xfrm>
            <a:off x="7356790" y="1732163"/>
            <a:ext cx="3643306" cy="41857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400" b="1" dirty="0">
                <a:solidFill>
                  <a:srgbClr val="002060"/>
                </a:solidFill>
                <a:sym typeface="Gill Sans" charset="0"/>
              </a:rPr>
              <a:t>Kök Hücre Teknolojisinin       Ciltte 7 Etkisi</a:t>
            </a:r>
          </a:p>
          <a:p>
            <a:endParaRPr lang="tr-TR" sz="2000" b="1" dirty="0">
              <a:solidFill>
                <a:srgbClr val="002060"/>
              </a:solidFill>
              <a:sym typeface="Gill Sans" charset="0"/>
            </a:endParaRPr>
          </a:p>
          <a:p>
            <a:pPr marL="457200" indent="-457200">
              <a:buFont typeface="+mj-lt"/>
              <a:buAutoNum type="arabicPeriod"/>
            </a:pPr>
            <a:r>
              <a:rPr lang="tr-TR" sz="2000" dirty="0">
                <a:solidFill>
                  <a:srgbClr val="002060"/>
                </a:solidFill>
                <a:sym typeface="Gill Sans" charset="0"/>
              </a:rPr>
              <a:t>Cilt pürüzlerinde iyileşme</a:t>
            </a:r>
          </a:p>
          <a:p>
            <a:pPr marL="457200" indent="-457200">
              <a:buFont typeface="+mj-lt"/>
              <a:buAutoNum type="arabicPeriod"/>
            </a:pPr>
            <a:r>
              <a:rPr lang="tr-TR" sz="2000" dirty="0">
                <a:solidFill>
                  <a:srgbClr val="002060"/>
                </a:solidFill>
                <a:sym typeface="Gill Sans" charset="0"/>
              </a:rPr>
              <a:t>Cilt elastikiyetinin artması</a:t>
            </a:r>
          </a:p>
          <a:p>
            <a:pPr marL="457200" indent="-457200">
              <a:buFont typeface="+mj-lt"/>
              <a:buAutoNum type="arabicPeriod"/>
            </a:pPr>
            <a:r>
              <a:rPr lang="tr-TR" sz="2000" dirty="0">
                <a:solidFill>
                  <a:srgbClr val="002060"/>
                </a:solidFill>
                <a:sym typeface="Gill Sans" charset="0"/>
              </a:rPr>
              <a:t>Ciltte sıkılaşma</a:t>
            </a:r>
          </a:p>
          <a:p>
            <a:pPr marL="457200" indent="-457200">
              <a:buFont typeface="+mj-lt"/>
              <a:buAutoNum type="arabicPeriod"/>
            </a:pPr>
            <a:r>
              <a:rPr lang="tr-TR" sz="2000" dirty="0">
                <a:solidFill>
                  <a:srgbClr val="002060"/>
                </a:solidFill>
                <a:sym typeface="Gill Sans" charset="0"/>
              </a:rPr>
              <a:t>Cilt tonunda ve canlılığında düzelme</a:t>
            </a:r>
          </a:p>
          <a:p>
            <a:pPr marL="457200" indent="-457200">
              <a:buFont typeface="+mj-lt"/>
              <a:buAutoNum type="arabicPeriod"/>
            </a:pPr>
            <a:r>
              <a:rPr lang="tr-TR" sz="2000" dirty="0">
                <a:solidFill>
                  <a:srgbClr val="002060"/>
                </a:solidFill>
                <a:sym typeface="Gill Sans" charset="0"/>
              </a:rPr>
              <a:t>Çizgilerde azalma ve pürüzsüzlük</a:t>
            </a:r>
          </a:p>
          <a:p>
            <a:pPr marL="457200" indent="-457200">
              <a:buFont typeface="+mj-lt"/>
              <a:buAutoNum type="arabicPeriod"/>
            </a:pPr>
            <a:r>
              <a:rPr lang="tr-TR" sz="2000" dirty="0">
                <a:solidFill>
                  <a:srgbClr val="002060"/>
                </a:solidFill>
                <a:sym typeface="Gill Sans" charset="0"/>
              </a:rPr>
              <a:t>Gözaltı torbalarında azalma</a:t>
            </a:r>
          </a:p>
          <a:p>
            <a:pPr marL="457200" indent="-457200">
              <a:buFont typeface="+mj-lt"/>
              <a:buAutoNum type="arabicPeriod"/>
            </a:pPr>
            <a:r>
              <a:rPr lang="tr-TR" sz="2000" dirty="0">
                <a:solidFill>
                  <a:srgbClr val="002060"/>
                </a:solidFill>
                <a:sym typeface="Gill Sans" charset="0"/>
              </a:rPr>
              <a:t>Gözaltı morluklarında azalma</a:t>
            </a:r>
          </a:p>
          <a:p>
            <a:endParaRPr lang="tr-TR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77425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3" descr="C:\Users\Extreme\Desktop\akslogo-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4542"/>
          <a:stretch>
            <a:fillRect/>
          </a:stretch>
        </p:blipFill>
        <p:spPr bwMode="auto">
          <a:xfrm>
            <a:off x="9453564" y="6429375"/>
            <a:ext cx="395287" cy="46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6867" name="11 Metin kutusu"/>
          <p:cNvSpPr txBox="1">
            <a:spLocks noChangeArrowheads="1"/>
          </p:cNvSpPr>
          <p:nvPr/>
        </p:nvSpPr>
        <p:spPr bwMode="auto">
          <a:xfrm>
            <a:off x="1282890" y="214314"/>
            <a:ext cx="9553432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>
                <a:solidFill>
                  <a:srgbClr val="404040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600">
                <a:solidFill>
                  <a:srgbClr val="404040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400">
                <a:solidFill>
                  <a:srgbClr val="404040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5pPr>
            <a:lvl6pPr marL="25146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6pPr>
            <a:lvl7pPr marL="29718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7pPr>
            <a:lvl8pPr marL="34290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8pPr>
            <a:lvl9pPr marL="38862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9pPr>
          </a:lstStyle>
          <a:p>
            <a:pPr algn="ctr">
              <a:buNone/>
            </a:pPr>
            <a:r>
              <a:rPr lang="tr-TR" sz="4000" b="1" dirty="0">
                <a:solidFill>
                  <a:schemeClr val="bg1">
                    <a:lumMod val="65000"/>
                  </a:schemeClr>
                </a:solidFill>
              </a:rPr>
              <a:t>MİNEADERM MOİSTURİZER </a:t>
            </a:r>
            <a:r>
              <a:rPr lang="tr-TR" sz="4000" b="1" dirty="0" smtClean="0">
                <a:solidFill>
                  <a:schemeClr val="bg1">
                    <a:lumMod val="65000"/>
                  </a:schemeClr>
                </a:solidFill>
              </a:rPr>
              <a:t>CREAM </a:t>
            </a:r>
          </a:p>
        </p:txBody>
      </p:sp>
      <p:sp>
        <p:nvSpPr>
          <p:cNvPr id="14" name="İçerik Yer Tutucusu 2"/>
          <p:cNvSpPr txBox="1">
            <a:spLocks/>
          </p:cNvSpPr>
          <p:nvPr/>
        </p:nvSpPr>
        <p:spPr>
          <a:xfrm>
            <a:off x="6275388" y="1897038"/>
            <a:ext cx="4392612" cy="3562065"/>
          </a:xfrm>
          <a:prstGeom prst="rect">
            <a:avLst/>
          </a:prstGeom>
        </p:spPr>
        <p:txBody>
          <a:bodyPr>
            <a:normAutofit fontScale="92500" lnSpcReduction="10000"/>
          </a:bodyPr>
          <a:lstStyle/>
          <a:p>
            <a:pPr marL="361188" indent="-342900">
              <a:buFont typeface="Wingdings" panose="05000000000000000000" pitchFamily="2" charset="2"/>
              <a:buChar char="ü"/>
            </a:pPr>
            <a:r>
              <a:rPr lang="tr-TR" sz="2000" b="1" dirty="0" err="1" smtClean="0">
                <a:solidFill>
                  <a:srgbClr val="002060"/>
                </a:solidFill>
                <a:cs typeface="Avant Garde Book BT"/>
              </a:rPr>
              <a:t>Riboxyl</a:t>
            </a:r>
            <a:endParaRPr lang="tr-TR" sz="2000" b="1" dirty="0" smtClean="0">
              <a:solidFill>
                <a:srgbClr val="002060"/>
              </a:solidFill>
              <a:cs typeface="Avant Garde Book BT"/>
            </a:endParaRPr>
          </a:p>
          <a:p>
            <a:pPr marL="361188" indent="-342900">
              <a:buFont typeface="Wingdings" panose="05000000000000000000" pitchFamily="2" charset="2"/>
              <a:buChar char="ü"/>
            </a:pPr>
            <a:endParaRPr lang="tr-TR" sz="2000" b="1" dirty="0" smtClean="0">
              <a:solidFill>
                <a:srgbClr val="002060"/>
              </a:solidFill>
              <a:cs typeface="Avant Garde Book BT"/>
            </a:endParaRPr>
          </a:p>
          <a:p>
            <a:pPr marL="361188" indent="-342900">
              <a:buFont typeface="Wingdings" panose="05000000000000000000" pitchFamily="2" charset="2"/>
              <a:buChar char="ü"/>
            </a:pPr>
            <a:r>
              <a:rPr lang="tr-TR" sz="2000" b="1" dirty="0" err="1" smtClean="0">
                <a:solidFill>
                  <a:srgbClr val="002060"/>
                </a:solidFill>
                <a:cs typeface="Avant Garde Book BT"/>
              </a:rPr>
              <a:t>Regenistem</a:t>
            </a:r>
            <a:r>
              <a:rPr lang="tr-TR" sz="2000" b="1" dirty="0" smtClean="0">
                <a:solidFill>
                  <a:srgbClr val="002060"/>
                </a:solidFill>
                <a:cs typeface="Avant Garde Book BT"/>
              </a:rPr>
              <a:t> </a:t>
            </a:r>
            <a:r>
              <a:rPr lang="tr-TR" sz="2000" b="1" dirty="0" err="1" smtClean="0">
                <a:solidFill>
                  <a:srgbClr val="002060"/>
                </a:solidFill>
                <a:cs typeface="Avant Garde Book BT"/>
              </a:rPr>
              <a:t>Red</a:t>
            </a:r>
            <a:r>
              <a:rPr lang="tr-TR" sz="2000" b="1" dirty="0" smtClean="0">
                <a:solidFill>
                  <a:srgbClr val="002060"/>
                </a:solidFill>
                <a:cs typeface="Avant Garde Book BT"/>
              </a:rPr>
              <a:t> Rice</a:t>
            </a:r>
          </a:p>
          <a:p>
            <a:pPr marL="361188" indent="-342900">
              <a:buFont typeface="Wingdings" panose="05000000000000000000" pitchFamily="2" charset="2"/>
              <a:buChar char="ü"/>
            </a:pPr>
            <a:endParaRPr lang="tr-TR" sz="2000" b="1" dirty="0" smtClean="0">
              <a:solidFill>
                <a:srgbClr val="002060"/>
              </a:solidFill>
              <a:cs typeface="Avant Garde Book BT"/>
            </a:endParaRPr>
          </a:p>
          <a:p>
            <a:pPr marL="361188" indent="-342900">
              <a:buFont typeface="Wingdings" panose="05000000000000000000" pitchFamily="2" charset="2"/>
              <a:buChar char="ü"/>
              <a:defRPr/>
            </a:pPr>
            <a:r>
              <a:rPr lang="tr-TR" sz="2000" b="1" dirty="0" err="1">
                <a:solidFill>
                  <a:srgbClr val="002060"/>
                </a:solidFill>
                <a:cs typeface="Avant Garde Book BT"/>
              </a:rPr>
              <a:t>Day</a:t>
            </a:r>
            <a:r>
              <a:rPr lang="tr-TR" sz="2000" b="1" dirty="0">
                <a:solidFill>
                  <a:srgbClr val="002060"/>
                </a:solidFill>
                <a:cs typeface="Avant Garde Book BT"/>
              </a:rPr>
              <a:t> </a:t>
            </a:r>
            <a:r>
              <a:rPr lang="tr-TR" sz="2000" b="1" dirty="0" err="1">
                <a:solidFill>
                  <a:srgbClr val="002060"/>
                </a:solidFill>
                <a:cs typeface="Avant Garde Book BT"/>
              </a:rPr>
              <a:t>Moist</a:t>
            </a:r>
            <a:r>
              <a:rPr lang="tr-TR" sz="2000" b="1" dirty="0">
                <a:solidFill>
                  <a:srgbClr val="002060"/>
                </a:solidFill>
                <a:cs typeface="Avant Garde Book BT"/>
              </a:rPr>
              <a:t> (Beta </a:t>
            </a:r>
            <a:r>
              <a:rPr lang="tr-TR" sz="2000" b="1" dirty="0" err="1">
                <a:solidFill>
                  <a:srgbClr val="002060"/>
                </a:solidFill>
                <a:cs typeface="Avant Garde Book BT"/>
              </a:rPr>
              <a:t>Vulgaris</a:t>
            </a:r>
            <a:r>
              <a:rPr lang="tr-TR" sz="2000" b="1" dirty="0">
                <a:solidFill>
                  <a:srgbClr val="002060"/>
                </a:solidFill>
                <a:cs typeface="Avant Garde Book BT"/>
              </a:rPr>
              <a:t>  </a:t>
            </a:r>
            <a:r>
              <a:rPr lang="tr-TR" sz="2000" b="1" dirty="0" err="1">
                <a:solidFill>
                  <a:srgbClr val="002060"/>
                </a:solidFill>
                <a:cs typeface="Avant Garde Book BT"/>
              </a:rPr>
              <a:t>Root</a:t>
            </a:r>
            <a:r>
              <a:rPr lang="tr-TR" sz="2000" b="1" dirty="0">
                <a:solidFill>
                  <a:srgbClr val="002060"/>
                </a:solidFill>
                <a:cs typeface="Avant Garde Book BT"/>
              </a:rPr>
              <a:t> </a:t>
            </a:r>
            <a:r>
              <a:rPr lang="tr-TR" sz="2000" b="1" dirty="0" err="1">
                <a:solidFill>
                  <a:srgbClr val="002060"/>
                </a:solidFill>
                <a:cs typeface="Avant Garde Book BT"/>
              </a:rPr>
              <a:t>Extract</a:t>
            </a:r>
            <a:r>
              <a:rPr lang="tr-TR" sz="2000" b="1" dirty="0">
                <a:solidFill>
                  <a:srgbClr val="002060"/>
                </a:solidFill>
                <a:cs typeface="Avant Garde Book BT"/>
              </a:rPr>
              <a:t>)</a:t>
            </a:r>
          </a:p>
          <a:p>
            <a:pPr marL="361188" indent="-342900">
              <a:buFont typeface="Wingdings" panose="05000000000000000000" pitchFamily="2" charset="2"/>
              <a:buChar char="ü"/>
              <a:defRPr/>
            </a:pPr>
            <a:endParaRPr lang="tr-TR" sz="2000" b="1" dirty="0">
              <a:solidFill>
                <a:srgbClr val="002060"/>
              </a:solidFill>
              <a:cs typeface="Avant Garde Book BT"/>
            </a:endParaRPr>
          </a:p>
          <a:p>
            <a:pPr marL="361188" indent="-342900">
              <a:buFont typeface="Wingdings" panose="05000000000000000000" pitchFamily="2" charset="2"/>
              <a:buChar char="ü"/>
              <a:defRPr/>
            </a:pPr>
            <a:r>
              <a:rPr lang="tr-TR" sz="2000" b="1" dirty="0">
                <a:solidFill>
                  <a:srgbClr val="002060"/>
                </a:solidFill>
                <a:cs typeface="Avant Garde Book BT"/>
              </a:rPr>
              <a:t>Sodyum </a:t>
            </a:r>
            <a:r>
              <a:rPr lang="tr-TR" sz="2000" b="1" dirty="0" err="1">
                <a:solidFill>
                  <a:srgbClr val="002060"/>
                </a:solidFill>
                <a:cs typeface="Avant Garde Book BT"/>
              </a:rPr>
              <a:t>Hyaluronat</a:t>
            </a:r>
            <a:r>
              <a:rPr lang="tr-TR" sz="2000" b="1" dirty="0">
                <a:solidFill>
                  <a:srgbClr val="002060"/>
                </a:solidFill>
                <a:cs typeface="Avant Garde Book BT"/>
              </a:rPr>
              <a:t>	</a:t>
            </a:r>
          </a:p>
          <a:p>
            <a:pPr marL="361188" indent="-342900">
              <a:buFont typeface="Wingdings" panose="05000000000000000000" pitchFamily="2" charset="2"/>
              <a:buChar char="ü"/>
              <a:defRPr/>
            </a:pPr>
            <a:endParaRPr lang="tr-TR" sz="2000" b="1" dirty="0">
              <a:solidFill>
                <a:srgbClr val="002060"/>
              </a:solidFill>
              <a:cs typeface="Avant Garde Book BT"/>
            </a:endParaRPr>
          </a:p>
          <a:p>
            <a:pPr marL="361188" indent="-342900">
              <a:buFont typeface="Wingdings" panose="05000000000000000000" pitchFamily="2" charset="2"/>
              <a:buChar char="ü"/>
              <a:defRPr/>
            </a:pPr>
            <a:r>
              <a:rPr lang="tr-TR" sz="2000" b="1" dirty="0">
                <a:solidFill>
                  <a:srgbClr val="002060"/>
                </a:solidFill>
                <a:cs typeface="Avant Garde Book BT"/>
              </a:rPr>
              <a:t>Sodium PCA ( Amino Asit)	</a:t>
            </a:r>
          </a:p>
          <a:p>
            <a:pPr marL="361188" indent="-342900">
              <a:buFont typeface="Wingdings" panose="05000000000000000000" pitchFamily="2" charset="2"/>
              <a:buChar char="ü"/>
              <a:defRPr/>
            </a:pPr>
            <a:endParaRPr lang="tr-TR" sz="2000" b="1" dirty="0">
              <a:solidFill>
                <a:srgbClr val="002060"/>
              </a:solidFill>
              <a:cs typeface="Avant Garde Book BT"/>
            </a:endParaRPr>
          </a:p>
          <a:p>
            <a:pPr marL="361188" indent="-342900">
              <a:buFont typeface="Wingdings" panose="05000000000000000000" pitchFamily="2" charset="2"/>
              <a:buChar char="ü"/>
              <a:defRPr/>
            </a:pPr>
            <a:r>
              <a:rPr lang="tr-TR" sz="2000" b="1" dirty="0" err="1">
                <a:solidFill>
                  <a:srgbClr val="002060"/>
                </a:solidFill>
                <a:cs typeface="Avant Garde Book BT"/>
              </a:rPr>
              <a:t>Shea</a:t>
            </a:r>
            <a:r>
              <a:rPr lang="tr-TR" sz="2000" b="1" dirty="0">
                <a:solidFill>
                  <a:srgbClr val="002060"/>
                </a:solidFill>
                <a:cs typeface="Avant Garde Book BT"/>
              </a:rPr>
              <a:t> </a:t>
            </a:r>
            <a:r>
              <a:rPr lang="tr-TR" sz="2000" b="1" dirty="0" err="1">
                <a:solidFill>
                  <a:srgbClr val="002060"/>
                </a:solidFill>
                <a:cs typeface="Avant Garde Book BT"/>
              </a:rPr>
              <a:t>Butter</a:t>
            </a:r>
            <a:endParaRPr lang="tr-TR" sz="2000" b="1" dirty="0">
              <a:solidFill>
                <a:srgbClr val="002060"/>
              </a:solidFill>
              <a:cs typeface="Avant Garde Book BT"/>
            </a:endParaRPr>
          </a:p>
          <a:p>
            <a:pPr>
              <a:spcBef>
                <a:spcPct val="20000"/>
              </a:spcBef>
              <a:defRPr/>
            </a:pPr>
            <a:endParaRPr lang="tr-TR" sz="1900" b="1" dirty="0">
              <a:latin typeface="+mj-lt"/>
              <a:cs typeface="Avant Garde Book BT"/>
            </a:endParaRPr>
          </a:p>
          <a:p>
            <a:pPr>
              <a:spcBef>
                <a:spcPct val="20000"/>
              </a:spcBef>
              <a:defRPr/>
            </a:pPr>
            <a:endParaRPr lang="tr-TR" sz="1900" b="1" dirty="0">
              <a:latin typeface="+mj-lt"/>
              <a:cs typeface="Avant Garde Book BT"/>
            </a:endParaRPr>
          </a:p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endParaRPr lang="tr-TR" sz="3600" dirty="0">
              <a:latin typeface="Avant Garde Book BT"/>
              <a:cs typeface="Avant Garde Book BT"/>
            </a:endParaRPr>
          </a:p>
        </p:txBody>
      </p:sp>
      <p:pic>
        <p:nvPicPr>
          <p:cNvPr id="6" name="Resim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1580" y="1451682"/>
            <a:ext cx="4534652" cy="4452776"/>
          </a:xfrm>
          <a:prstGeom prst="rect">
            <a:avLst/>
          </a:prstGeom>
          <a:ln>
            <a:solidFill>
              <a:schemeClr val="bg1">
                <a:lumMod val="65000"/>
              </a:schemeClr>
            </a:solidFill>
          </a:ln>
          <a:effectLst>
            <a:innerShdw blurRad="63500" dist="50800" dir="18900000">
              <a:prstClr val="black">
                <a:alpha val="50000"/>
              </a:prstClr>
            </a:innerShdw>
          </a:effectLst>
        </p:spPr>
      </p:pic>
    </p:spTree>
    <p:extLst>
      <p:ext uri="{BB962C8B-B14F-4D97-AF65-F5344CB8AC3E}">
        <p14:creationId xmlns:p14="http://schemas.microsoft.com/office/powerpoint/2010/main" val="12939428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840476" y="1239701"/>
            <a:ext cx="10515600" cy="120418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tr-TR" altLang="tr-TR" sz="2400" dirty="0" smtClean="0"/>
              <a:t>Cildin sıkılaştırır, Ton </a:t>
            </a:r>
            <a:r>
              <a:rPr lang="tr-TR" altLang="tr-TR" sz="2400" dirty="0" err="1" smtClean="0"/>
              <a:t>düzenlmemeyi</a:t>
            </a:r>
            <a:r>
              <a:rPr lang="tr-TR" altLang="tr-TR" sz="2400" dirty="0" smtClean="0"/>
              <a:t> destekleyerek cildin canlılığını daha parlak ve aydınlık görünümünü sağlar. </a:t>
            </a:r>
            <a:endParaRPr lang="tr-TR" altLang="tr-TR" sz="2400" dirty="0"/>
          </a:p>
          <a:p>
            <a:endParaRPr lang="tr-TR" sz="2400" dirty="0"/>
          </a:p>
        </p:txBody>
      </p:sp>
      <p:sp>
        <p:nvSpPr>
          <p:cNvPr id="4" name="Unvan 1"/>
          <p:cNvSpPr>
            <a:spLocks noGrp="1"/>
          </p:cNvSpPr>
          <p:nvPr>
            <p:ph type="title"/>
          </p:nvPr>
        </p:nvSpPr>
        <p:spPr>
          <a:xfrm>
            <a:off x="764276" y="216083"/>
            <a:ext cx="10515600" cy="955427"/>
          </a:xfrm>
          <a:solidFill>
            <a:schemeClr val="bg2"/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>
              <a:spcBef>
                <a:spcPct val="20000"/>
              </a:spcBef>
              <a:defRPr/>
            </a:pPr>
            <a:r>
              <a:rPr lang="tr-TR" sz="4000" b="1" dirty="0" err="1" smtClean="0">
                <a:cs typeface="Avant Garde Book BT"/>
                <a:sym typeface="Gill Sans" charset="0"/>
              </a:rPr>
              <a:t>Riboxyl</a:t>
            </a:r>
            <a:endParaRPr lang="tr-TR" sz="4000" b="1" dirty="0">
              <a:cs typeface="Avant Garde Book BT"/>
              <a:sym typeface="Gill Sans" charset="0"/>
            </a:endParaRPr>
          </a:p>
        </p:txBody>
      </p:sp>
      <p:sp>
        <p:nvSpPr>
          <p:cNvPr id="5" name="İçerik Yer Tutucusu 2"/>
          <p:cNvSpPr txBox="1">
            <a:spLocks/>
          </p:cNvSpPr>
          <p:nvPr/>
        </p:nvSpPr>
        <p:spPr>
          <a:xfrm>
            <a:off x="840476" y="3190911"/>
            <a:ext cx="10515600" cy="65485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tr-TR" sz="2400" dirty="0" smtClean="0"/>
              <a:t>Antioksidan özelliğe sahiptir.</a:t>
            </a:r>
          </a:p>
        </p:txBody>
      </p:sp>
      <p:sp>
        <p:nvSpPr>
          <p:cNvPr id="6" name="Unvan 1"/>
          <p:cNvSpPr txBox="1">
            <a:spLocks/>
          </p:cNvSpPr>
          <p:nvPr/>
        </p:nvSpPr>
        <p:spPr>
          <a:xfrm>
            <a:off x="764276" y="2082924"/>
            <a:ext cx="10515600" cy="955427"/>
          </a:xfrm>
          <a:prstGeom prst="rect">
            <a:avLst/>
          </a:prstGeom>
          <a:solidFill>
            <a:schemeClr val="bg2"/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base"/>
            <a:r>
              <a:rPr lang="tr-TR" sz="4000" b="1" dirty="0" smtClean="0"/>
              <a:t>Beta </a:t>
            </a:r>
            <a:r>
              <a:rPr lang="tr-TR" sz="4000" b="1" dirty="0" err="1" smtClean="0"/>
              <a:t>Vulgaris</a:t>
            </a:r>
            <a:r>
              <a:rPr lang="tr-TR" sz="4000" b="1" dirty="0" smtClean="0"/>
              <a:t> </a:t>
            </a:r>
            <a:r>
              <a:rPr lang="tr-TR" sz="4000" b="1" dirty="0" err="1" smtClean="0"/>
              <a:t>Root</a:t>
            </a:r>
            <a:r>
              <a:rPr lang="tr-TR" sz="4000" b="1" dirty="0" smtClean="0"/>
              <a:t> </a:t>
            </a:r>
            <a:r>
              <a:rPr lang="tr-TR" sz="4000" b="1" dirty="0" err="1" smtClean="0"/>
              <a:t>Extract</a:t>
            </a:r>
            <a:endParaRPr lang="tr-TR" sz="4000" b="1" dirty="0"/>
          </a:p>
        </p:txBody>
      </p:sp>
      <p:sp>
        <p:nvSpPr>
          <p:cNvPr id="7" name="Unvan 1"/>
          <p:cNvSpPr txBox="1">
            <a:spLocks/>
          </p:cNvSpPr>
          <p:nvPr/>
        </p:nvSpPr>
        <p:spPr>
          <a:xfrm>
            <a:off x="764276" y="3673651"/>
            <a:ext cx="10515600" cy="955427"/>
          </a:xfrm>
          <a:prstGeom prst="rect">
            <a:avLst/>
          </a:prstGeom>
          <a:solidFill>
            <a:schemeClr val="bg2"/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ct val="20000"/>
              </a:spcBef>
              <a:defRPr/>
            </a:pPr>
            <a:r>
              <a:rPr lang="tr-TR" sz="4000" b="1" dirty="0">
                <a:cs typeface="Avant Garde Book BT"/>
              </a:rPr>
              <a:t>Sodyum </a:t>
            </a:r>
            <a:r>
              <a:rPr lang="tr-TR" sz="4000" b="1" dirty="0" err="1">
                <a:cs typeface="Avant Garde Book BT"/>
              </a:rPr>
              <a:t>Hyaluronate</a:t>
            </a:r>
            <a:endParaRPr lang="tr-TR" sz="4000" b="1" dirty="0">
              <a:cs typeface="Avant Garde Book BT"/>
            </a:endParaRPr>
          </a:p>
        </p:txBody>
      </p:sp>
      <p:sp>
        <p:nvSpPr>
          <p:cNvPr id="8" name="İçerik Yer Tutucusu 2"/>
          <p:cNvSpPr txBox="1">
            <a:spLocks/>
          </p:cNvSpPr>
          <p:nvPr/>
        </p:nvSpPr>
        <p:spPr>
          <a:xfrm>
            <a:off x="840476" y="4629079"/>
            <a:ext cx="10515599" cy="209926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ü"/>
            </a:pPr>
            <a:r>
              <a:rPr lang="tr-TR" sz="2400" dirty="0"/>
              <a:t>Ciltteki akne izlerini iyileştirmek ve önlemek için kullanılır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tr-TR" sz="2400" dirty="0"/>
              <a:t>Dokuların onarılmasında, elastikiyetinin korunmasında yararlı etkileri vardır, bu sayede cildin erken yaşlanmasını önler</a:t>
            </a:r>
            <a:r>
              <a:rPr lang="tr-TR" sz="2400" dirty="0" smtClean="0"/>
              <a:t>.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tr-TR" sz="2400" dirty="0"/>
              <a:t>Ciltteki tahriş ve iltihaplı oluşumlarda  iyileştirici etkisi vardır.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tr-TR" sz="2400" dirty="0"/>
              <a:t> Hücre yenilenmesi ve onarımına katkıda bulunur.</a:t>
            </a:r>
          </a:p>
          <a:p>
            <a:pPr marL="0" indent="0">
              <a:buNone/>
            </a:pPr>
            <a:endParaRPr lang="tr-TR" sz="2400" dirty="0"/>
          </a:p>
        </p:txBody>
      </p:sp>
    </p:spTree>
    <p:extLst>
      <p:ext uri="{BB962C8B-B14F-4D97-AF65-F5344CB8AC3E}">
        <p14:creationId xmlns:p14="http://schemas.microsoft.com/office/powerpoint/2010/main" val="383601679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İçerik Yer Tutucusu 2"/>
          <p:cNvSpPr txBox="1">
            <a:spLocks/>
          </p:cNvSpPr>
          <p:nvPr/>
        </p:nvSpPr>
        <p:spPr>
          <a:xfrm>
            <a:off x="759724" y="1543773"/>
            <a:ext cx="10515600" cy="12041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tr-TR" dirty="0"/>
              <a:t>C</a:t>
            </a:r>
            <a:r>
              <a:rPr lang="tr-TR" dirty="0" smtClean="0"/>
              <a:t>ildi </a:t>
            </a:r>
            <a:r>
              <a:rPr lang="tr-TR" dirty="0"/>
              <a:t>yenilemek ve nemlendirmek için cilt nemini kapatan doğal bir bitki bazlı nemlendiricidir.</a:t>
            </a:r>
          </a:p>
        </p:txBody>
      </p:sp>
      <p:sp>
        <p:nvSpPr>
          <p:cNvPr id="10" name="Unvan 1"/>
          <p:cNvSpPr txBox="1">
            <a:spLocks/>
          </p:cNvSpPr>
          <p:nvPr/>
        </p:nvSpPr>
        <p:spPr>
          <a:xfrm>
            <a:off x="759724" y="398868"/>
            <a:ext cx="10515600" cy="955427"/>
          </a:xfrm>
          <a:prstGeom prst="rect">
            <a:avLst/>
          </a:prstGeom>
          <a:solidFill>
            <a:schemeClr val="bg2"/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ct val="20000"/>
              </a:spcBef>
              <a:defRPr/>
            </a:pPr>
            <a:r>
              <a:rPr lang="tr-TR" sz="4000" b="1" dirty="0" smtClean="0">
                <a:cs typeface="Avant Garde Book BT"/>
              </a:rPr>
              <a:t>Sodium </a:t>
            </a:r>
            <a:r>
              <a:rPr lang="tr-TR" sz="4000" b="1" dirty="0" err="1" smtClean="0">
                <a:cs typeface="Avant Garde Book BT"/>
              </a:rPr>
              <a:t>Pca</a:t>
            </a:r>
            <a:endParaRPr lang="tr-TR" sz="4000" b="1" dirty="0">
              <a:cs typeface="Avant Garde Book BT"/>
            </a:endParaRPr>
          </a:p>
        </p:txBody>
      </p:sp>
      <p:sp>
        <p:nvSpPr>
          <p:cNvPr id="6" name="Unvan 1"/>
          <p:cNvSpPr txBox="1">
            <a:spLocks/>
          </p:cNvSpPr>
          <p:nvPr/>
        </p:nvSpPr>
        <p:spPr>
          <a:xfrm>
            <a:off x="757449" y="2937431"/>
            <a:ext cx="10515600" cy="955427"/>
          </a:xfrm>
          <a:prstGeom prst="rect">
            <a:avLst/>
          </a:prstGeom>
          <a:solidFill>
            <a:schemeClr val="bg2"/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ct val="20000"/>
              </a:spcBef>
              <a:defRPr/>
            </a:pPr>
            <a:r>
              <a:rPr lang="tr-TR" sz="4000" b="1" dirty="0" err="1" smtClean="0">
                <a:cs typeface="Avant Garde Book BT"/>
              </a:rPr>
              <a:t>Shea</a:t>
            </a:r>
            <a:r>
              <a:rPr lang="tr-TR" sz="4000" b="1" dirty="0" smtClean="0">
                <a:cs typeface="Avant Garde Book BT"/>
              </a:rPr>
              <a:t> </a:t>
            </a:r>
            <a:r>
              <a:rPr lang="tr-TR" sz="4000" b="1" dirty="0" err="1" smtClean="0">
                <a:cs typeface="Avant Garde Book BT"/>
              </a:rPr>
              <a:t>Butter</a:t>
            </a:r>
            <a:endParaRPr lang="tr-TR" sz="4000" b="1" dirty="0">
              <a:cs typeface="Avant Garde Book BT"/>
            </a:endParaRPr>
          </a:p>
        </p:txBody>
      </p:sp>
      <p:sp>
        <p:nvSpPr>
          <p:cNvPr id="11" name="İçerik Yer Tutucusu 2"/>
          <p:cNvSpPr txBox="1">
            <a:spLocks/>
          </p:cNvSpPr>
          <p:nvPr/>
        </p:nvSpPr>
        <p:spPr>
          <a:xfrm>
            <a:off x="759725" y="4034973"/>
            <a:ext cx="10515599" cy="197320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tr-TR" dirty="0"/>
              <a:t>Antioksidan özelliği gösteren bir yağdır</a:t>
            </a:r>
            <a:r>
              <a:rPr lang="tr-TR" dirty="0" smtClean="0"/>
              <a:t>.</a:t>
            </a:r>
            <a:r>
              <a:rPr lang="tr-TR" dirty="0"/>
              <a:t> </a:t>
            </a:r>
            <a:endParaRPr lang="tr-TR" dirty="0" smtClean="0"/>
          </a:p>
          <a:p>
            <a:pPr marL="0" indent="0">
              <a:buNone/>
            </a:pPr>
            <a:r>
              <a:rPr lang="tr-TR" dirty="0" smtClean="0"/>
              <a:t>Egzama</a:t>
            </a:r>
            <a:r>
              <a:rPr lang="tr-TR" dirty="0"/>
              <a:t>, akne gibi pek çok rahatsızlığın ortaya çıkardığı etkileri yok eder.</a:t>
            </a:r>
            <a:br>
              <a:rPr lang="tr-TR" dirty="0"/>
            </a:br>
            <a:r>
              <a:rPr lang="tr-TR" dirty="0" smtClean="0"/>
              <a:t>Ciltte </a:t>
            </a:r>
            <a:r>
              <a:rPr lang="tr-TR" dirty="0"/>
              <a:t>kurulduktan dolayı meydana gelen kaşıntıları ortadan kaldırır</a:t>
            </a:r>
            <a:r>
              <a:rPr lang="tr-TR" dirty="0" smtClean="0"/>
              <a:t>.</a:t>
            </a:r>
          </a:p>
          <a:p>
            <a:pPr marL="0" indent="0">
              <a:buNone/>
            </a:pPr>
            <a:r>
              <a:rPr lang="tr-TR" dirty="0"/>
              <a:t>C</a:t>
            </a:r>
            <a:r>
              <a:rPr lang="tr-TR" dirty="0" smtClean="0"/>
              <a:t>ildin </a:t>
            </a:r>
            <a:r>
              <a:rPr lang="tr-TR" dirty="0" err="1" smtClean="0"/>
              <a:t>parlakte</a:t>
            </a:r>
            <a:r>
              <a:rPr lang="tr-TR" dirty="0" smtClean="0"/>
              <a:t> </a:t>
            </a:r>
            <a:r>
              <a:rPr lang="tr-TR" dirty="0"/>
              <a:t>canlı görülmesinde yardımcı olur.</a:t>
            </a:r>
          </a:p>
        </p:txBody>
      </p:sp>
    </p:spTree>
    <p:extLst>
      <p:ext uri="{BB962C8B-B14F-4D97-AF65-F5344CB8AC3E}">
        <p14:creationId xmlns:p14="http://schemas.microsoft.com/office/powerpoint/2010/main" val="208450003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103</TotalTime>
  <Words>907</Words>
  <Application>Microsoft Office PowerPoint</Application>
  <PresentationFormat>Geniş ekran</PresentationFormat>
  <Paragraphs>250</Paragraphs>
  <Slides>28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9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28</vt:i4>
      </vt:variant>
    </vt:vector>
  </HeadingPairs>
  <TitlesOfParts>
    <vt:vector size="38" baseType="lpstr">
      <vt:lpstr>Arial</vt:lpstr>
      <vt:lpstr>Avant Garde Book BT</vt:lpstr>
      <vt:lpstr>Calibri</vt:lpstr>
      <vt:lpstr>Calibri Light</vt:lpstr>
      <vt:lpstr>Century Gothic</vt:lpstr>
      <vt:lpstr>Gill Sans</vt:lpstr>
      <vt:lpstr>Open Sans Light</vt:lpstr>
      <vt:lpstr>Wingdings</vt:lpstr>
      <vt:lpstr>Wingdings 3</vt:lpstr>
      <vt:lpstr>Office Teması</vt:lpstr>
      <vt:lpstr>PowerPoint Sunusu</vt:lpstr>
      <vt:lpstr>Riboxyl</vt:lpstr>
      <vt:lpstr>PowerPoint Sunusu</vt:lpstr>
      <vt:lpstr>PowerPoint Sunusu</vt:lpstr>
      <vt:lpstr>PowerPoint Sunusu</vt:lpstr>
      <vt:lpstr>PowerPoint Sunusu</vt:lpstr>
      <vt:lpstr>PowerPoint Sunusu</vt:lpstr>
      <vt:lpstr>Riboxyl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</vt:vector>
  </TitlesOfParts>
  <Company>Hewlett-Packard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Sunusu</dc:title>
  <dc:creator>HP01</dc:creator>
  <cp:lastModifiedBy>HP01</cp:lastModifiedBy>
  <cp:revision>19</cp:revision>
  <dcterms:created xsi:type="dcterms:W3CDTF">2022-03-10T09:31:46Z</dcterms:created>
  <dcterms:modified xsi:type="dcterms:W3CDTF">2022-03-10T11:15:08Z</dcterms:modified>
</cp:coreProperties>
</file>