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0" r:id="rId4"/>
    <p:sldId id="259" r:id="rId5"/>
    <p:sldId id="261" r:id="rId6"/>
    <p:sldId id="262" r:id="rId7"/>
    <p:sldId id="278" r:id="rId8"/>
    <p:sldId id="263" r:id="rId9"/>
    <p:sldId id="258" r:id="rId10"/>
    <p:sldId id="267" r:id="rId11"/>
    <p:sldId id="268" r:id="rId12"/>
    <p:sldId id="269" r:id="rId13"/>
    <p:sldId id="281" r:id="rId14"/>
    <p:sldId id="282" r:id="rId15"/>
    <p:sldId id="283" r:id="rId16"/>
    <p:sldId id="279" r:id="rId17"/>
    <p:sldId id="280" r:id="rId18"/>
    <p:sldId id="272" r:id="rId19"/>
    <p:sldId id="273" r:id="rId20"/>
    <p:sldId id="270" r:id="rId21"/>
    <p:sldId id="271" r:id="rId22"/>
    <p:sldId id="277" r:id="rId23"/>
    <p:sldId id="274" r:id="rId24"/>
    <p:sldId id="275" r:id="rId25"/>
    <p:sldId id="284" r:id="rId26"/>
    <p:sldId id="285" r:id="rId27"/>
    <p:sldId id="276" r:id="rId28"/>
    <p:sldId id="286" r:id="rId29"/>
    <p:sldId id="287" r:id="rId30"/>
    <p:sldId id="288" r:id="rId31"/>
    <p:sldId id="291" r:id="rId32"/>
    <p:sldId id="289" r:id="rId33"/>
    <p:sldId id="290" r:id="rId34"/>
    <p:sldId id="293" r:id="rId35"/>
    <p:sldId id="294" r:id="rId36"/>
    <p:sldId id="295" r:id="rId37"/>
    <p:sldId id="296" r:id="rId38"/>
    <p:sldId id="298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93321-0AC6-44B7-A19E-338E1611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4CDDAC6-C3B7-4EE2-BAB8-2D77ED10357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tr-TR" dirty="0"/>
            <a:t>Hücre zarına benzer</a:t>
          </a:r>
          <a:r>
            <a:rPr lang="es-ES" dirty="0"/>
            <a:t> yapıya sahiptirler. </a:t>
          </a:r>
          <a:endParaRPr lang="tr-TR" dirty="0"/>
        </a:p>
      </dgm:t>
    </dgm:pt>
    <dgm:pt modelId="{39A77499-7738-44FF-998F-71E3E4F20AF8}" type="parTrans" cxnId="{22212C18-8153-442C-8DAF-CF3091142D29}">
      <dgm:prSet/>
      <dgm:spPr/>
      <dgm:t>
        <a:bodyPr/>
        <a:lstStyle/>
        <a:p>
          <a:endParaRPr lang="tr-TR"/>
        </a:p>
      </dgm:t>
    </dgm:pt>
    <dgm:pt modelId="{2B287A64-EDB1-4C35-9D16-64A78AAFD2D3}" type="sibTrans" cxnId="{22212C18-8153-442C-8DAF-CF3091142D29}">
      <dgm:prSet/>
      <dgm:spPr/>
      <dgm:t>
        <a:bodyPr/>
        <a:lstStyle/>
        <a:p>
          <a:endParaRPr lang="tr-TR"/>
        </a:p>
      </dgm:t>
    </dgm:pt>
    <dgm:pt modelId="{8E9EDFF8-F14E-4B89-95EB-5C9DDE89380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tr-TR" dirty="0"/>
            <a:t>C</a:t>
          </a:r>
          <a:r>
            <a:rPr lang="es-ES" dirty="0"/>
            <a:t>ildin bariyer tabakalarına kolayca entegre ol</a:t>
          </a:r>
          <a:r>
            <a:rPr lang="tr-TR" dirty="0" err="1"/>
            <a:t>abilirler</a:t>
          </a:r>
          <a:endParaRPr lang="tr-TR" dirty="0"/>
        </a:p>
      </dgm:t>
    </dgm:pt>
    <dgm:pt modelId="{FACC75FC-5F7C-40AA-BE4A-4E5BA77709E3}" type="parTrans" cxnId="{6236AE19-1EDE-4B4F-943A-EC0CB4D83520}">
      <dgm:prSet/>
      <dgm:spPr/>
      <dgm:t>
        <a:bodyPr/>
        <a:lstStyle/>
        <a:p>
          <a:endParaRPr lang="tr-TR"/>
        </a:p>
      </dgm:t>
    </dgm:pt>
    <dgm:pt modelId="{3609C1F4-7FAC-4BBA-8FCF-EE654640E376}" type="sibTrans" cxnId="{6236AE19-1EDE-4B4F-943A-EC0CB4D83520}">
      <dgm:prSet/>
      <dgm:spPr/>
      <dgm:t>
        <a:bodyPr/>
        <a:lstStyle/>
        <a:p>
          <a:endParaRPr lang="tr-TR"/>
        </a:p>
      </dgm:t>
    </dgm:pt>
    <dgm:pt modelId="{00802801-B3A7-4E3F-B5FB-477076F5317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tr-TR" dirty="0"/>
            <a:t>B</a:t>
          </a:r>
          <a:r>
            <a:rPr lang="es-ES" dirty="0"/>
            <a:t>elirli hedef hücrelere yönelebilen</a:t>
          </a:r>
          <a:r>
            <a:rPr lang="tr-TR" dirty="0"/>
            <a:t> özelliktedirler</a:t>
          </a:r>
          <a:r>
            <a:rPr lang="es-ES" dirty="0"/>
            <a:t> </a:t>
          </a:r>
          <a:endParaRPr lang="tr-TR" dirty="0"/>
        </a:p>
      </dgm:t>
    </dgm:pt>
    <dgm:pt modelId="{3AC23C95-1B7F-482F-85B9-199A33D732E9}" type="parTrans" cxnId="{27BB9F1E-3EDD-44E8-9D0A-08E86EC5CDF8}">
      <dgm:prSet/>
      <dgm:spPr/>
      <dgm:t>
        <a:bodyPr/>
        <a:lstStyle/>
        <a:p>
          <a:endParaRPr lang="tr-TR"/>
        </a:p>
      </dgm:t>
    </dgm:pt>
    <dgm:pt modelId="{4CA5C773-8A18-4F99-87FD-A79519732EE1}" type="sibTrans" cxnId="{27BB9F1E-3EDD-44E8-9D0A-08E86EC5CDF8}">
      <dgm:prSet/>
      <dgm:spPr/>
      <dgm:t>
        <a:bodyPr/>
        <a:lstStyle/>
        <a:p>
          <a:endParaRPr lang="tr-TR"/>
        </a:p>
      </dgm:t>
    </dgm:pt>
    <dgm:pt modelId="{ED2368B6-A40E-4572-A68D-2FBF47F6B773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tr-TR" dirty="0"/>
            <a:t>Belirli etken maddeleri taşıyabilirler</a:t>
          </a:r>
        </a:p>
      </dgm:t>
    </dgm:pt>
    <dgm:pt modelId="{B0E52DAE-AE2F-4F76-9C4A-D7D393643901}" type="parTrans" cxnId="{2349EB84-37A8-492D-BAB0-AF888AB58B18}">
      <dgm:prSet/>
      <dgm:spPr/>
      <dgm:t>
        <a:bodyPr/>
        <a:lstStyle/>
        <a:p>
          <a:endParaRPr lang="tr-TR"/>
        </a:p>
      </dgm:t>
    </dgm:pt>
    <dgm:pt modelId="{220201EA-986F-4CFF-8F7F-45D57C43BA6D}" type="sibTrans" cxnId="{2349EB84-37A8-492D-BAB0-AF888AB58B18}">
      <dgm:prSet/>
      <dgm:spPr/>
      <dgm:t>
        <a:bodyPr/>
        <a:lstStyle/>
        <a:p>
          <a:endParaRPr lang="tr-TR"/>
        </a:p>
      </dgm:t>
    </dgm:pt>
    <dgm:pt modelId="{779C26F1-7734-4A4F-AB4D-436C8E0B1ED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s-ES" dirty="0"/>
            <a:t>İçerdikleri hidrofilik ve hidrofobik bölgeler nedeni ile suda ve yağda eriyen molekülleri taşıyabil</a:t>
          </a:r>
          <a:r>
            <a:rPr lang="tr-TR" dirty="0" err="1"/>
            <a:t>irler</a:t>
          </a:r>
          <a:r>
            <a:rPr lang="tr-TR" dirty="0"/>
            <a:t>.</a:t>
          </a:r>
        </a:p>
      </dgm:t>
    </dgm:pt>
    <dgm:pt modelId="{836EBA28-277E-44D4-99D8-718DE7325B76}" type="parTrans" cxnId="{6E96B6D2-71DA-4F89-8618-B5EB66192047}">
      <dgm:prSet/>
      <dgm:spPr/>
      <dgm:t>
        <a:bodyPr/>
        <a:lstStyle/>
        <a:p>
          <a:endParaRPr lang="tr-TR"/>
        </a:p>
      </dgm:t>
    </dgm:pt>
    <dgm:pt modelId="{13E1F764-6ADC-477C-94CF-AF2D599B7B41}" type="sibTrans" cxnId="{6E96B6D2-71DA-4F89-8618-B5EB66192047}">
      <dgm:prSet/>
      <dgm:spPr/>
      <dgm:t>
        <a:bodyPr/>
        <a:lstStyle/>
        <a:p>
          <a:endParaRPr lang="tr-TR"/>
        </a:p>
      </dgm:t>
    </dgm:pt>
    <dgm:pt modelId="{D969DC66-77A6-44D9-B254-EE12A7D62EE1}" type="pres">
      <dgm:prSet presAssocID="{07B93321-0AC6-44B7-A19E-338E1611C6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B2C6066-5EE8-4397-A06F-40A5A07C1D7F}" type="pres">
      <dgm:prSet presAssocID="{07B93321-0AC6-44B7-A19E-338E1611C66B}" presName="Name1" presStyleCnt="0"/>
      <dgm:spPr/>
    </dgm:pt>
    <dgm:pt modelId="{0601D9C0-1CBA-43AC-AB82-37C484AE2450}" type="pres">
      <dgm:prSet presAssocID="{07B93321-0AC6-44B7-A19E-338E1611C66B}" presName="cycle" presStyleCnt="0"/>
      <dgm:spPr/>
    </dgm:pt>
    <dgm:pt modelId="{12690CCB-C5D7-49BC-AEB7-76D6A5965084}" type="pres">
      <dgm:prSet presAssocID="{07B93321-0AC6-44B7-A19E-338E1611C66B}" presName="srcNode" presStyleLbl="node1" presStyleIdx="0" presStyleCnt="5"/>
      <dgm:spPr/>
    </dgm:pt>
    <dgm:pt modelId="{514FC89E-D5A6-4DEF-8E00-9D6E2E43D911}" type="pres">
      <dgm:prSet presAssocID="{07B93321-0AC6-44B7-A19E-338E1611C66B}" presName="conn" presStyleLbl="parChTrans1D2" presStyleIdx="0" presStyleCnt="1"/>
      <dgm:spPr/>
      <dgm:t>
        <a:bodyPr/>
        <a:lstStyle/>
        <a:p>
          <a:endParaRPr lang="tr-TR"/>
        </a:p>
      </dgm:t>
    </dgm:pt>
    <dgm:pt modelId="{0F1E962D-63EF-49F8-84B7-EEF137F53A4C}" type="pres">
      <dgm:prSet presAssocID="{07B93321-0AC6-44B7-A19E-338E1611C66B}" presName="extraNode" presStyleLbl="node1" presStyleIdx="0" presStyleCnt="5"/>
      <dgm:spPr/>
    </dgm:pt>
    <dgm:pt modelId="{28C0E1FF-81A7-4ACF-A8F9-EDCDAE64A414}" type="pres">
      <dgm:prSet presAssocID="{07B93321-0AC6-44B7-A19E-338E1611C66B}" presName="dstNode" presStyleLbl="node1" presStyleIdx="0" presStyleCnt="5"/>
      <dgm:spPr/>
    </dgm:pt>
    <dgm:pt modelId="{AF7584D2-A2D5-4C69-84E1-837CF4C60FF9}" type="pres">
      <dgm:prSet presAssocID="{F4CDDAC6-C3B7-4EE2-BAB8-2D77ED10357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45E3E-A71B-40E0-BA4D-ED29CE74BD0B}" type="pres">
      <dgm:prSet presAssocID="{F4CDDAC6-C3B7-4EE2-BAB8-2D77ED103571}" presName="accent_1" presStyleCnt="0"/>
      <dgm:spPr/>
    </dgm:pt>
    <dgm:pt modelId="{B3A57583-0B44-4A72-82D3-EB8894B8EC9B}" type="pres">
      <dgm:prSet presAssocID="{F4CDDAC6-C3B7-4EE2-BAB8-2D77ED103571}" presName="accentRepeatNode" presStyleLbl="solidFgAcc1" presStyleIdx="0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tr-TR"/>
        </a:p>
      </dgm:t>
    </dgm:pt>
    <dgm:pt modelId="{3837717B-D380-4A8B-B730-7697964490F4}" type="pres">
      <dgm:prSet presAssocID="{8E9EDFF8-F14E-4B89-95EB-5C9DDE8938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B56150-833D-4729-A7B9-B6F3F762C8E2}" type="pres">
      <dgm:prSet presAssocID="{8E9EDFF8-F14E-4B89-95EB-5C9DDE893802}" presName="accent_2" presStyleCnt="0"/>
      <dgm:spPr/>
    </dgm:pt>
    <dgm:pt modelId="{28426AF7-126E-4856-B3A2-D0709B3B36F3}" type="pres">
      <dgm:prSet presAssocID="{8E9EDFF8-F14E-4B89-95EB-5C9DDE893802}" presName="accentRepeatNode" presStyleLbl="solidFgAcc1" presStyleIdx="1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tr-TR"/>
        </a:p>
      </dgm:t>
    </dgm:pt>
    <dgm:pt modelId="{0C0C7686-64E4-4CCF-8D56-2E9F5AB90358}" type="pres">
      <dgm:prSet presAssocID="{00802801-B3A7-4E3F-B5FB-477076F5317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2CB3DF-38D7-44FF-A8E6-160B724C11AC}" type="pres">
      <dgm:prSet presAssocID="{00802801-B3A7-4E3F-B5FB-477076F5317C}" presName="accent_3" presStyleCnt="0"/>
      <dgm:spPr/>
    </dgm:pt>
    <dgm:pt modelId="{93602C0B-DE20-481F-97F8-78AED2274F69}" type="pres">
      <dgm:prSet presAssocID="{00802801-B3A7-4E3F-B5FB-477076F5317C}" presName="accentRepeatNode" presStyleLbl="solidFgAcc1" presStyleIdx="2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tr-TR"/>
        </a:p>
      </dgm:t>
    </dgm:pt>
    <dgm:pt modelId="{4995D055-2FE7-49A2-A0E1-CD8E42E50752}" type="pres">
      <dgm:prSet presAssocID="{ED2368B6-A40E-4572-A68D-2FBF47F6B77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199156-FD77-4C60-AC61-BBCE1AEB88F5}" type="pres">
      <dgm:prSet presAssocID="{ED2368B6-A40E-4572-A68D-2FBF47F6B773}" presName="accent_4" presStyleCnt="0"/>
      <dgm:spPr/>
    </dgm:pt>
    <dgm:pt modelId="{10AD8FC1-B34F-42F0-97B0-C2593A4AAA87}" type="pres">
      <dgm:prSet presAssocID="{ED2368B6-A40E-4572-A68D-2FBF47F6B773}" presName="accentRepeatNode" presStyleLbl="solidFgAcc1" presStyleIdx="3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tr-TR"/>
        </a:p>
      </dgm:t>
    </dgm:pt>
    <dgm:pt modelId="{E1A40EDB-096F-4B95-AA38-E20951672D50}" type="pres">
      <dgm:prSet presAssocID="{779C26F1-7734-4A4F-AB4D-436C8E0B1E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E63D9A-AB96-4093-AB1E-1016B088BE99}" type="pres">
      <dgm:prSet presAssocID="{779C26F1-7734-4A4F-AB4D-436C8E0B1ED6}" presName="accent_5" presStyleCnt="0"/>
      <dgm:spPr/>
    </dgm:pt>
    <dgm:pt modelId="{FDB37ADA-0C43-441F-A172-44E9C6127A6C}" type="pres">
      <dgm:prSet presAssocID="{779C26F1-7734-4A4F-AB4D-436C8E0B1ED6}" presName="accentRepeatNode" presStyleLbl="solidFgAcc1" presStyleIdx="4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tr-TR"/>
        </a:p>
      </dgm:t>
    </dgm:pt>
  </dgm:ptLst>
  <dgm:cxnLst>
    <dgm:cxn modelId="{1AB04143-3CDF-4FDD-8D42-5B3AE8E4F7FB}" type="presOf" srcId="{F4CDDAC6-C3B7-4EE2-BAB8-2D77ED103571}" destId="{AF7584D2-A2D5-4C69-84E1-837CF4C60FF9}" srcOrd="0" destOrd="0" presId="urn:microsoft.com/office/officeart/2008/layout/VerticalCurvedList"/>
    <dgm:cxn modelId="{B383E2F5-96DC-4016-96BA-08B3762C8FDD}" type="presOf" srcId="{8E9EDFF8-F14E-4B89-95EB-5C9DDE893802}" destId="{3837717B-D380-4A8B-B730-7697964490F4}" srcOrd="0" destOrd="0" presId="urn:microsoft.com/office/officeart/2008/layout/VerticalCurvedList"/>
    <dgm:cxn modelId="{22212C18-8153-442C-8DAF-CF3091142D29}" srcId="{07B93321-0AC6-44B7-A19E-338E1611C66B}" destId="{F4CDDAC6-C3B7-4EE2-BAB8-2D77ED103571}" srcOrd="0" destOrd="0" parTransId="{39A77499-7738-44FF-998F-71E3E4F20AF8}" sibTransId="{2B287A64-EDB1-4C35-9D16-64A78AAFD2D3}"/>
    <dgm:cxn modelId="{6236AE19-1EDE-4B4F-943A-EC0CB4D83520}" srcId="{07B93321-0AC6-44B7-A19E-338E1611C66B}" destId="{8E9EDFF8-F14E-4B89-95EB-5C9DDE893802}" srcOrd="1" destOrd="0" parTransId="{FACC75FC-5F7C-40AA-BE4A-4E5BA77709E3}" sibTransId="{3609C1F4-7FAC-4BBA-8FCF-EE654640E376}"/>
    <dgm:cxn modelId="{6138B8CB-EA44-4B19-841F-9DCA588BBCD0}" type="presOf" srcId="{779C26F1-7734-4A4F-AB4D-436C8E0B1ED6}" destId="{E1A40EDB-096F-4B95-AA38-E20951672D50}" srcOrd="0" destOrd="0" presId="urn:microsoft.com/office/officeart/2008/layout/VerticalCurvedList"/>
    <dgm:cxn modelId="{2349EB84-37A8-492D-BAB0-AF888AB58B18}" srcId="{07B93321-0AC6-44B7-A19E-338E1611C66B}" destId="{ED2368B6-A40E-4572-A68D-2FBF47F6B773}" srcOrd="3" destOrd="0" parTransId="{B0E52DAE-AE2F-4F76-9C4A-D7D393643901}" sibTransId="{220201EA-986F-4CFF-8F7F-45D57C43BA6D}"/>
    <dgm:cxn modelId="{27BB9F1E-3EDD-44E8-9D0A-08E86EC5CDF8}" srcId="{07B93321-0AC6-44B7-A19E-338E1611C66B}" destId="{00802801-B3A7-4E3F-B5FB-477076F5317C}" srcOrd="2" destOrd="0" parTransId="{3AC23C95-1B7F-482F-85B9-199A33D732E9}" sibTransId="{4CA5C773-8A18-4F99-87FD-A79519732EE1}"/>
    <dgm:cxn modelId="{591482BA-C389-468E-9DF6-5FF1105E6067}" type="presOf" srcId="{00802801-B3A7-4E3F-B5FB-477076F5317C}" destId="{0C0C7686-64E4-4CCF-8D56-2E9F5AB90358}" srcOrd="0" destOrd="0" presId="urn:microsoft.com/office/officeart/2008/layout/VerticalCurvedList"/>
    <dgm:cxn modelId="{38592F5C-31F2-4221-AA13-99482E0A4F99}" type="presOf" srcId="{ED2368B6-A40E-4572-A68D-2FBF47F6B773}" destId="{4995D055-2FE7-49A2-A0E1-CD8E42E50752}" srcOrd="0" destOrd="0" presId="urn:microsoft.com/office/officeart/2008/layout/VerticalCurvedList"/>
    <dgm:cxn modelId="{54C9B487-C2AC-4872-91E1-E7EE58A3D333}" type="presOf" srcId="{07B93321-0AC6-44B7-A19E-338E1611C66B}" destId="{D969DC66-77A6-44D9-B254-EE12A7D62EE1}" srcOrd="0" destOrd="0" presId="urn:microsoft.com/office/officeart/2008/layout/VerticalCurvedList"/>
    <dgm:cxn modelId="{6E96B6D2-71DA-4F89-8618-B5EB66192047}" srcId="{07B93321-0AC6-44B7-A19E-338E1611C66B}" destId="{779C26F1-7734-4A4F-AB4D-436C8E0B1ED6}" srcOrd="4" destOrd="0" parTransId="{836EBA28-277E-44D4-99D8-718DE7325B76}" sibTransId="{13E1F764-6ADC-477C-94CF-AF2D599B7B41}"/>
    <dgm:cxn modelId="{F9530420-3B2C-46F1-8353-88F909BC8B71}" type="presOf" srcId="{2B287A64-EDB1-4C35-9D16-64A78AAFD2D3}" destId="{514FC89E-D5A6-4DEF-8E00-9D6E2E43D911}" srcOrd="0" destOrd="0" presId="urn:microsoft.com/office/officeart/2008/layout/VerticalCurvedList"/>
    <dgm:cxn modelId="{0528903C-451B-4577-8652-280E76377433}" type="presParOf" srcId="{D969DC66-77A6-44D9-B254-EE12A7D62EE1}" destId="{0B2C6066-5EE8-4397-A06F-40A5A07C1D7F}" srcOrd="0" destOrd="0" presId="urn:microsoft.com/office/officeart/2008/layout/VerticalCurvedList"/>
    <dgm:cxn modelId="{2A955AF3-D7A1-49FC-8AA5-4BE59D815F67}" type="presParOf" srcId="{0B2C6066-5EE8-4397-A06F-40A5A07C1D7F}" destId="{0601D9C0-1CBA-43AC-AB82-37C484AE2450}" srcOrd="0" destOrd="0" presId="urn:microsoft.com/office/officeart/2008/layout/VerticalCurvedList"/>
    <dgm:cxn modelId="{5E79E738-99FF-450A-8456-9438D35BFAF3}" type="presParOf" srcId="{0601D9C0-1CBA-43AC-AB82-37C484AE2450}" destId="{12690CCB-C5D7-49BC-AEB7-76D6A5965084}" srcOrd="0" destOrd="0" presId="urn:microsoft.com/office/officeart/2008/layout/VerticalCurvedList"/>
    <dgm:cxn modelId="{C93DC37B-ADB0-40ED-85F7-9A1B3CE3E65F}" type="presParOf" srcId="{0601D9C0-1CBA-43AC-AB82-37C484AE2450}" destId="{514FC89E-D5A6-4DEF-8E00-9D6E2E43D911}" srcOrd="1" destOrd="0" presId="urn:microsoft.com/office/officeart/2008/layout/VerticalCurvedList"/>
    <dgm:cxn modelId="{4C4B8BB1-9461-49F3-A604-757A7A4FB97B}" type="presParOf" srcId="{0601D9C0-1CBA-43AC-AB82-37C484AE2450}" destId="{0F1E962D-63EF-49F8-84B7-EEF137F53A4C}" srcOrd="2" destOrd="0" presId="urn:microsoft.com/office/officeart/2008/layout/VerticalCurvedList"/>
    <dgm:cxn modelId="{38F70001-BDE2-412F-9C4C-E324A4096D6B}" type="presParOf" srcId="{0601D9C0-1CBA-43AC-AB82-37C484AE2450}" destId="{28C0E1FF-81A7-4ACF-A8F9-EDCDAE64A414}" srcOrd="3" destOrd="0" presId="urn:microsoft.com/office/officeart/2008/layout/VerticalCurvedList"/>
    <dgm:cxn modelId="{003D3DF4-F54E-465F-A4F4-596CA14D2D8C}" type="presParOf" srcId="{0B2C6066-5EE8-4397-A06F-40A5A07C1D7F}" destId="{AF7584D2-A2D5-4C69-84E1-837CF4C60FF9}" srcOrd="1" destOrd="0" presId="urn:microsoft.com/office/officeart/2008/layout/VerticalCurvedList"/>
    <dgm:cxn modelId="{0110B19C-B652-465F-99C1-F1B48F69F472}" type="presParOf" srcId="{0B2C6066-5EE8-4397-A06F-40A5A07C1D7F}" destId="{F7A45E3E-A71B-40E0-BA4D-ED29CE74BD0B}" srcOrd="2" destOrd="0" presId="urn:microsoft.com/office/officeart/2008/layout/VerticalCurvedList"/>
    <dgm:cxn modelId="{115F1E07-1159-4C28-A0FE-E421F42DABF3}" type="presParOf" srcId="{F7A45E3E-A71B-40E0-BA4D-ED29CE74BD0B}" destId="{B3A57583-0B44-4A72-82D3-EB8894B8EC9B}" srcOrd="0" destOrd="0" presId="urn:microsoft.com/office/officeart/2008/layout/VerticalCurvedList"/>
    <dgm:cxn modelId="{356CE275-F716-418D-9774-A1A681FE6019}" type="presParOf" srcId="{0B2C6066-5EE8-4397-A06F-40A5A07C1D7F}" destId="{3837717B-D380-4A8B-B730-7697964490F4}" srcOrd="3" destOrd="0" presId="urn:microsoft.com/office/officeart/2008/layout/VerticalCurvedList"/>
    <dgm:cxn modelId="{E5B8A524-713C-4BB0-8334-7812345D8F26}" type="presParOf" srcId="{0B2C6066-5EE8-4397-A06F-40A5A07C1D7F}" destId="{46B56150-833D-4729-A7B9-B6F3F762C8E2}" srcOrd="4" destOrd="0" presId="urn:microsoft.com/office/officeart/2008/layout/VerticalCurvedList"/>
    <dgm:cxn modelId="{97951098-3072-4A11-A599-3908393C18A7}" type="presParOf" srcId="{46B56150-833D-4729-A7B9-B6F3F762C8E2}" destId="{28426AF7-126E-4856-B3A2-D0709B3B36F3}" srcOrd="0" destOrd="0" presId="urn:microsoft.com/office/officeart/2008/layout/VerticalCurvedList"/>
    <dgm:cxn modelId="{EF0E3BEB-9A40-4082-B731-0744B8F1AE20}" type="presParOf" srcId="{0B2C6066-5EE8-4397-A06F-40A5A07C1D7F}" destId="{0C0C7686-64E4-4CCF-8D56-2E9F5AB90358}" srcOrd="5" destOrd="0" presId="urn:microsoft.com/office/officeart/2008/layout/VerticalCurvedList"/>
    <dgm:cxn modelId="{D5F6D365-DF03-4F2C-B7F6-08FE7D47E884}" type="presParOf" srcId="{0B2C6066-5EE8-4397-A06F-40A5A07C1D7F}" destId="{1D2CB3DF-38D7-44FF-A8E6-160B724C11AC}" srcOrd="6" destOrd="0" presId="urn:microsoft.com/office/officeart/2008/layout/VerticalCurvedList"/>
    <dgm:cxn modelId="{B9D78AAC-473B-4844-B1F1-DDB3E4308F5B}" type="presParOf" srcId="{1D2CB3DF-38D7-44FF-A8E6-160B724C11AC}" destId="{93602C0B-DE20-481F-97F8-78AED2274F69}" srcOrd="0" destOrd="0" presId="urn:microsoft.com/office/officeart/2008/layout/VerticalCurvedList"/>
    <dgm:cxn modelId="{EAAF3F1F-B9BF-47A3-8D2E-8786C36B970B}" type="presParOf" srcId="{0B2C6066-5EE8-4397-A06F-40A5A07C1D7F}" destId="{4995D055-2FE7-49A2-A0E1-CD8E42E50752}" srcOrd="7" destOrd="0" presId="urn:microsoft.com/office/officeart/2008/layout/VerticalCurvedList"/>
    <dgm:cxn modelId="{CE412E9A-A520-49DA-8FD1-75C6B7484241}" type="presParOf" srcId="{0B2C6066-5EE8-4397-A06F-40A5A07C1D7F}" destId="{8C199156-FD77-4C60-AC61-BBCE1AEB88F5}" srcOrd="8" destOrd="0" presId="urn:microsoft.com/office/officeart/2008/layout/VerticalCurvedList"/>
    <dgm:cxn modelId="{8882328E-F781-46AB-8111-A71AB7EF8CB3}" type="presParOf" srcId="{8C199156-FD77-4C60-AC61-BBCE1AEB88F5}" destId="{10AD8FC1-B34F-42F0-97B0-C2593A4AAA87}" srcOrd="0" destOrd="0" presId="urn:microsoft.com/office/officeart/2008/layout/VerticalCurvedList"/>
    <dgm:cxn modelId="{8CCF5D1A-2CCC-404E-B1CC-1FC9036E73BB}" type="presParOf" srcId="{0B2C6066-5EE8-4397-A06F-40A5A07C1D7F}" destId="{E1A40EDB-096F-4B95-AA38-E20951672D50}" srcOrd="9" destOrd="0" presId="urn:microsoft.com/office/officeart/2008/layout/VerticalCurvedList"/>
    <dgm:cxn modelId="{DC91F772-D83C-4A41-857B-71AC9454C443}" type="presParOf" srcId="{0B2C6066-5EE8-4397-A06F-40A5A07C1D7F}" destId="{2DE63D9A-AB96-4093-AB1E-1016B088BE99}" srcOrd="10" destOrd="0" presId="urn:microsoft.com/office/officeart/2008/layout/VerticalCurvedList"/>
    <dgm:cxn modelId="{73C851D4-989B-4A04-85D1-3AE8E15A6211}" type="presParOf" srcId="{2DE63D9A-AB96-4093-AB1E-1016B088BE99}" destId="{FDB37ADA-0C43-441F-A172-44E9C6127A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FC89E-D5A6-4DEF-8E00-9D6E2E43D91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584D2-A2D5-4C69-84E1-837CF4C60FF9}">
      <dsp:nvSpPr>
        <dsp:cNvPr id="0" name=""/>
        <dsp:cNvSpPr/>
      </dsp:nvSpPr>
      <dsp:spPr>
        <a:xfrm>
          <a:off x="411090" y="271871"/>
          <a:ext cx="4710785" cy="544091"/>
        </a:xfrm>
        <a:prstGeom prst="rect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Hücre zarına benzer</a:t>
          </a:r>
          <a:r>
            <a:rPr lang="es-ES" sz="1600" kern="1200" dirty="0"/>
            <a:t> yapıya sahiptirler. </a:t>
          </a:r>
          <a:endParaRPr lang="tr-TR" sz="1600" kern="1200" dirty="0"/>
        </a:p>
      </dsp:txBody>
      <dsp:txXfrm>
        <a:off x="411090" y="271871"/>
        <a:ext cx="4710785" cy="544091"/>
      </dsp:txXfrm>
    </dsp:sp>
    <dsp:sp modelId="{B3A57583-0B44-4A72-82D3-EB8894B8EC9B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3837717B-D380-4A8B-B730-7697964490F4}">
      <dsp:nvSpPr>
        <dsp:cNvPr id="0" name=""/>
        <dsp:cNvSpPr/>
      </dsp:nvSpPr>
      <dsp:spPr>
        <a:xfrm>
          <a:off x="800969" y="1087747"/>
          <a:ext cx="4320905" cy="544091"/>
        </a:xfrm>
        <a:prstGeom prst="rect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C</a:t>
          </a:r>
          <a:r>
            <a:rPr lang="es-ES" sz="1600" kern="1200" dirty="0"/>
            <a:t>ildin bariyer tabakalarına kolayca entegre ol</a:t>
          </a:r>
          <a:r>
            <a:rPr lang="tr-TR" sz="1600" kern="1200" dirty="0" err="1"/>
            <a:t>abilirler</a:t>
          </a:r>
          <a:endParaRPr lang="tr-TR" sz="1600" kern="1200" dirty="0"/>
        </a:p>
      </dsp:txBody>
      <dsp:txXfrm>
        <a:off x="800969" y="1087747"/>
        <a:ext cx="4320905" cy="544091"/>
      </dsp:txXfrm>
    </dsp:sp>
    <dsp:sp modelId="{28426AF7-126E-4856-B3A2-D0709B3B36F3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0C0C7686-64E4-4CCF-8D56-2E9F5AB90358}">
      <dsp:nvSpPr>
        <dsp:cNvPr id="0" name=""/>
        <dsp:cNvSpPr/>
      </dsp:nvSpPr>
      <dsp:spPr>
        <a:xfrm>
          <a:off x="920631" y="1903623"/>
          <a:ext cx="4201243" cy="544091"/>
        </a:xfrm>
        <a:prstGeom prst="rect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B</a:t>
          </a:r>
          <a:r>
            <a:rPr lang="es-ES" sz="1600" kern="1200" dirty="0"/>
            <a:t>elirli hedef hücrelere yönelebilen</a:t>
          </a:r>
          <a:r>
            <a:rPr lang="tr-TR" sz="1600" kern="1200" dirty="0"/>
            <a:t> özelliktedirler</a:t>
          </a:r>
          <a:r>
            <a:rPr lang="es-ES" sz="1600" kern="1200" dirty="0"/>
            <a:t> </a:t>
          </a:r>
          <a:endParaRPr lang="tr-TR" sz="1600" kern="1200" dirty="0"/>
        </a:p>
      </dsp:txBody>
      <dsp:txXfrm>
        <a:off x="920631" y="1903623"/>
        <a:ext cx="4201243" cy="544091"/>
      </dsp:txXfrm>
    </dsp:sp>
    <dsp:sp modelId="{93602C0B-DE20-481F-97F8-78AED2274F69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4995D055-2FE7-49A2-A0E1-CD8E42E50752}">
      <dsp:nvSpPr>
        <dsp:cNvPr id="0" name=""/>
        <dsp:cNvSpPr/>
      </dsp:nvSpPr>
      <dsp:spPr>
        <a:xfrm>
          <a:off x="800969" y="2719499"/>
          <a:ext cx="4320905" cy="544091"/>
        </a:xfrm>
        <a:prstGeom prst="rect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Belirli etken maddeleri taşıyabilirler</a:t>
          </a:r>
        </a:p>
      </dsp:txBody>
      <dsp:txXfrm>
        <a:off x="800969" y="2719499"/>
        <a:ext cx="4320905" cy="544091"/>
      </dsp:txXfrm>
    </dsp:sp>
    <dsp:sp modelId="{10AD8FC1-B34F-42F0-97B0-C2593A4AAA87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E1A40EDB-096F-4B95-AA38-E20951672D50}">
      <dsp:nvSpPr>
        <dsp:cNvPr id="0" name=""/>
        <dsp:cNvSpPr/>
      </dsp:nvSpPr>
      <dsp:spPr>
        <a:xfrm>
          <a:off x="411090" y="3535375"/>
          <a:ext cx="4710785" cy="544091"/>
        </a:xfrm>
        <a:prstGeom prst="rect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İçerdikleri hidrofilik ve hidrofobik bölgeler nedeni ile suda ve yağda eriyen molekülleri taşıyabil</a:t>
          </a:r>
          <a:r>
            <a:rPr lang="tr-TR" sz="1600" kern="1200" dirty="0" err="1"/>
            <a:t>irler</a:t>
          </a:r>
          <a:r>
            <a:rPr lang="tr-TR" sz="1600" kern="1200" dirty="0"/>
            <a:t>.</a:t>
          </a:r>
        </a:p>
      </dsp:txBody>
      <dsp:txXfrm>
        <a:off x="411090" y="3535375"/>
        <a:ext cx="4710785" cy="544091"/>
      </dsp:txXfrm>
    </dsp:sp>
    <dsp:sp modelId="{FDB37ADA-0C43-441F-A172-44E9C6127A6C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bg2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D649-307D-48C2-B02E-13BB330FCC93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909B-8E37-4D74-9A70-F4B61D16FB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73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8C8C2E6E-3170-450A-9777-16E7C581D706}" type="slidenum">
              <a:rPr lang="tr-TR" smtClean="0"/>
              <a:pPr/>
              <a:t>20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7658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0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13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0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6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4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0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16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66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32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29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20AE-7419-4EA7-867B-E5C6D2CF7CFF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E4BE-6ADB-4760-A4E0-FBEE3EE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7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4000" b="1" dirty="0">
                <a:solidFill>
                  <a:schemeClr val="tx1"/>
                </a:solidFill>
                <a:latin typeface="+mn-lt"/>
              </a:rPr>
              <a:t>PHYTO-WHİTE SKİN TONE CORRECTİVE COMPLEX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2665413"/>
            <a:ext cx="4392612" cy="2419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188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VC-IP (</a:t>
            </a:r>
            <a:r>
              <a:rPr lang="tr-TR" sz="1900" b="1" dirty="0" err="1">
                <a:latin typeface="+mj-lt"/>
                <a:cs typeface="Avant Garde Book BT"/>
              </a:rPr>
              <a:t>Kapsülize</a:t>
            </a:r>
            <a:r>
              <a:rPr lang="tr-TR" sz="1900" b="1" dirty="0">
                <a:latin typeface="+mj-lt"/>
                <a:cs typeface="Avant Garde Book BT"/>
              </a:rPr>
              <a:t> C Vitamini)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900" b="1" dirty="0" err="1">
                <a:latin typeface="+mj-lt"/>
                <a:cs typeface="Avant Garde Book BT"/>
              </a:rPr>
              <a:t>Bellis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Perenis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Flowers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Extract</a:t>
            </a:r>
            <a:r>
              <a:rPr lang="tr-TR" sz="1900" b="1" dirty="0">
                <a:latin typeface="+mj-lt"/>
                <a:cs typeface="Avant Garde Book BT"/>
              </a:rPr>
              <a:t> (</a:t>
            </a:r>
            <a:r>
              <a:rPr lang="tr-TR" sz="1900" b="1" dirty="0" err="1">
                <a:latin typeface="+mj-lt"/>
                <a:cs typeface="Avant Garde Book BT"/>
              </a:rPr>
              <a:t>Belides</a:t>
            </a:r>
            <a:r>
              <a:rPr lang="tr-TR" sz="1900" b="1" dirty="0">
                <a:latin typeface="+mj-lt"/>
                <a:cs typeface="Avant Garde Book BT"/>
              </a:rPr>
              <a:t> 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900" b="1" dirty="0" err="1">
                <a:latin typeface="+mj-lt"/>
                <a:cs typeface="Avant Garde Book BT"/>
              </a:rPr>
              <a:t>Regenistem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Red</a:t>
            </a:r>
            <a:r>
              <a:rPr lang="tr-TR" sz="1900" b="1" dirty="0">
                <a:latin typeface="+mj-lt"/>
                <a:cs typeface="Avant Garde Book BT"/>
              </a:rPr>
              <a:t> Rice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Beta </a:t>
            </a:r>
            <a:r>
              <a:rPr lang="tr-TR" sz="1900" b="1" dirty="0" err="1">
                <a:latin typeface="+mj-lt"/>
                <a:cs typeface="Avant Garde Book BT"/>
              </a:rPr>
              <a:t>Vulgaris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Root</a:t>
            </a:r>
            <a:r>
              <a:rPr lang="tr-TR" sz="1900" b="1" dirty="0">
                <a:latin typeface="+mj-lt"/>
                <a:cs typeface="Avant Garde Book BT"/>
              </a:rPr>
              <a:t> </a:t>
            </a:r>
            <a:r>
              <a:rPr lang="tr-TR" sz="1900" b="1" dirty="0" err="1">
                <a:latin typeface="+mj-lt"/>
                <a:cs typeface="Avant Garde Book BT"/>
              </a:rPr>
              <a:t>Extract</a:t>
            </a: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900" b="1" dirty="0">
                <a:latin typeface="+mj-lt"/>
                <a:cs typeface="Avant Garde Book BT"/>
              </a:rPr>
              <a:t>Sodyum </a:t>
            </a:r>
            <a:r>
              <a:rPr lang="tr-TR" sz="1900" b="1" dirty="0" err="1">
                <a:latin typeface="+mj-lt"/>
                <a:cs typeface="Avant Garde Book BT"/>
              </a:rPr>
              <a:t>Hyaluronate</a:t>
            </a:r>
            <a:endParaRPr lang="tr-TR" sz="19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582" y="1679624"/>
            <a:ext cx="4420240" cy="44263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85" y="1680810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10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2" y="165033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Advanced </a:t>
            </a: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Whitening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Formula SPF 50+</a:t>
            </a:r>
            <a:endParaRPr lang="tr-T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2204307"/>
            <a:ext cx="4392612" cy="346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Avant Garde Book BT"/>
                <a:sym typeface="Gill Sans" charset="0"/>
              </a:rPr>
              <a:t>TYROSTAT™ </a:t>
            </a:r>
            <a:r>
              <a:rPr lang="tr-TR" sz="2000" b="1" dirty="0" err="1">
                <a:cs typeface="Avant Garde Book BT"/>
                <a:sym typeface="Gill Sans" charset="0"/>
              </a:rPr>
              <a:t>Rumex</a:t>
            </a:r>
            <a:r>
              <a:rPr lang="tr-TR" sz="2000" b="1" dirty="0"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cs typeface="Avant Garde Book BT"/>
                <a:sym typeface="Gill Sans" charset="0"/>
              </a:rPr>
              <a:t>extract</a:t>
            </a:r>
            <a:r>
              <a:rPr lang="tr-TR" sz="2000" b="1" dirty="0">
                <a:cs typeface="Avant Garde Book BT"/>
                <a:sym typeface="Gill Sans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Avant Garde Book BT"/>
              </a:rPr>
              <a:t>BELIDES: </a:t>
            </a:r>
            <a:r>
              <a:rPr lang="tr-TR" sz="2000" b="1" dirty="0" err="1">
                <a:cs typeface="Avant Garde Book BT"/>
              </a:rPr>
              <a:t>Bellis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Perennis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Flower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Extract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smtClean="0">
                <a:cs typeface="Avant Garde Book BT"/>
              </a:rPr>
              <a:t> 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cs typeface="Avant Garde Book BT"/>
              </a:rPr>
              <a:t>Glycyrrhiza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Glabra</a:t>
            </a:r>
            <a:r>
              <a:rPr lang="tr-TR" sz="2000" b="1" dirty="0">
                <a:cs typeface="Avant Garde Book BT"/>
              </a:rPr>
              <a:t> (</a:t>
            </a:r>
            <a:r>
              <a:rPr lang="tr-TR" sz="2000" b="1" dirty="0" err="1">
                <a:cs typeface="Avant Garde Book BT"/>
              </a:rPr>
              <a:t>Licorice</a:t>
            </a:r>
            <a:r>
              <a:rPr lang="tr-TR" sz="2000" b="1" dirty="0">
                <a:cs typeface="Avant Garde Book BT"/>
              </a:rPr>
              <a:t>) </a:t>
            </a:r>
            <a:r>
              <a:rPr lang="tr-TR" sz="2000" b="1" dirty="0" err="1">
                <a:cs typeface="Avant Garde Book BT"/>
              </a:rPr>
              <a:t>Extract</a:t>
            </a:r>
            <a:r>
              <a:rPr lang="tr-TR" sz="2000" b="1" dirty="0">
                <a:cs typeface="Avant Garde Book B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Regenistem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Red</a:t>
            </a:r>
            <a:r>
              <a:rPr lang="tr-TR" sz="2000" b="1" dirty="0" smtClean="0">
                <a:cs typeface="Avant Garde Book BT"/>
              </a:rPr>
              <a:t> Rice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Riboxyl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smtClean="0">
                <a:cs typeface="Avant Garde Book BT"/>
              </a:rPr>
              <a:t>Beta </a:t>
            </a:r>
            <a:r>
              <a:rPr lang="tr-TR" sz="2000" b="1" dirty="0" err="1" smtClean="0">
                <a:cs typeface="Avant Garde Book BT"/>
              </a:rPr>
              <a:t>Vulgaris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Root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Extract</a:t>
            </a:r>
            <a:endParaRPr lang="tr-TR" sz="20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8849" y="1617451"/>
            <a:ext cx="4436136" cy="451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60" y="1617451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  <a:sym typeface="Gill Sans" charset="0"/>
              </a:rPr>
              <a:t>TYROSTAT™ </a:t>
            </a:r>
            <a:r>
              <a:rPr lang="tr-TR" sz="4000" b="1" dirty="0" err="1">
                <a:cs typeface="Avant Garde Book BT"/>
                <a:sym typeface="Gill Sans" charset="0"/>
              </a:rPr>
              <a:t>Rumex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extract</a:t>
            </a:r>
            <a:r>
              <a:rPr lang="tr-TR" sz="4000" b="1" dirty="0">
                <a:cs typeface="Avant Garde Book BT"/>
                <a:sym typeface="Gill Sans" charset="0"/>
              </a:rPr>
              <a:t>  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18891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b="1" dirty="0">
                <a:sym typeface="Gill Sans" charset="0"/>
              </a:rPr>
              <a:t>Kuzey Kanada Bozkırlarından </a:t>
            </a:r>
            <a:r>
              <a:rPr lang="tr-TR" sz="2400" b="1" dirty="0" err="1">
                <a:sym typeface="Gill Sans" charset="0"/>
              </a:rPr>
              <a:t>Ekstrakt</a:t>
            </a:r>
            <a:r>
              <a:rPr lang="tr-TR" sz="2400" b="1" dirty="0">
                <a:sym typeface="Gill Sans" charset="0"/>
              </a:rPr>
              <a:t>   </a:t>
            </a:r>
            <a:r>
              <a:rPr lang="tr-TR" sz="2400" b="1" dirty="0" smtClean="0">
                <a:sym typeface="Gill Sans" charset="0"/>
              </a:rPr>
              <a:t>Edilmiştir.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>
                <a:sym typeface="Gill Sans" charset="0"/>
              </a:rPr>
              <a:t>Tyrostat</a:t>
            </a:r>
            <a:r>
              <a:rPr lang="en-US" sz="2400" b="1" dirty="0">
                <a:sym typeface="Gill Sans" charset="0"/>
              </a:rPr>
              <a:t>™ </a:t>
            </a:r>
            <a:r>
              <a:rPr lang="tr-TR" sz="2400" b="1" dirty="0" err="1">
                <a:sym typeface="Gill Sans" charset="0"/>
              </a:rPr>
              <a:t>Trozinazı</a:t>
            </a:r>
            <a:r>
              <a:rPr lang="tr-TR" sz="2400" b="1" dirty="0">
                <a:sym typeface="Gill Sans" charset="0"/>
              </a:rPr>
              <a:t> İnhibe Ederek Cilt </a:t>
            </a:r>
            <a:r>
              <a:rPr lang="tr-TR" sz="2400" b="1" dirty="0" err="1">
                <a:sym typeface="Gill Sans" charset="0"/>
              </a:rPr>
              <a:t>Pigmentasyonunu</a:t>
            </a:r>
            <a:r>
              <a:rPr lang="tr-TR" sz="2400" b="1" dirty="0">
                <a:sym typeface="Gill Sans" charset="0"/>
              </a:rPr>
              <a:t> ve Kızarıklığı Azaltır.</a:t>
            </a:r>
            <a:endParaRPr lang="en-US" sz="2400" b="1" dirty="0">
              <a:sym typeface="Gill Sans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err="1">
                <a:ea typeface="Avant Garde Book BT"/>
                <a:cs typeface="Avant Garde Book BT"/>
                <a:sym typeface="Gill Sans"/>
              </a:rPr>
              <a:t>Tyrostat</a:t>
            </a:r>
            <a:r>
              <a:rPr lang="tr-TR" sz="2400" b="1" dirty="0">
                <a:ea typeface="Avant Garde Book BT"/>
                <a:cs typeface="Avant Garde Book BT"/>
                <a:sym typeface="Gill Sans"/>
              </a:rPr>
              <a:t>  diğer  aktif maddelere göre  daha az konsantrasyonda kullanılmıştır.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err="1">
                <a:ea typeface="Avant Garde Book BT"/>
                <a:cs typeface="Avant Garde Book BT"/>
                <a:sym typeface="Gill Sans"/>
              </a:rPr>
              <a:t>Tyrostat</a:t>
            </a:r>
            <a:r>
              <a:rPr lang="tr-TR" sz="2400" b="1" dirty="0">
                <a:ea typeface="Avant Garde Book BT"/>
                <a:cs typeface="Avant Garde Book BT"/>
                <a:sym typeface="Gill Sans"/>
              </a:rPr>
              <a:t> diğer aktif maddelerden farklı olarak doğaldır, sentetik değildir  ve zararlı etkileri yoktur.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04" y="3230209"/>
            <a:ext cx="4159190" cy="298146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7179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 dirty="0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TYROSTAT</a:t>
            </a:r>
            <a:r>
              <a:rPr lang="tr-TR" b="1" dirty="0">
                <a:latin typeface="Avant Garde Book BT"/>
                <a:ea typeface="Avant Garde Book BT"/>
                <a:cs typeface="Avant Garde Book BT"/>
                <a:sym typeface="Gill Sans"/>
              </a:rPr>
              <a:t>™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dirty="0">
                <a:latin typeface="Avant Garde Book BT"/>
                <a:ea typeface="Avant Garde Book BT"/>
                <a:cs typeface="Avant Garde Book BT"/>
                <a:sym typeface="Gill Sans"/>
              </a:rPr>
              <a:t>ile</a:t>
            </a:r>
            <a:r>
              <a:rPr lang="tr-TR" b="1" dirty="0">
                <a:latin typeface="Avant Garde Book BT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b="1" dirty="0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%85 </a:t>
            </a:r>
            <a:r>
              <a:rPr lang="tr-TR" b="1" dirty="0" err="1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Tirozinaz</a:t>
            </a:r>
            <a:r>
              <a:rPr lang="tr-TR" dirty="0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baskılanması sağlanmıştır</a:t>
            </a:r>
            <a:endParaRPr lang="tr-TR" dirty="0"/>
          </a:p>
        </p:txBody>
      </p:sp>
      <p:sp>
        <p:nvSpPr>
          <p:cNvPr id="10" name="Dikdörtgen 15"/>
          <p:cNvSpPr>
            <a:spLocks noChangeArrowheads="1"/>
          </p:cNvSpPr>
          <p:nvPr/>
        </p:nvSpPr>
        <p:spPr bwMode="auto">
          <a:xfrm rot="16200000">
            <a:off x="2368480" y="4535995"/>
            <a:ext cx="250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Tirozinaz</a:t>
            </a:r>
            <a:r>
              <a:rPr lang="tr-TR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İnhibisyonu</a:t>
            </a:r>
            <a:r>
              <a:rPr lang="tr-TR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(%)</a:t>
            </a:r>
            <a:endParaRPr lang="tr-TR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2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kdörtgen 5"/>
          <p:cNvSpPr>
            <a:spLocks noChangeArrowheads="1"/>
          </p:cNvSpPr>
          <p:nvPr/>
        </p:nvSpPr>
        <p:spPr bwMode="auto">
          <a:xfrm>
            <a:off x="1524000" y="5969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2000" b="1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TYROSTAT™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2000">
                <a:solidFill>
                  <a:schemeClr val="tx1"/>
                </a:solidFill>
                <a:latin typeface="Tw Cen MT" panose="020B0602020104020603" pitchFamily="34" charset="0"/>
                <a:sym typeface="Gill Sans"/>
              </a:rPr>
              <a:t>Rumex extract </a:t>
            </a:r>
            <a:r>
              <a:rPr lang="tr-TR" sz="200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06" y="2492897"/>
            <a:ext cx="5264564" cy="347263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Metin kutusu 12"/>
          <p:cNvSpPr txBox="1">
            <a:spLocks noChangeArrowheads="1"/>
          </p:cNvSpPr>
          <p:nvPr/>
        </p:nvSpPr>
        <p:spPr bwMode="auto">
          <a:xfrm rot="-5400000">
            <a:off x="2409032" y="413464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Tw Cen MT" panose="020B0602020104020603" pitchFamily="34" charset="0"/>
              </a:rPr>
              <a:t>Aydınlanma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432175" y="6105526"/>
            <a:ext cx="51879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dirty="0" err="1">
                <a:latin typeface="inherit"/>
                <a:cs typeface="Arial" pitchFamily="34" charset="0"/>
              </a:rPr>
              <a:t>Tyrostat</a:t>
            </a:r>
            <a:r>
              <a:rPr lang="tr-TR" dirty="0">
                <a:latin typeface="inherit"/>
                <a:cs typeface="Arial" pitchFamily="34" charset="0"/>
              </a:rPr>
              <a:t> sadece 3 hafta sonra cilt aydınlatma etkisini başlatır</a:t>
            </a:r>
            <a:r>
              <a:rPr lang="tr-TR" sz="1050" dirty="0"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Dikdörtgen 28"/>
          <p:cNvSpPr>
            <a:spLocks noChangeArrowheads="1"/>
          </p:cNvSpPr>
          <p:nvPr/>
        </p:nvSpPr>
        <p:spPr bwMode="auto">
          <a:xfrm>
            <a:off x="1524001" y="1268414"/>
            <a:ext cx="8977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Hasta Popülasyonu : : 9 gönüllü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Dizaynı :%3 </a:t>
            </a:r>
            <a:r>
              <a:rPr lang="tr-TR" sz="1600" b="1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TYROSTAT™-11 </a:t>
            </a: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Uygulama : Günde 2 Defa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Süresi : 3 Hafta / 6 Hafta  </a:t>
            </a:r>
            <a:b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</a:br>
            <a:endParaRPr lang="tr-TR" sz="1600">
              <a:solidFill>
                <a:schemeClr val="tx1"/>
              </a:solidFill>
              <a:latin typeface="Avant Garde Book BT"/>
              <a:ea typeface="Times New Roman" panose="02020603050405020304" pitchFamily="18" charset="0"/>
              <a:cs typeface="Avant Garde Book BT"/>
              <a:sym typeface="Gill Sans"/>
            </a:endParaRPr>
          </a:p>
        </p:txBody>
      </p:sp>
      <p:sp>
        <p:nvSpPr>
          <p:cNvPr id="49159" name="16 Metin kutusu"/>
          <p:cNvSpPr txBox="1">
            <a:spLocks noChangeArrowheads="1"/>
          </p:cNvSpPr>
          <p:nvPr/>
        </p:nvSpPr>
        <p:spPr bwMode="auto">
          <a:xfrm>
            <a:off x="1524000" y="2143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Tw Cen MT" panose="020B0602020104020603" pitchFamily="34" charset="0"/>
              </a:rPr>
              <a:t>MİNEADERM  PİGMENTASYON SERİSİ</a:t>
            </a:r>
          </a:p>
        </p:txBody>
      </p:sp>
    </p:spTree>
    <p:extLst>
      <p:ext uri="{BB962C8B-B14F-4D97-AF65-F5344CB8AC3E}">
        <p14:creationId xmlns:p14="http://schemas.microsoft.com/office/powerpoint/2010/main" val="3461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tr-TR" sz="4000" b="1" dirty="0" err="1">
                <a:cs typeface="Avant Garde Book BT"/>
                <a:sym typeface="Gill Sans" charset="0"/>
              </a:rPr>
              <a:t>Bellis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Perennis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Flowers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Extract</a:t>
            </a:r>
            <a:r>
              <a:rPr lang="tr-TR" sz="4000" b="1" dirty="0">
                <a:cs typeface="Avant Garde Book BT"/>
                <a:sym typeface="Gill Sans" charset="0"/>
              </a:rPr>
              <a:t> ( </a:t>
            </a:r>
            <a:r>
              <a:rPr lang="tr-TR" sz="4000" b="1" dirty="0" err="1">
                <a:cs typeface="Avant Garde Book BT"/>
                <a:sym typeface="Gill Sans" charset="0"/>
              </a:rPr>
              <a:t>Belides</a:t>
            </a:r>
            <a:r>
              <a:rPr lang="tr-TR" sz="4000" b="1" dirty="0">
                <a:cs typeface="Avant Garde Book BT"/>
                <a:sym typeface="Gill Sans" charset="0"/>
              </a:rPr>
              <a:t> )</a:t>
            </a:r>
            <a:endParaRPr lang="tr-TR" sz="4800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35541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papatya çiçeklerden elde edilen cilt aydınlatma ajanıdır (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Bellis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perennis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).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Melanin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üretiminde azalma sağlama aktivasyona sahip olduğu için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pigmentasyon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oluşumunu eşit görünümlü deri sağlayarak önler.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tr-TR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melanogenesis'teki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çeşitli yolları etkiler: Endotelin-1 (ET-1) üretimini azaltarak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 UV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uyarımlı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melanin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biyosentez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indüksiyonu azaltır.</a:t>
            </a:r>
            <a:endParaRPr lang="tr-TR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6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kdörtgen 28"/>
          <p:cNvSpPr>
            <a:spLocks noChangeArrowheads="1"/>
          </p:cNvSpPr>
          <p:nvPr/>
        </p:nvSpPr>
        <p:spPr bwMode="auto">
          <a:xfrm>
            <a:off x="1524001" y="1125539"/>
            <a:ext cx="8977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Hasta Popülasyonu : : 19-39 Yaş arası Filipinli 4 Kadın , 1 Erkek  ( n : 5 )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Dizaynı :%2 Belides , %5 Belides içeren iki farklı kombinasyon Plasebo ile kıyaslanmıştır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Uygulama : Günlük 2 Defa İç kol üzerinde uygulanmıştır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Süresi : 4 Hafta / 28 gün  </a:t>
            </a:r>
            <a:b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</a:br>
            <a:endParaRPr lang="tr-TR" sz="1600">
              <a:solidFill>
                <a:schemeClr val="tx1"/>
              </a:solidFill>
              <a:latin typeface="Avant Garde Book BT"/>
              <a:ea typeface="Times New Roman" panose="02020603050405020304" pitchFamily="18" charset="0"/>
              <a:cs typeface="Avant Garde Book BT"/>
              <a:sym typeface="Gill San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36" y="2204865"/>
            <a:ext cx="4286280" cy="41172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Dikdörtgen 9"/>
          <p:cNvSpPr>
            <a:spLocks noChangeArrowheads="1"/>
          </p:cNvSpPr>
          <p:nvPr/>
        </p:nvSpPr>
        <p:spPr bwMode="auto">
          <a:xfrm rot="-5400000">
            <a:off x="2248694" y="3748882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>
                <a:solidFill>
                  <a:srgbClr val="002060"/>
                </a:solidFill>
                <a:latin typeface="Tw Cen MT" panose="020B0602020104020603" pitchFamily="34" charset="0"/>
              </a:rPr>
              <a:t>cilt aydınlatmasında artış (%) </a:t>
            </a:r>
          </a:p>
        </p:txBody>
      </p:sp>
      <p:sp>
        <p:nvSpPr>
          <p:cNvPr id="45062" name="Dikdörtgen 15"/>
          <p:cNvSpPr>
            <a:spLocks noChangeArrowheads="1"/>
          </p:cNvSpPr>
          <p:nvPr/>
        </p:nvSpPr>
        <p:spPr bwMode="auto">
          <a:xfrm>
            <a:off x="1524001" y="6372225"/>
            <a:ext cx="916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Doğal UV uyarısı ile Belides'in cilt aydınlatma etkisi</a:t>
            </a:r>
            <a:r>
              <a:rPr lang="tr-TR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3" name="Başlık 1"/>
          <p:cNvSpPr txBox="1">
            <a:spLocks/>
          </p:cNvSpPr>
          <p:nvPr/>
        </p:nvSpPr>
        <p:spPr bwMode="auto">
          <a:xfrm>
            <a:off x="1524001" y="642938"/>
            <a:ext cx="9166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Bellis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Perennis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Flowers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Extract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 (BELİDES ™ NP )</a:t>
            </a:r>
            <a:endParaRPr lang="tr-TR" sz="2000" dirty="0">
              <a:solidFill>
                <a:schemeClr val="tx1"/>
              </a:solidFill>
              <a:latin typeface="Tw Cen MT" panose="020B0602020104020603" pitchFamily="34" charset="0"/>
              <a:ea typeface="Avant Garde Book BT"/>
              <a:cs typeface="Avant Garde Book B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678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kdörtgen 28"/>
          <p:cNvSpPr>
            <a:spLocks noChangeArrowheads="1"/>
          </p:cNvSpPr>
          <p:nvPr/>
        </p:nvSpPr>
        <p:spPr bwMode="auto">
          <a:xfrm>
            <a:off x="1543051" y="1052513"/>
            <a:ext cx="8977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Hasta Popülasyonu : : 50-60 Yaş arası 14 Hasta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Dizaynı : Aktif ajanın </a:t>
            </a:r>
            <a:r>
              <a:rPr lang="tr-TR" sz="1600" b="1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(% 5 Belides ™ NP )  </a:t>
            </a: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yaşlılık izini giderme özelliğini ölçmek için çalışma sonrası kromametre cıhazı ile analiz yapılmıştır.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Uygulama : Günlük 2 Defa İç kol üzerinde uygulanmıştır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Süresi : 4 Hafta / 28 gün  </a:t>
            </a:r>
            <a:b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</a:br>
            <a:endParaRPr lang="tr-TR" sz="1600">
              <a:solidFill>
                <a:schemeClr val="tx1"/>
              </a:solidFill>
              <a:latin typeface="Avant Garde Book BT"/>
              <a:ea typeface="Times New Roman" panose="02020603050405020304" pitchFamily="18" charset="0"/>
              <a:cs typeface="Avant Garde Book BT"/>
              <a:sym typeface="Gill San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420888"/>
            <a:ext cx="4104456" cy="3929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Başlık 1"/>
          <p:cNvSpPr txBox="1">
            <a:spLocks/>
          </p:cNvSpPr>
          <p:nvPr/>
        </p:nvSpPr>
        <p:spPr bwMode="auto">
          <a:xfrm>
            <a:off x="1524001" y="642938"/>
            <a:ext cx="9166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tr-TR" sz="20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Bellis Perennis Flowers Extract  (BELİDES ™ NP )</a:t>
            </a:r>
            <a:endParaRPr lang="tr-TR" sz="2000">
              <a:solidFill>
                <a:schemeClr val="tx1"/>
              </a:solidFill>
              <a:latin typeface="Tw Cen MT" panose="020B0602020104020603" pitchFamily="34" charset="0"/>
              <a:ea typeface="Avant Garde Book BT"/>
              <a:cs typeface="Avant Garde Book BT"/>
              <a:sym typeface="Gill Sans"/>
            </a:endParaRPr>
          </a:p>
        </p:txBody>
      </p:sp>
      <p:sp>
        <p:nvSpPr>
          <p:cNvPr id="46086" name="Dikdörtgen 17"/>
          <p:cNvSpPr>
            <a:spLocks noChangeArrowheads="1"/>
          </p:cNvSpPr>
          <p:nvPr/>
        </p:nvSpPr>
        <p:spPr bwMode="auto">
          <a:xfrm rot="-5400000">
            <a:off x="2031207" y="4036219"/>
            <a:ext cx="3241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28 gün sonra sarı / mavi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 değer değişiklikleri (%)</a:t>
            </a:r>
            <a:r>
              <a:rPr lang="tr-T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087" name="Dikdörtgen 18"/>
          <p:cNvSpPr>
            <a:spLocks noChangeArrowheads="1"/>
          </p:cNvSpPr>
          <p:nvPr/>
        </p:nvSpPr>
        <p:spPr bwMode="auto">
          <a:xfrm>
            <a:off x="1524000" y="6237289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Tw Cen MT" panose="020B0602020104020603" pitchFamily="34" charset="0"/>
              </a:rPr>
              <a:t>28 gün sonra Yaşlanma noktalarındaki yoğunluğunun azalması</a:t>
            </a:r>
            <a:endParaRPr lang="tr-TR" b="1">
              <a:solidFill>
                <a:schemeClr val="tx1"/>
              </a:solidFill>
              <a:latin typeface="Tw Cen MT" panose="020B0602020104020603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çerik Yer Tutucusu 2"/>
          <p:cNvSpPr txBox="1">
            <a:spLocks/>
          </p:cNvSpPr>
          <p:nvPr/>
        </p:nvSpPr>
        <p:spPr>
          <a:xfrm>
            <a:off x="1524000" y="1214422"/>
            <a:ext cx="8929718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tr-TR" sz="32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MİNEADERM KÖK HÜCRE TEKNOLOJİSİ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1524000" y="7022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srgbClr val="002060"/>
                </a:solidFill>
                <a:sym typeface="Gill Sans" charset="0"/>
              </a:rPr>
              <a:t>YAŞLANMA</a:t>
            </a:r>
            <a:r>
              <a:rPr lang="tr-TR" sz="3200" b="1" dirty="0">
                <a:solidFill>
                  <a:srgbClr val="002060"/>
                </a:solidFill>
                <a:latin typeface="Open Sans Light"/>
                <a:ea typeface="Arial Unicode MS" panose="020B0604020202020204" pitchFamily="34" charset="-128"/>
                <a:cs typeface="Arial Unicode MS" panose="020B0604020202020204" pitchFamily="34" charset="-128"/>
                <a:sym typeface="Gill Sans" charset="0"/>
              </a:rPr>
              <a:t> </a:t>
            </a:r>
            <a:r>
              <a:rPr lang="tr-TR" b="1" dirty="0">
                <a:solidFill>
                  <a:srgbClr val="002060"/>
                </a:solidFill>
                <a:sym typeface="Gill Sans" charset="0"/>
              </a:rPr>
              <a:t>KARŞITI  SON INOVATİF TEKNOLOJİ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2209824" y="831851"/>
            <a:ext cx="6315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2060"/>
              </a:solidFill>
              <a:latin typeface="Open Sans Light"/>
              <a:ea typeface="Arial Unicode MS" panose="020B0604020202020204" pitchFamily="34" charset="-128"/>
              <a:cs typeface="Arial Unicode MS" panose="020B0604020202020204" pitchFamily="34" charset="-128"/>
              <a:sym typeface="Gill Sans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1524000" y="1428736"/>
            <a:ext cx="70008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hücreler vücutta birçok farklı hücre tiplerine geliştirmek için olağanüstü bir potansiyele sahiptir.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hücreler bütün hücrelerin temelini oluşturur. Henüz farklılaşmamış olan bu hücreler sınırsız bölünebilme ve kendini yenileme, organ ve dokulara dönüşebilme yeteneğine sahiptir.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 bölündüğünde, ya kök hücre olarak kalır ya da cilt hücreleri gibi daha çeşitli özelliğe ve işleve sahip hücrelere dönüşürler.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Doku yenilenmesinin merkezi olarak, kök hücreler sadece sınırlı sayıda hücre bölünmesinden geçerler. Bu yüzden, biz yaşlandıkça, kök hücrelerimiz zamanla yeniden üreme ve bölünme yetilerini kaybederler.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Bir cilt bakım ürünü içine canlı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embriyonik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kök hücreler  dahil etmek mümkün değildir.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Bunun yerine, uzman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peptit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ve enzimleri veya bitki kök hücreleri ile cilt yüzeyinde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topikal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olarak uygulandığında, hasar ve bozulmalara karşı insan derisinde kök hücrelerin korunmasına yardımcı veya cildin kendi kök hücreleri uyarmak için  ürünler geliştirilmektedir</a:t>
            </a:r>
            <a:endParaRPr lang="tr-TR" dirty="0">
              <a:solidFill>
                <a:srgbClr val="002060"/>
              </a:solidFill>
              <a:latin typeface="+mj-lt"/>
              <a:cs typeface="Avant Garde Book BT"/>
              <a:sym typeface="Gill Sans" charset="0"/>
            </a:endParaRPr>
          </a:p>
        </p:txBody>
      </p:sp>
      <p:pic>
        <p:nvPicPr>
          <p:cNvPr id="25" name="Picture 19" descr="http://www.geneticliteracyproject.org/wp/wp-content/uploads/2012/10/stem-cell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92" y="2204864"/>
            <a:ext cx="2071670" cy="308152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36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1204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altLang="tr-TR" dirty="0"/>
              <a:t>Bileşiminde bulunan </a:t>
            </a:r>
            <a:r>
              <a:rPr lang="tr-TR" altLang="tr-TR" dirty="0" err="1"/>
              <a:t>glabridin</a:t>
            </a:r>
            <a:r>
              <a:rPr lang="tr-TR" altLang="tr-TR" dirty="0"/>
              <a:t>, </a:t>
            </a:r>
            <a:r>
              <a:rPr lang="tr-TR" altLang="tr-TR" dirty="0" err="1"/>
              <a:t>tirozinazı</a:t>
            </a:r>
            <a:r>
              <a:rPr lang="tr-TR" altLang="tr-TR" dirty="0"/>
              <a:t> baskılar. İçerdiği </a:t>
            </a:r>
            <a:r>
              <a:rPr lang="tr-TR" altLang="tr-TR" dirty="0" err="1"/>
              <a:t>liquiritin</a:t>
            </a:r>
            <a:r>
              <a:rPr lang="tr-TR" altLang="tr-TR" dirty="0"/>
              <a:t> ile </a:t>
            </a:r>
            <a:r>
              <a:rPr lang="tr-TR" altLang="tr-TR" dirty="0" err="1"/>
              <a:t>melanin</a:t>
            </a:r>
            <a:r>
              <a:rPr lang="tr-TR" altLang="tr-TR" dirty="0"/>
              <a:t> üretimini inhibe ederek etki gösterir. UV ye bağlı </a:t>
            </a:r>
            <a:r>
              <a:rPr lang="tr-TR" altLang="tr-TR" dirty="0" err="1"/>
              <a:t>pigmentasyonu</a:t>
            </a:r>
            <a:r>
              <a:rPr lang="tr-TR" altLang="tr-TR" dirty="0"/>
              <a:t> baskılar. 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  <a:sym typeface="Gill Sans" charset="0"/>
              </a:rPr>
              <a:t>Licorice</a:t>
            </a:r>
            <a:r>
              <a:rPr lang="tr-TR" sz="4000" b="1" dirty="0" smtClean="0">
                <a:cs typeface="Avant Garde Book BT"/>
                <a:sym typeface="Gill Sans" charset="0"/>
              </a:rPr>
              <a:t> </a:t>
            </a:r>
            <a:r>
              <a:rPr lang="tr-TR" sz="4000" b="1" dirty="0" err="1" smtClean="0">
                <a:cs typeface="Avant Garde Book BT"/>
                <a:sym typeface="Gill Sans" charset="0"/>
              </a:rPr>
              <a:t>Extract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40476" y="4366387"/>
            <a:ext cx="10515600" cy="232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yara, sivilce, akne, akne ve sivilce izlerinin üzerine sürüldüğünde yara ve izlerinin hızlıca iyileşmesine aracılık </a:t>
            </a:r>
            <a:r>
              <a:rPr lang="tr-TR" dirty="0" smtClean="0"/>
              <a:t>ediyor.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Koyu, siyah lekelerin üzerine sürüldüğünde ise lekelerin rengini açıyor.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64276" y="3064559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sz="4000" b="1" dirty="0" err="1"/>
              <a:t>Centella</a:t>
            </a:r>
            <a:r>
              <a:rPr lang="tr-TR" sz="4000" b="1" dirty="0"/>
              <a:t> </a:t>
            </a:r>
            <a:r>
              <a:rPr lang="tr-TR" sz="4000" b="1" dirty="0" err="1"/>
              <a:t>Asiatica</a:t>
            </a:r>
            <a:r>
              <a:rPr lang="tr-TR" sz="4000" b="1" dirty="0"/>
              <a:t> (</a:t>
            </a:r>
            <a:r>
              <a:rPr lang="tr-TR" sz="4000" b="1" dirty="0" err="1"/>
              <a:t>Gotu</a:t>
            </a:r>
            <a:r>
              <a:rPr lang="tr-TR" sz="4000" b="1" dirty="0"/>
              <a:t> Kola) </a:t>
            </a:r>
          </a:p>
        </p:txBody>
      </p:sp>
    </p:spTree>
    <p:extLst>
      <p:ext uri="{BB962C8B-B14F-4D97-AF65-F5344CB8AC3E}">
        <p14:creationId xmlns:p14="http://schemas.microsoft.com/office/powerpoint/2010/main" val="403365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dirty="0" smtClean="0"/>
              <a:t>Cildin sıkılaştırır, Ton </a:t>
            </a:r>
            <a:r>
              <a:rPr lang="tr-TR" altLang="tr-TR" dirty="0" err="1" smtClean="0"/>
              <a:t>düzenlmemeyi</a:t>
            </a:r>
            <a:r>
              <a:rPr lang="tr-TR" altLang="tr-TR" dirty="0" smtClean="0"/>
              <a:t> destekleyerek cildin canlılığını daha parlak ve aydınlık görünümünü sağlar. 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  <a:sym typeface="Gill Sans" charset="0"/>
              </a:rPr>
              <a:t>Riboxyl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40476" y="4366387"/>
            <a:ext cx="10515600" cy="232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Antioksidan özelliğe sahiptir.</a:t>
            </a:r>
            <a:endParaRPr lang="tr-TR" dirty="0" smtClean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64276" y="3064559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sz="4000" b="1" dirty="0" smtClean="0"/>
              <a:t>Beta </a:t>
            </a:r>
            <a:r>
              <a:rPr lang="tr-TR" sz="4000" b="1" dirty="0" err="1" smtClean="0"/>
              <a:t>Vulgaris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Root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Extract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74379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VC-IP (</a:t>
            </a:r>
            <a:r>
              <a:rPr lang="tr-TR" sz="4000" b="1" dirty="0" err="1">
                <a:cs typeface="Avant Garde Book BT"/>
              </a:rPr>
              <a:t>Kapsülize</a:t>
            </a:r>
            <a:r>
              <a:rPr lang="tr-TR" sz="4000" b="1" dirty="0">
                <a:cs typeface="Avant Garde Book BT"/>
              </a:rPr>
              <a:t> C Vitamini)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4018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VC-IP  /  C Vitamininin Kapsüle Edilmiş En  Stabil Formu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Kollajen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sentezini artırmayı destekler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Melanogenesisin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inhibe edilmesini sağlar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Antioksidan etki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Güçlü bir  Anti </a:t>
            </a: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Aging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aktifdir</a:t>
            </a:r>
            <a:endParaRPr lang="tr-TR" b="1" dirty="0" smtClean="0">
              <a:solidFill>
                <a:schemeClr val="tx1"/>
              </a:solidFill>
              <a:ea typeface="Avant Garde Book BT"/>
              <a:cs typeface="Avant Garde Book BT"/>
              <a:sym typeface="Gill San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Cilt beyazlatma etkisi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Yağda çözünme özelliği sayesinde  hızlıca emilir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Emilikten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sonra Vitamin C  ye dönüşür ve Vitamin C’ </a:t>
            </a: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nin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bütün etkilerini gösterir.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90166"/>
            <a:ext cx="10515599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2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162" y="1295230"/>
            <a:ext cx="8215370" cy="4857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0179" name="Başlık 1"/>
          <p:cNvSpPr txBox="1">
            <a:spLocks/>
          </p:cNvSpPr>
          <p:nvPr/>
        </p:nvSpPr>
        <p:spPr bwMode="auto">
          <a:xfrm>
            <a:off x="1524001" y="698501"/>
            <a:ext cx="9166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tr-TR" sz="19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 Regenistem Red Rice Klinik Çalışma Sonuçları  </a:t>
            </a:r>
            <a:r>
              <a:rPr lang="tr-TR" sz="29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/>
            </a:r>
            <a:br>
              <a:rPr lang="tr-TR" sz="29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</a:br>
            <a:endParaRPr lang="tr-TR" sz="2900">
              <a:solidFill>
                <a:schemeClr val="tx1"/>
              </a:solidFill>
              <a:latin typeface="Tw Cen MT" panose="020B0602020104020603" pitchFamily="34" charset="0"/>
              <a:ea typeface="Avant Garde Book BT"/>
              <a:cs typeface="Avant Garde Book BT"/>
              <a:sym typeface="Gill Sans"/>
            </a:endParaRPr>
          </a:p>
        </p:txBody>
      </p:sp>
      <p:sp>
        <p:nvSpPr>
          <p:cNvPr id="50180" name="12 Metin kutusu"/>
          <p:cNvSpPr txBox="1">
            <a:spLocks noChangeArrowheads="1"/>
          </p:cNvSpPr>
          <p:nvPr/>
        </p:nvSpPr>
        <p:spPr bwMode="auto">
          <a:xfrm>
            <a:off x="1524000" y="2143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Tw Cen MT" panose="020B0602020104020603" pitchFamily="34" charset="0"/>
              </a:rPr>
              <a:t>PHYTO-WHİTE SKİN TONE CORRECTİVE COMPLEX</a:t>
            </a:r>
          </a:p>
        </p:txBody>
      </p:sp>
    </p:spTree>
    <p:extLst>
      <p:ext uri="{BB962C8B-B14F-4D97-AF65-F5344CB8AC3E}">
        <p14:creationId xmlns:p14="http://schemas.microsoft.com/office/powerpoint/2010/main" val="3057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Dark Spot </a:t>
            </a: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Remover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Cream</a:t>
            </a:r>
            <a:endParaRPr lang="tr-T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2204307"/>
            <a:ext cx="4392612" cy="346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188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Avant Garde Book BT"/>
              </a:rPr>
              <a:t>VC-IP (</a:t>
            </a:r>
            <a:r>
              <a:rPr lang="tr-TR" sz="2000" b="1" dirty="0" err="1">
                <a:cs typeface="Avant Garde Book BT"/>
              </a:rPr>
              <a:t>Kapsülize</a:t>
            </a:r>
            <a:r>
              <a:rPr lang="tr-TR" sz="2000" b="1" dirty="0">
                <a:cs typeface="Avant Garde Book BT"/>
              </a:rPr>
              <a:t> C Vitamini)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smtClean="0">
                <a:cs typeface="Avant Garde Book BT"/>
              </a:rPr>
              <a:t>BELIDES</a:t>
            </a:r>
            <a:r>
              <a:rPr lang="tr-TR" sz="2000" b="1" dirty="0">
                <a:cs typeface="Avant Garde Book BT"/>
              </a:rPr>
              <a:t>: </a:t>
            </a:r>
            <a:r>
              <a:rPr lang="tr-TR" sz="2000" b="1" dirty="0" err="1">
                <a:cs typeface="Avant Garde Book BT"/>
              </a:rPr>
              <a:t>Bellis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Perennis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Flower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Extract</a:t>
            </a:r>
            <a:r>
              <a:rPr lang="tr-TR" sz="2000" b="1" dirty="0">
                <a:cs typeface="Avant Garde Book BT"/>
              </a:rPr>
              <a:t> </a:t>
            </a:r>
            <a:endParaRPr lang="tr-TR" sz="2000" b="1" dirty="0" smtClean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Regenistem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Red</a:t>
            </a:r>
            <a:r>
              <a:rPr lang="tr-TR" sz="2000" b="1" dirty="0" smtClean="0">
                <a:cs typeface="Avant Garde Book BT"/>
              </a:rPr>
              <a:t> Rice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Avant Garde Book BT"/>
                <a:sym typeface="Gill Sans" charset="0"/>
              </a:rPr>
              <a:t>TYROSTAT™ </a:t>
            </a:r>
            <a:r>
              <a:rPr lang="tr-TR" sz="2000" b="1" dirty="0" err="1">
                <a:cs typeface="Avant Garde Book BT"/>
                <a:sym typeface="Gill Sans" charset="0"/>
              </a:rPr>
              <a:t>Rumex</a:t>
            </a:r>
            <a:r>
              <a:rPr lang="tr-TR" sz="2000" b="1" dirty="0">
                <a:cs typeface="Avant Garde Book BT"/>
                <a:sym typeface="Gill Sans" charset="0"/>
              </a:rPr>
              <a:t> </a:t>
            </a:r>
            <a:r>
              <a:rPr lang="tr-TR" sz="2000" b="1" dirty="0" err="1">
                <a:cs typeface="Avant Garde Book BT"/>
                <a:sym typeface="Gill Sans" charset="0"/>
              </a:rPr>
              <a:t>extract</a:t>
            </a:r>
            <a:r>
              <a:rPr lang="tr-TR" sz="2000" b="1" dirty="0">
                <a:cs typeface="Avant Garde Book BT"/>
                <a:sym typeface="Gill Sans" charset="0"/>
              </a:rPr>
              <a:t>  </a:t>
            </a:r>
            <a:r>
              <a:rPr lang="tr-TR" sz="2000" b="1" dirty="0" smtClean="0">
                <a:cs typeface="Avant Garde Book BT"/>
              </a:rPr>
              <a:t> 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Rumex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Occidentalis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Extract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smtClean="0">
                <a:cs typeface="Avant Garde Book BT"/>
              </a:rPr>
              <a:t>Sodyum </a:t>
            </a:r>
            <a:r>
              <a:rPr lang="tr-TR" sz="2000" b="1" dirty="0" err="1" smtClean="0">
                <a:cs typeface="Avant Garde Book BT"/>
              </a:rPr>
              <a:t>Hyaluronate</a:t>
            </a:r>
            <a:endParaRPr lang="tr-TR" sz="20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2647" y="1624085"/>
            <a:ext cx="4401979" cy="446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82" y="2325760"/>
            <a:ext cx="499731" cy="49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İlgili re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14" y="2325760"/>
            <a:ext cx="482349" cy="49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VC-IP (</a:t>
            </a:r>
            <a:r>
              <a:rPr lang="tr-TR" sz="4000" b="1" dirty="0" err="1">
                <a:cs typeface="Avant Garde Book BT"/>
              </a:rPr>
              <a:t>Kapsülize</a:t>
            </a:r>
            <a:r>
              <a:rPr lang="tr-TR" sz="4000" b="1" dirty="0">
                <a:cs typeface="Avant Garde Book BT"/>
              </a:rPr>
              <a:t> C Vitamini)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4018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VC-IP  /  C Vitamininin Kapsüle Edilmiş En  Stabil Formu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Kollajen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sentezini artırmayı destekler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Melanogenesisin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inhibe edilmesini sağlar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Antioksidan etki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Güçlü bir  Anti </a:t>
            </a: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Aging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aktifdir</a:t>
            </a:r>
            <a:endParaRPr lang="tr-TR" b="1" dirty="0" smtClean="0">
              <a:solidFill>
                <a:schemeClr val="tx1"/>
              </a:solidFill>
              <a:ea typeface="Avant Garde Book BT"/>
              <a:cs typeface="Avant Garde Book BT"/>
              <a:sym typeface="Gill San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Cilt beyazlatma etkisi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Yağda çözünme özelliği sayesinde  hızlıca emilir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Emilikten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sonra Vitamin C  ye dönüşür ve Vitamin C’ </a:t>
            </a:r>
            <a:r>
              <a:rPr lang="tr-TR" b="1" dirty="0" err="1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nin</a:t>
            </a:r>
            <a:r>
              <a:rPr lang="tr-TR" b="1" dirty="0" smtClean="0">
                <a:solidFill>
                  <a:schemeClr val="tx1"/>
                </a:solidFill>
                <a:ea typeface="Avant Garde Book BT"/>
                <a:cs typeface="Avant Garde Book BT"/>
                <a:sym typeface="Gill Sans"/>
              </a:rPr>
              <a:t>  bütün etkilerini gösterir.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90166"/>
            <a:ext cx="10515599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  <a:sym typeface="Gill Sans" charset="0"/>
              </a:rPr>
              <a:t>TYROSTAT™ </a:t>
            </a:r>
            <a:r>
              <a:rPr lang="tr-TR" sz="4000" b="1" dirty="0" err="1">
                <a:cs typeface="Avant Garde Book BT"/>
                <a:sym typeface="Gill Sans" charset="0"/>
              </a:rPr>
              <a:t>Rumex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extract</a:t>
            </a:r>
            <a:r>
              <a:rPr lang="tr-TR" sz="4000" b="1" dirty="0">
                <a:cs typeface="Avant Garde Book BT"/>
                <a:sym typeface="Gill Sans" charset="0"/>
              </a:rPr>
              <a:t>  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18891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b="1" dirty="0">
                <a:sym typeface="Gill Sans" charset="0"/>
              </a:rPr>
              <a:t>Kuzey Kanada Bozkırlarından </a:t>
            </a:r>
            <a:r>
              <a:rPr lang="tr-TR" sz="2400" b="1" dirty="0" err="1">
                <a:sym typeface="Gill Sans" charset="0"/>
              </a:rPr>
              <a:t>Ekstrakt</a:t>
            </a:r>
            <a:r>
              <a:rPr lang="tr-TR" sz="2400" b="1" dirty="0">
                <a:sym typeface="Gill Sans" charset="0"/>
              </a:rPr>
              <a:t>   </a:t>
            </a:r>
            <a:r>
              <a:rPr lang="tr-TR" sz="2400" b="1" dirty="0" smtClean="0">
                <a:sym typeface="Gill Sans" charset="0"/>
              </a:rPr>
              <a:t>Edilmiştir.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>
                <a:sym typeface="Gill Sans" charset="0"/>
              </a:rPr>
              <a:t>Tyrostat</a:t>
            </a:r>
            <a:r>
              <a:rPr lang="en-US" sz="2400" b="1" dirty="0">
                <a:sym typeface="Gill Sans" charset="0"/>
              </a:rPr>
              <a:t>™ </a:t>
            </a:r>
            <a:r>
              <a:rPr lang="tr-TR" sz="2400" b="1" dirty="0" err="1">
                <a:sym typeface="Gill Sans" charset="0"/>
              </a:rPr>
              <a:t>Trozinazı</a:t>
            </a:r>
            <a:r>
              <a:rPr lang="tr-TR" sz="2400" b="1" dirty="0">
                <a:sym typeface="Gill Sans" charset="0"/>
              </a:rPr>
              <a:t> İnhibe Ederek Cilt </a:t>
            </a:r>
            <a:r>
              <a:rPr lang="tr-TR" sz="2400" b="1" dirty="0" err="1">
                <a:sym typeface="Gill Sans" charset="0"/>
              </a:rPr>
              <a:t>Pigmentasyonunu</a:t>
            </a:r>
            <a:r>
              <a:rPr lang="tr-TR" sz="2400" b="1" dirty="0">
                <a:sym typeface="Gill Sans" charset="0"/>
              </a:rPr>
              <a:t> ve Kızarıklığı Azaltır.</a:t>
            </a:r>
            <a:endParaRPr lang="en-US" sz="2400" b="1" dirty="0">
              <a:sym typeface="Gill Sans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err="1">
                <a:ea typeface="Avant Garde Book BT"/>
                <a:cs typeface="Avant Garde Book BT"/>
                <a:sym typeface="Gill Sans"/>
              </a:rPr>
              <a:t>Tyrostat</a:t>
            </a:r>
            <a:r>
              <a:rPr lang="tr-TR" sz="2400" b="1" dirty="0">
                <a:ea typeface="Avant Garde Book BT"/>
                <a:cs typeface="Avant Garde Book BT"/>
                <a:sym typeface="Gill Sans"/>
              </a:rPr>
              <a:t>  diğer  aktif maddelere göre  daha az konsantrasyonda kullanılmıştır.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sz="2400" b="1" dirty="0" err="1">
                <a:ea typeface="Avant Garde Book BT"/>
                <a:cs typeface="Avant Garde Book BT"/>
                <a:sym typeface="Gill Sans"/>
              </a:rPr>
              <a:t>Tyrostat</a:t>
            </a:r>
            <a:r>
              <a:rPr lang="tr-TR" sz="2400" b="1" dirty="0">
                <a:ea typeface="Avant Garde Book BT"/>
                <a:cs typeface="Avant Garde Book BT"/>
                <a:sym typeface="Gill Sans"/>
              </a:rPr>
              <a:t> diğer aktif maddelerden farklı olarak doğaldır, sentetik değildir  ve zararlı etkileri yoktur.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04" y="3230209"/>
            <a:ext cx="4159190" cy="298146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7179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 dirty="0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TYROSTAT</a:t>
            </a:r>
            <a:r>
              <a:rPr lang="tr-TR" b="1" dirty="0">
                <a:latin typeface="Avant Garde Book BT"/>
                <a:ea typeface="Avant Garde Book BT"/>
                <a:cs typeface="Avant Garde Book BT"/>
                <a:sym typeface="Gill Sans"/>
              </a:rPr>
              <a:t>™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dirty="0">
                <a:latin typeface="Avant Garde Book BT"/>
                <a:ea typeface="Avant Garde Book BT"/>
                <a:cs typeface="Avant Garde Book BT"/>
                <a:sym typeface="Gill Sans"/>
              </a:rPr>
              <a:t>ile</a:t>
            </a:r>
            <a:r>
              <a:rPr lang="tr-TR" b="1" dirty="0">
                <a:latin typeface="Avant Garde Book BT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b="1" dirty="0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%85 </a:t>
            </a:r>
            <a:r>
              <a:rPr lang="tr-TR" b="1" dirty="0" err="1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Tirozinaz</a:t>
            </a:r>
            <a:r>
              <a:rPr lang="tr-TR" dirty="0"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baskılanması sağlanmıştır</a:t>
            </a:r>
            <a:endParaRPr lang="tr-TR" dirty="0"/>
          </a:p>
        </p:txBody>
      </p:sp>
      <p:sp>
        <p:nvSpPr>
          <p:cNvPr id="10" name="Dikdörtgen 15"/>
          <p:cNvSpPr>
            <a:spLocks noChangeArrowheads="1"/>
          </p:cNvSpPr>
          <p:nvPr/>
        </p:nvSpPr>
        <p:spPr bwMode="auto">
          <a:xfrm rot="16200000">
            <a:off x="2368480" y="4535995"/>
            <a:ext cx="250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Tirozinaz</a:t>
            </a:r>
            <a:r>
              <a:rPr lang="tr-TR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İnhibisyonu</a:t>
            </a:r>
            <a:r>
              <a:rPr lang="tr-TR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(%)</a:t>
            </a:r>
            <a:endParaRPr lang="tr-TR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1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tr-TR" sz="4000" b="1" dirty="0" err="1">
                <a:cs typeface="Avant Garde Book BT"/>
                <a:sym typeface="Gill Sans" charset="0"/>
              </a:rPr>
              <a:t>Bellis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Perennis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Flowers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Extract</a:t>
            </a:r>
            <a:r>
              <a:rPr lang="tr-TR" sz="4000" b="1" dirty="0">
                <a:cs typeface="Avant Garde Book BT"/>
                <a:sym typeface="Gill Sans" charset="0"/>
              </a:rPr>
              <a:t> ( </a:t>
            </a:r>
            <a:r>
              <a:rPr lang="tr-TR" sz="4000" b="1" dirty="0" err="1">
                <a:cs typeface="Avant Garde Book BT"/>
                <a:sym typeface="Gill Sans" charset="0"/>
              </a:rPr>
              <a:t>Belides</a:t>
            </a:r>
            <a:r>
              <a:rPr lang="tr-TR" sz="4000" b="1" dirty="0">
                <a:cs typeface="Avant Garde Book BT"/>
                <a:sym typeface="Gill Sans" charset="0"/>
              </a:rPr>
              <a:t> )</a:t>
            </a:r>
            <a:endParaRPr lang="tr-TR" sz="4800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35541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papatya çiçeklerden elde edilen cilt aydınlatma ajanıdır (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Bellis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perennis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).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Melanin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üretiminde azalma sağlama aktivasyona sahip olduğu için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pigmentasyon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oluşumunu eşit görünümlü deri sağlayarak önler.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tr-TR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melanogenesis'teki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çeşitli yolları etkiler: Endotelin-1 (ET-1) üretimini azaltarak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 UV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uyarımlı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melanin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biyosentez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indüksiyonu azaltır.</a:t>
            </a:r>
            <a:endParaRPr lang="tr-TR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18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çerik Yer Tutucusu 2"/>
          <p:cNvSpPr txBox="1">
            <a:spLocks/>
          </p:cNvSpPr>
          <p:nvPr/>
        </p:nvSpPr>
        <p:spPr>
          <a:xfrm>
            <a:off x="1524000" y="1214422"/>
            <a:ext cx="8929718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tr-TR" sz="32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MİNEADERM KÖK HÜCRE TEKNOLOJİSİ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1524000" y="7022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srgbClr val="002060"/>
                </a:solidFill>
                <a:sym typeface="Gill Sans" charset="0"/>
              </a:rPr>
              <a:t>YAŞLANMA</a:t>
            </a:r>
            <a:r>
              <a:rPr lang="tr-TR" sz="3200" b="1" dirty="0">
                <a:solidFill>
                  <a:srgbClr val="002060"/>
                </a:solidFill>
                <a:latin typeface="Open Sans Light"/>
                <a:ea typeface="Arial Unicode MS" panose="020B0604020202020204" pitchFamily="34" charset="-128"/>
                <a:cs typeface="Arial Unicode MS" panose="020B0604020202020204" pitchFamily="34" charset="-128"/>
                <a:sym typeface="Gill Sans" charset="0"/>
              </a:rPr>
              <a:t> </a:t>
            </a:r>
            <a:r>
              <a:rPr lang="tr-TR" b="1" dirty="0">
                <a:solidFill>
                  <a:srgbClr val="002060"/>
                </a:solidFill>
                <a:sym typeface="Gill Sans" charset="0"/>
              </a:rPr>
              <a:t>KARŞITI  SON INOVATİF TEKNOLOJİ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2209824" y="831851"/>
            <a:ext cx="6315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2060"/>
              </a:solidFill>
              <a:latin typeface="Open Sans Light"/>
              <a:ea typeface="Arial Unicode MS" panose="020B0604020202020204" pitchFamily="34" charset="-128"/>
              <a:cs typeface="Arial Unicode MS" panose="020B0604020202020204" pitchFamily="34" charset="-128"/>
              <a:sym typeface="Gill Sans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1524000" y="1428736"/>
            <a:ext cx="70008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hücreler vücutta birçok farklı hücre tiplerine geliştirmek için olağanüstü bir potansiyele sahiptir.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hücreler bütün hücrelerin temelini oluşturur. Henüz farklılaşmamış olan bu hücreler sınırsız bölünebilme ve kendini yenileme, organ ve dokulara dönüşebilme yeteneğine sahiptir.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 bölündüğünde, ya kök hücre olarak kalır ya da cilt hücreleri gibi daha çeşitli özelliğe ve işleve sahip hücrelere dönüşürler.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Doku yenilenmesinin merkezi olarak, kök hücreler sadece sınırlı sayıda hücre bölünmesinden geçerler. Bu yüzden, biz yaşlandıkça, kök hücrelerimiz zamanla yeniden üreme ve bölünme yetilerini kaybederler.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Bir cilt bakım ürünü içine canlı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embriyonik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kök hücreler  dahil etmek mümkün değildir.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Bunun yerine, uzman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peptit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ve enzimleri veya bitki kök hücreleri ile cilt yüzeyinde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topikal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olarak uygulandığında, hasar ve bozulmalara karşı insan derisinde kök hücrelerin korunmasına yardımcı veya cildin kendi kök hücreleri uyarmak için  ürünler geliştirilmektedir</a:t>
            </a:r>
            <a:endParaRPr lang="tr-TR" dirty="0">
              <a:solidFill>
                <a:srgbClr val="002060"/>
              </a:solidFill>
              <a:latin typeface="+mj-lt"/>
              <a:cs typeface="Avant Garde Book BT"/>
              <a:sym typeface="Gill Sans" charset="0"/>
            </a:endParaRPr>
          </a:p>
        </p:txBody>
      </p:sp>
      <p:pic>
        <p:nvPicPr>
          <p:cNvPr id="25" name="Picture 19" descr="http://www.geneticliteracyproject.org/wp/wp-content/uploads/2012/10/stem-cell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92" y="2204864"/>
            <a:ext cx="2071670" cy="308152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Tirozinaz</a:t>
            </a:r>
            <a:r>
              <a:rPr lang="tr-TR" dirty="0"/>
              <a:t> enzimini inhibe eder, yaşlanma lekelerinin oluşumunu engeller, </a:t>
            </a:r>
            <a:r>
              <a:rPr lang="tr-TR" dirty="0" err="1"/>
              <a:t>eritemi</a:t>
            </a:r>
            <a:r>
              <a:rPr lang="tr-TR" dirty="0"/>
              <a:t> önler.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Rumex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Occidentalis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Extract</a:t>
            </a:r>
            <a:r>
              <a:rPr lang="tr-TR" sz="4000" b="1" dirty="0" smtClean="0">
                <a:cs typeface="Avant Garde Book BT"/>
              </a:rPr>
              <a:t> (Lamada)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Sodyum </a:t>
            </a:r>
            <a:r>
              <a:rPr lang="tr-TR" sz="4000" b="1" dirty="0" err="1">
                <a:cs typeface="Avant Garde Book BT"/>
              </a:rPr>
              <a:t>Hyaluronate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840742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akne izlerini iyileştirmek ve önlemek için kullanılır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Dokuların onarılmasında, elastikiyetinin korunmasında yararlı etkileri vardır, bu sayede cildin erken yaşlanmasını önler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Hücre yenilenmesi ve onarımına katkıda bulunur.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5100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Liposomal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Serum Vitamin C </a:t>
            </a:r>
            <a:endParaRPr lang="tr-T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2665413"/>
            <a:ext cx="4392612" cy="2419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latin typeface="+mj-lt"/>
                <a:cs typeface="Avant Garde Book BT"/>
              </a:rPr>
              <a:t>Ethyl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Asocorbic</a:t>
            </a:r>
            <a:r>
              <a:rPr lang="tr-TR" sz="1900" b="1" dirty="0" smtClean="0">
                <a:latin typeface="+mj-lt"/>
                <a:cs typeface="Avant Garde Book BT"/>
              </a:rPr>
              <a:t> Acid Vitamin C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latin typeface="+mj-lt"/>
                <a:cs typeface="Avant Garde Book BT"/>
              </a:rPr>
              <a:t>Camellia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Sinensis</a:t>
            </a:r>
            <a:r>
              <a:rPr lang="tr-TR" sz="1900" b="1" dirty="0" smtClean="0">
                <a:latin typeface="+mj-lt"/>
                <a:cs typeface="Avant Garde Book BT"/>
              </a:rPr>
              <a:t> Gren </a:t>
            </a:r>
            <a:r>
              <a:rPr lang="tr-TR" sz="1900" b="1" dirty="0" err="1" smtClean="0">
                <a:latin typeface="+mj-lt"/>
                <a:cs typeface="Avant Garde Book BT"/>
              </a:rPr>
              <a:t>Tea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Leaf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Extract</a:t>
            </a:r>
            <a:endParaRPr lang="tr-TR" sz="1900" b="1" dirty="0" smtClean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latin typeface="+mj-lt"/>
                <a:cs typeface="Avant Garde Book BT"/>
              </a:rPr>
              <a:t>Sudium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Hyaluronate</a:t>
            </a:r>
            <a:endParaRPr lang="tr-TR" sz="1900" b="1" dirty="0" smtClean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latin typeface="+mj-lt"/>
                <a:cs typeface="Avant Garde Book BT"/>
              </a:rPr>
              <a:t>Aloe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Barbendensis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Aloe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Vera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Leaf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Juice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latin typeface="+mj-lt"/>
                <a:cs typeface="Avant Garde Book BT"/>
              </a:rPr>
              <a:t>Pantenol</a:t>
            </a:r>
            <a:endParaRPr lang="tr-TR" sz="1900" b="1" dirty="0" smtClean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latin typeface="+mj-lt"/>
                <a:cs typeface="Avant Garde Book BT"/>
              </a:rPr>
              <a:t>Tocopherol</a:t>
            </a:r>
            <a:r>
              <a:rPr lang="tr-TR" sz="1900" b="1" dirty="0" smtClean="0">
                <a:latin typeface="+mj-lt"/>
                <a:cs typeface="Avant Garde Book BT"/>
              </a:rPr>
              <a:t> </a:t>
            </a:r>
            <a:r>
              <a:rPr lang="tr-TR" sz="1900" b="1" dirty="0" err="1" smtClean="0">
                <a:latin typeface="+mj-lt"/>
                <a:cs typeface="Avant Garde Book BT"/>
              </a:rPr>
              <a:t>Acetate</a:t>
            </a:r>
            <a:r>
              <a:rPr lang="tr-TR" sz="1900" b="1" dirty="0" smtClean="0">
                <a:latin typeface="+mj-lt"/>
                <a:cs typeface="Avant Garde Book BT"/>
              </a:rPr>
              <a:t> Vitamin E</a:t>
            </a:r>
            <a:endParaRPr lang="tr-TR" sz="19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68" y="1490646"/>
            <a:ext cx="4710007" cy="4768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50" y="1537753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10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37" y="1507278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76646"/>
            <a:ext cx="10515600" cy="1325563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latin typeface="+mn-lt"/>
              </a:rPr>
              <a:t>LIPOSOME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14400" y="1402209"/>
            <a:ext cx="5589431" cy="51000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Lipozomlar küçük </a:t>
            </a:r>
            <a:r>
              <a:rPr lang="tr-TR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taşıyıcı moleküllerdir.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apı ve içerik açısından hücre zarına benzerlik göster</a:t>
            </a:r>
            <a:r>
              <a:rPr lang="tr-TR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ışardan eklenen maddeleri enkapsüle edebilme özelliğine sahip oldukları için etken madde taşıma araçları olarak kullanılmaktadırlar</a:t>
            </a:r>
            <a:r>
              <a:rPr lang="tr-TR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dirty="0">
              <a:solidFill>
                <a:srgbClr val="2F5496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2620" y="1402209"/>
            <a:ext cx="5112912" cy="51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20" y="2000240"/>
            <a:ext cx="4596680" cy="4398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Başlık 1"/>
          <p:cNvSpPr txBox="1">
            <a:spLocks/>
          </p:cNvSpPr>
          <p:nvPr/>
        </p:nvSpPr>
        <p:spPr bwMode="auto">
          <a:xfrm>
            <a:off x="1524001" y="768351"/>
            <a:ext cx="9166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tr-TR" sz="1600" b="1">
                <a:solidFill>
                  <a:srgbClr val="002060"/>
                </a:solidFill>
                <a:latin typeface="Avant Garde Book BT"/>
                <a:ea typeface="Avant Garde Book BT"/>
                <a:cs typeface="Avant Garde Book BT"/>
                <a:sym typeface="Gill Sans"/>
              </a:rPr>
              <a:t>VC-IP Klinik Çalışma Sonuçları  </a:t>
            </a:r>
            <a:br>
              <a:rPr lang="tr-TR" sz="1600" b="1">
                <a:solidFill>
                  <a:srgbClr val="002060"/>
                </a:solidFill>
                <a:latin typeface="Avant Garde Book BT"/>
                <a:ea typeface="Avant Garde Book BT"/>
                <a:cs typeface="Avant Garde Book BT"/>
                <a:sym typeface="Gill Sans"/>
              </a:rPr>
            </a:br>
            <a:endParaRPr lang="tr-TR" sz="1600">
              <a:solidFill>
                <a:srgbClr val="002060"/>
              </a:solidFill>
              <a:latin typeface="Avant Garde Book BT"/>
              <a:ea typeface="Avant Garde Book BT"/>
              <a:cs typeface="Avant Garde Book BT"/>
              <a:sym typeface="Gill Sans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1524000" y="10715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UV-ışınlama sonucunda oluşan pigmantasyonun azalması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VC-IP konsantrasyon		: % 2      </a:t>
            </a:r>
            <a:br>
              <a:rPr lang="tr-TR" sz="16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</a:br>
            <a:r>
              <a:rPr lang="tr-TR" sz="16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Çalışma Süresi		: 56 gün</a:t>
            </a:r>
            <a:br>
              <a:rPr lang="tr-TR" sz="16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</a:br>
            <a:endParaRPr lang="en-US" sz="1600" b="1">
              <a:solidFill>
                <a:schemeClr val="tx1"/>
              </a:solidFill>
              <a:latin typeface="Tw Cen MT" panose="020B0602020104020603" pitchFamily="34" charset="0"/>
              <a:sym typeface="Gill Sans"/>
            </a:endParaRPr>
          </a:p>
        </p:txBody>
      </p:sp>
      <p:sp>
        <p:nvSpPr>
          <p:cNvPr id="43013" name="12 Metin kutusu"/>
          <p:cNvSpPr txBox="1">
            <a:spLocks noChangeArrowheads="1"/>
          </p:cNvSpPr>
          <p:nvPr/>
        </p:nvSpPr>
        <p:spPr bwMode="auto">
          <a:xfrm>
            <a:off x="1524000" y="2143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rgbClr val="002060"/>
                </a:solidFill>
                <a:latin typeface="Tw Cen MT" panose="020B0602020104020603" pitchFamily="34" charset="0"/>
              </a:rPr>
              <a:t>PHYTO-WHİTE SKİN TONE CORRECTİVE COMPLEX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98" y="2643182"/>
            <a:ext cx="3888402" cy="22463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Dikdörtgen 12"/>
          <p:cNvSpPr>
            <a:spLocks noChangeArrowheads="1"/>
          </p:cNvSpPr>
          <p:nvPr/>
        </p:nvSpPr>
        <p:spPr bwMode="auto">
          <a:xfrm>
            <a:off x="6694488" y="5181601"/>
            <a:ext cx="1230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2000" b="1">
                <a:solidFill>
                  <a:schemeClr val="tx1"/>
                </a:solidFill>
                <a:latin typeface="Tw Cen MT" panose="020B0602020104020603" pitchFamily="34" charset="0"/>
                <a:sym typeface="Gill Sans"/>
              </a:rPr>
              <a:t>Placebo</a:t>
            </a:r>
          </a:p>
        </p:txBody>
      </p:sp>
      <p:sp>
        <p:nvSpPr>
          <p:cNvPr id="43016" name="Dikdörtgen 13"/>
          <p:cNvSpPr>
            <a:spLocks noChangeArrowheads="1"/>
          </p:cNvSpPr>
          <p:nvPr/>
        </p:nvSpPr>
        <p:spPr bwMode="auto">
          <a:xfrm>
            <a:off x="7991476" y="5006976"/>
            <a:ext cx="100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2000" b="1">
                <a:solidFill>
                  <a:schemeClr val="tx1"/>
                </a:solidFill>
                <a:latin typeface="Tw Cen MT" panose="020B0602020104020603" pitchFamily="34" charset="0"/>
                <a:sym typeface="Gill Sans"/>
              </a:rPr>
              <a:t>3%    VC-IP</a:t>
            </a:r>
          </a:p>
        </p:txBody>
      </p:sp>
      <p:sp>
        <p:nvSpPr>
          <p:cNvPr id="43017" name="Dikdörtgen 14"/>
          <p:cNvSpPr>
            <a:spLocks noChangeArrowheads="1"/>
          </p:cNvSpPr>
          <p:nvPr/>
        </p:nvSpPr>
        <p:spPr bwMode="auto">
          <a:xfrm>
            <a:off x="9163051" y="4929189"/>
            <a:ext cx="107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2000" b="1">
                <a:solidFill>
                  <a:schemeClr val="tx1"/>
                </a:solidFill>
                <a:latin typeface="Tw Cen MT" panose="020B0602020104020603" pitchFamily="34" charset="0"/>
                <a:sym typeface="Gill Sans"/>
              </a:rPr>
              <a:t>3% VCPNa</a:t>
            </a:r>
          </a:p>
        </p:txBody>
      </p:sp>
      <p:sp>
        <p:nvSpPr>
          <p:cNvPr id="43018" name="Başlık 1"/>
          <p:cNvSpPr txBox="1">
            <a:spLocks/>
          </p:cNvSpPr>
          <p:nvPr/>
        </p:nvSpPr>
        <p:spPr bwMode="auto">
          <a:xfrm>
            <a:off x="1524001" y="779464"/>
            <a:ext cx="9166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tr-TR" sz="1600" b="1">
                <a:solidFill>
                  <a:schemeClr val="tx1"/>
                </a:solidFill>
                <a:latin typeface="Avant Garde Book BT"/>
                <a:ea typeface="Avant Garde Book BT"/>
                <a:cs typeface="Avant Garde Book BT"/>
                <a:sym typeface="Gill Sans"/>
              </a:rPr>
              <a:t>VC-IP Klinik Çalışma Sonuçları  </a:t>
            </a:r>
            <a:br>
              <a:rPr lang="tr-TR" sz="1600" b="1">
                <a:solidFill>
                  <a:schemeClr val="tx1"/>
                </a:solidFill>
                <a:latin typeface="Avant Garde Book BT"/>
                <a:ea typeface="Avant Garde Book BT"/>
                <a:cs typeface="Avant Garde Book BT"/>
                <a:sym typeface="Gill Sans"/>
              </a:rPr>
            </a:br>
            <a:endParaRPr lang="tr-TR" sz="1600">
              <a:solidFill>
                <a:schemeClr val="tx1"/>
              </a:solidFill>
              <a:latin typeface="Avant Garde Book BT"/>
              <a:ea typeface="Avant Garde Book BT"/>
              <a:cs typeface="Avant Garde Book BT"/>
              <a:sym typeface="Gill Sans"/>
            </a:endParaRPr>
          </a:p>
        </p:txBody>
      </p:sp>
      <p:sp>
        <p:nvSpPr>
          <p:cNvPr id="43019" name="12 Metin kutusu"/>
          <p:cNvSpPr txBox="1">
            <a:spLocks noChangeArrowheads="1"/>
          </p:cNvSpPr>
          <p:nvPr/>
        </p:nvSpPr>
        <p:spPr bwMode="auto">
          <a:xfrm>
            <a:off x="1524000" y="2254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Tw Cen MT" panose="020B0602020104020603" pitchFamily="34" charset="0"/>
              </a:rPr>
              <a:t>PHYTO-WHİTE SKİN TONE CORRECTİVE COMPLEX</a:t>
            </a:r>
          </a:p>
        </p:txBody>
      </p:sp>
    </p:spTree>
    <p:extLst>
      <p:ext uri="{BB962C8B-B14F-4D97-AF65-F5344CB8AC3E}">
        <p14:creationId xmlns:p14="http://schemas.microsoft.com/office/powerpoint/2010/main" val="3045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LİPOZOMLARIN ÖZELLİKLERİ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22318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85" y="2058194"/>
            <a:ext cx="5178829" cy="3886200"/>
          </a:xfrm>
        </p:spPr>
      </p:pic>
    </p:spTree>
    <p:extLst>
      <p:ext uri="{BB962C8B-B14F-4D97-AF65-F5344CB8AC3E}">
        <p14:creationId xmlns:p14="http://schemas.microsoft.com/office/powerpoint/2010/main" val="2608012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3915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Tirozinaz</a:t>
            </a:r>
            <a:r>
              <a:rPr lang="tr-TR" dirty="0" smtClean="0"/>
              <a:t> </a:t>
            </a:r>
            <a:r>
              <a:rPr lang="tr-TR" dirty="0"/>
              <a:t>enziminin aktivitesini inhibe ederek </a:t>
            </a:r>
            <a:r>
              <a:rPr lang="tr-TR" dirty="0" err="1"/>
              <a:t>melanin</a:t>
            </a:r>
            <a:r>
              <a:rPr lang="tr-TR" dirty="0"/>
              <a:t> sentezini durdurur. Leke oluşumunu önler.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Kollajen</a:t>
            </a:r>
            <a:r>
              <a:rPr lang="tr-TR" dirty="0"/>
              <a:t> sentezini hızlandırır. Daha elastik ve daha aydınlık bir cilt elde edilir.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Çok güçlü bir antioksidandır. Serbest radikalleri yakalayarak nötralize eder.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Anti </a:t>
            </a:r>
            <a:r>
              <a:rPr lang="tr-TR" dirty="0" err="1"/>
              <a:t>anflamatuardır</a:t>
            </a:r>
            <a:r>
              <a:rPr lang="tr-TR" dirty="0"/>
              <a:t>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Ethyl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Asocorbic</a:t>
            </a:r>
            <a:r>
              <a:rPr lang="tr-TR" sz="4000" b="1" dirty="0">
                <a:cs typeface="Avant Garde Book BT"/>
              </a:rPr>
              <a:t> Acid Vitamin </a:t>
            </a:r>
            <a:r>
              <a:rPr lang="tr-TR" sz="4000" b="1" dirty="0" smtClean="0">
                <a:cs typeface="Avant Garde Book BT"/>
              </a:rPr>
              <a:t>C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278707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Güçlü bir antioksidandır. cildi</a:t>
            </a:r>
            <a:r>
              <a:rPr lang="tr-TR" dirty="0"/>
              <a:t> aydınlatır, zararlı çevresel etkenler ve ultraviyole ışınlarından korur. Taze bir canlılık verir ve cildin elastikiyetini korur.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Camellia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Sinensis</a:t>
            </a:r>
            <a:r>
              <a:rPr lang="tr-TR" sz="4000" b="1" dirty="0">
                <a:cs typeface="Avant Garde Book BT"/>
              </a:rPr>
              <a:t> Gren </a:t>
            </a:r>
            <a:r>
              <a:rPr lang="tr-TR" sz="4000" b="1" dirty="0" err="1">
                <a:cs typeface="Avant Garde Book BT"/>
              </a:rPr>
              <a:t>Tea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Leaf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Extract</a:t>
            </a:r>
            <a:endParaRPr lang="tr-TR" sz="4000" b="1" dirty="0">
              <a:cs typeface="Avant Garde Book B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Sodyum </a:t>
            </a:r>
            <a:r>
              <a:rPr lang="tr-TR" sz="4000" b="1" dirty="0" err="1">
                <a:cs typeface="Avant Garde Book BT"/>
              </a:rPr>
              <a:t>Hyaluronate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840742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akne izlerini iyileştirmek ve önlemek için kullanılır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Dokuların onarılmasında, elastikiyetinin korunmasında yararlı etkileri vardır, bu sayede cildin erken yaşlanmasını önler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Hücre yenilenmesi ve onarımına katkıda bulunur.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104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ilt</a:t>
            </a:r>
            <a:r>
              <a:rPr lang="tr-TR" dirty="0"/>
              <a:t> üzerinde nem sağlayan ve cildi koruyan bir tür koruyucu mukus tabakası oluşturur. </a:t>
            </a:r>
            <a:r>
              <a:rPr lang="tr-TR" dirty="0" smtClean="0"/>
              <a:t>Sakinleştirir yatıştırır.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Aloe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Barbendensis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Aloe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Vera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Leaf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Juice</a:t>
            </a:r>
            <a:r>
              <a:rPr lang="tr-TR" sz="4000" b="1" dirty="0">
                <a:cs typeface="Avant Garde Book BT"/>
              </a:rPr>
              <a:t> 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59724" y="2292820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Pantenol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485898"/>
            <a:ext cx="10515599" cy="85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en-US" dirty="0" smtClean="0">
                <a:latin typeface="Candara" panose="020E0502030303020204" pitchFamily="34" charset="0"/>
              </a:rPr>
              <a:t>Nemlendirici </a:t>
            </a:r>
            <a:r>
              <a:rPr lang="tr-TR" altLang="en-US" dirty="0">
                <a:latin typeface="Candara" panose="020E0502030303020204" pitchFamily="34" charset="0"/>
              </a:rPr>
              <a:t>etkisi ile cildin yumuşaklığını ve elastikiyetini korumasını sağlar.</a:t>
            </a:r>
            <a:endParaRPr lang="tr-TR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75645" y="4369560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Tocopherol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Acetate</a:t>
            </a:r>
            <a:r>
              <a:rPr lang="tr-TR" sz="4000" b="1" dirty="0">
                <a:cs typeface="Avant Garde Book BT"/>
              </a:rPr>
              <a:t> Vitamin </a:t>
            </a:r>
            <a:r>
              <a:rPr lang="tr-TR" sz="4000" b="1" dirty="0" smtClean="0">
                <a:cs typeface="Avant Garde Book BT"/>
              </a:rPr>
              <a:t>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77921" y="5562638"/>
            <a:ext cx="10515599" cy="85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r-TR" altLang="tr-TR" dirty="0">
                <a:latin typeface="Candara" panose="020E0502030303020204" pitchFamily="34" charset="0"/>
              </a:rPr>
              <a:t>Anti </a:t>
            </a:r>
            <a:r>
              <a:rPr lang="tr-TR" altLang="tr-TR" dirty="0" err="1">
                <a:latin typeface="Candara" panose="020E0502030303020204" pitchFamily="34" charset="0"/>
              </a:rPr>
              <a:t>oksidandır</a:t>
            </a:r>
            <a:r>
              <a:rPr lang="tr-TR" altLang="tr-TR" dirty="0">
                <a:latin typeface="Candara" panose="020E0502030303020204" pitchFamily="34" charset="0"/>
              </a:rPr>
              <a:t>. Cildin yenilenmesini ve </a:t>
            </a:r>
            <a:r>
              <a:rPr lang="tr-TR" altLang="tr-TR" dirty="0" err="1">
                <a:latin typeface="Candara" panose="020E0502030303020204" pitchFamily="34" charset="0"/>
              </a:rPr>
              <a:t>rejenarasyonunu</a:t>
            </a:r>
            <a:r>
              <a:rPr lang="tr-TR" altLang="tr-TR" dirty="0">
                <a:latin typeface="Candara" panose="020E0502030303020204" pitchFamily="34" charset="0"/>
              </a:rPr>
              <a:t> hızlandırır. </a:t>
            </a:r>
          </a:p>
        </p:txBody>
      </p:sp>
    </p:spTree>
    <p:extLst>
      <p:ext uri="{BB962C8B-B14F-4D97-AF65-F5344CB8AC3E}">
        <p14:creationId xmlns:p14="http://schemas.microsoft.com/office/powerpoint/2010/main" val="206125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Lightening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4000" b="1" dirty="0" err="1" smtClean="0">
                <a:solidFill>
                  <a:schemeClr val="tx1"/>
                </a:solidFill>
                <a:latin typeface="+mn-lt"/>
              </a:rPr>
              <a:t>Cleanser</a:t>
            </a:r>
            <a:r>
              <a:rPr lang="tr-TR" sz="4000" b="1" dirty="0" smtClean="0">
                <a:solidFill>
                  <a:schemeClr val="tx1"/>
                </a:solidFill>
                <a:latin typeface="+mn-lt"/>
              </a:rPr>
              <a:t> Gel</a:t>
            </a:r>
            <a:endParaRPr lang="tr-T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302683" y="2348055"/>
            <a:ext cx="4392612" cy="2655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  <a:sym typeface="Gill Sans" charset="0"/>
              </a:rPr>
              <a:t>Rumex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Occidentalis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Extract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cs typeface="Avant Garde Book BT"/>
              </a:rPr>
              <a:t>Glycyrrhiza</a:t>
            </a:r>
            <a:r>
              <a:rPr lang="tr-TR" sz="2000" b="1" dirty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Glabra</a:t>
            </a:r>
            <a:r>
              <a:rPr lang="tr-TR" sz="2000" b="1" dirty="0">
                <a:cs typeface="Avant Garde Book BT"/>
              </a:rPr>
              <a:t> (</a:t>
            </a:r>
            <a:r>
              <a:rPr lang="tr-TR" sz="2000" b="1" dirty="0" err="1">
                <a:cs typeface="Avant Garde Book BT"/>
              </a:rPr>
              <a:t>Licorice</a:t>
            </a:r>
            <a:r>
              <a:rPr lang="tr-TR" sz="2000" b="1" dirty="0">
                <a:cs typeface="Avant Garde Book BT"/>
              </a:rPr>
              <a:t>) </a:t>
            </a:r>
            <a:r>
              <a:rPr lang="tr-TR" sz="2000" b="1" dirty="0" err="1">
                <a:cs typeface="Avant Garde Book BT"/>
              </a:rPr>
              <a:t>Extract</a:t>
            </a:r>
            <a:r>
              <a:rPr lang="tr-TR" sz="2000" b="1" dirty="0">
                <a:cs typeface="Avant Garde Book B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Camellia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Sinensis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Leaf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Extract</a:t>
            </a:r>
            <a:endParaRPr lang="tr-TR" sz="2000" b="1" dirty="0" smtClean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Bisabolol</a:t>
            </a:r>
            <a:endParaRPr lang="tr-TR" sz="20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9" y="1423649"/>
            <a:ext cx="4755672" cy="4755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970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Tirozinaz</a:t>
            </a:r>
            <a:r>
              <a:rPr lang="tr-TR" dirty="0"/>
              <a:t> enzimini inhibe eder, yaşlanma lekelerinin oluşumunu engeller, </a:t>
            </a:r>
            <a:r>
              <a:rPr lang="tr-TR" dirty="0" err="1"/>
              <a:t>eritemi</a:t>
            </a:r>
            <a:r>
              <a:rPr lang="tr-TR" dirty="0"/>
              <a:t> önler.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Rumex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Occidentalis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Extract</a:t>
            </a:r>
            <a:r>
              <a:rPr lang="tr-TR" sz="4000" b="1" dirty="0" smtClean="0">
                <a:cs typeface="Avant Garde Book BT"/>
              </a:rPr>
              <a:t> (Lamada)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54120" y="3984249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smtClean="0"/>
              <a:t>Bileşiminde bulunan glabridin, tirozinazı baskılar. İçerdiği liquiritin ile melanin üretimini inhibe ederek etki gösterir. UV ye bağlı pigmentasyonu baskılar. </a:t>
            </a:r>
          </a:p>
          <a:p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77920" y="2682420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  <a:sym typeface="Gill Sans" charset="0"/>
              </a:rPr>
              <a:t>Licorice Extract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Güçlü bir antioksidandır. cildi</a:t>
            </a:r>
            <a:r>
              <a:rPr lang="tr-TR" dirty="0"/>
              <a:t> aydınlatır, zararlı çevresel etkenler ve ultraviyole ışınlarından korur. Taze bir canlılık verir ve cildin elastikiyetini korur.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Camellia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Sinensis</a:t>
            </a:r>
            <a:r>
              <a:rPr lang="tr-TR" sz="4000" b="1" dirty="0">
                <a:cs typeface="Avant Garde Book BT"/>
              </a:rPr>
              <a:t> Gren </a:t>
            </a:r>
            <a:r>
              <a:rPr lang="tr-TR" sz="4000" b="1" dirty="0" err="1">
                <a:cs typeface="Avant Garde Book BT"/>
              </a:rPr>
              <a:t>Tea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Leaf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Extract</a:t>
            </a:r>
            <a:endParaRPr lang="tr-TR" sz="4000" b="1" dirty="0">
              <a:cs typeface="Avant Garde Book B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Bisabolol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840742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Hassas ciltlerin korunması ve bakımı için </a:t>
            </a:r>
            <a:r>
              <a:rPr lang="tr-TR" dirty="0" err="1">
                <a:cs typeface="Avant Garde Book BT"/>
              </a:rPr>
              <a:t>antieflamatuar</a:t>
            </a:r>
            <a:r>
              <a:rPr lang="tr-TR" dirty="0">
                <a:cs typeface="Avant Garde Book BT"/>
              </a:rPr>
              <a:t> ajan etkisi </a:t>
            </a:r>
            <a:r>
              <a:rPr lang="tr-TR" dirty="0" smtClean="0">
                <a:cs typeface="Avant Garde Book BT"/>
              </a:rPr>
              <a:t>gösterir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Hassas ciltleri </a:t>
            </a:r>
            <a:r>
              <a:rPr lang="tr-TR" dirty="0" smtClean="0">
                <a:cs typeface="Avant Garde Book BT"/>
              </a:rPr>
              <a:t>yatıştırır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Aşırı kuru ciltlerde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Avant Garde Book BT"/>
              </a:rPr>
              <a:t> </a:t>
            </a:r>
            <a:r>
              <a:rPr lang="tr-TR" dirty="0">
                <a:cs typeface="Avant Garde Book BT"/>
              </a:rPr>
              <a:t>Cilt </a:t>
            </a:r>
            <a:r>
              <a:rPr lang="tr-TR" dirty="0" err="1">
                <a:cs typeface="Avant Garde Book BT"/>
              </a:rPr>
              <a:t>penetrasyonu</a:t>
            </a:r>
            <a:r>
              <a:rPr lang="tr-TR" dirty="0">
                <a:cs typeface="Avant Garde Book BT"/>
              </a:rPr>
              <a:t> arttırıcı etki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6231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dirty="0">
                <a:sym typeface="Open Sans Light" charset="0"/>
              </a:rPr>
              <a:t>LIGHTENING EXFOLATING CLEANSER</a:t>
            </a:r>
            <a:endParaRPr lang="tr-TR" sz="4000" dirty="0">
              <a:sym typeface="Open Sans Light" charset="0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302683" y="2348055"/>
            <a:ext cx="4392612" cy="2655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  <a:sym typeface="Gill Sans" charset="0"/>
              </a:rPr>
              <a:t>Boabab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Adanonia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digitata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Seed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Oil</a:t>
            </a:r>
            <a:endParaRPr lang="tr-TR" sz="2000" b="1" dirty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Glycyrrhiza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>
                <a:cs typeface="Avant Garde Book BT"/>
              </a:rPr>
              <a:t>Glabra</a:t>
            </a:r>
            <a:r>
              <a:rPr lang="tr-TR" sz="2000" b="1" dirty="0">
                <a:cs typeface="Avant Garde Book BT"/>
              </a:rPr>
              <a:t> (</a:t>
            </a:r>
            <a:r>
              <a:rPr lang="tr-TR" sz="2000" b="1" dirty="0" err="1">
                <a:cs typeface="Avant Garde Book BT"/>
              </a:rPr>
              <a:t>Licorice</a:t>
            </a:r>
            <a:r>
              <a:rPr lang="tr-TR" sz="2000" b="1" dirty="0">
                <a:cs typeface="Avant Garde Book BT"/>
              </a:rPr>
              <a:t>) </a:t>
            </a:r>
            <a:r>
              <a:rPr lang="tr-TR" sz="2000" b="1" dirty="0" err="1" smtClean="0">
                <a:cs typeface="Avant Garde Book BT"/>
              </a:rPr>
              <a:t>Extract</a:t>
            </a:r>
            <a:endParaRPr lang="tr-TR" sz="2000" b="1" dirty="0" smtClean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Bambusa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arundinacea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Stea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Extract</a:t>
            </a:r>
            <a:r>
              <a:rPr lang="tr-TR" sz="2000" b="1" dirty="0" smtClean="0">
                <a:cs typeface="Avant Garde Book BT"/>
              </a:rPr>
              <a:t> </a:t>
            </a:r>
            <a:endParaRPr lang="tr-TR" sz="2000" b="1" dirty="0"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</a:rPr>
              <a:t>Camellia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Sinensis</a:t>
            </a:r>
            <a:r>
              <a:rPr lang="tr-TR" sz="2000" b="1" dirty="0" smtClean="0">
                <a:cs typeface="Avant Garde Book BT"/>
              </a:rPr>
              <a:t> Gren </a:t>
            </a:r>
            <a:r>
              <a:rPr lang="tr-TR" sz="2000" b="1" dirty="0" err="1" smtClean="0">
                <a:cs typeface="Avant Garde Book BT"/>
              </a:rPr>
              <a:t>Tea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Leaf</a:t>
            </a:r>
            <a:r>
              <a:rPr lang="tr-TR" sz="2000" b="1" dirty="0" smtClean="0">
                <a:cs typeface="Avant Garde Book BT"/>
              </a:rPr>
              <a:t> </a:t>
            </a:r>
            <a:r>
              <a:rPr lang="tr-TR" sz="2000" b="1" dirty="0" err="1" smtClean="0">
                <a:cs typeface="Avant Garde Book BT"/>
              </a:rPr>
              <a:t>Extract</a:t>
            </a:r>
            <a:endParaRPr lang="tr-TR" sz="19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420351"/>
            <a:ext cx="4755672" cy="47160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38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dirty="0"/>
              <a:t>Cildi uzun süreli nemlendirebildiğinden düzenli olarak kullanıldığında cilde uzun süreli bir ışıltı ve parlaklık sağlıyor. Güçlü antioksidan özelliği gösterdiğinden sivilce ve yaralardan kalan izleri yok etmede yardımcı oluyor. 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  <a:sym typeface="Gill Sans" charset="0"/>
              </a:rPr>
              <a:t>Boabab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Adanonia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digitata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Seed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 smtClean="0">
                <a:cs typeface="Avant Garde Book BT"/>
                <a:sym typeface="Gill Sans" charset="0"/>
              </a:rPr>
              <a:t>Oil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54120" y="3984249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smtClean="0"/>
              <a:t>Bileşiminde bulunan glabridin, tirozinazı baskılar. İçerdiği liquiritin ile melanin üretimini inhibe ederek etki gösterir. UV ye bağlı pigmentasyonu baskılar. </a:t>
            </a:r>
          </a:p>
          <a:p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77920" y="2682420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  <a:sym typeface="Gill Sans" charset="0"/>
              </a:rPr>
              <a:t>Licorice Extract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72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Güçlü bir antioksidandır. cildi</a:t>
            </a:r>
            <a:r>
              <a:rPr lang="tr-TR" dirty="0"/>
              <a:t> aydınlatır, zararlı çevresel etkenler ve ultraviyole ışınlarından korur. Taze bir canlılık verir ve cildin elastikiyetini korur.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Camellia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Sinensis</a:t>
            </a:r>
            <a:r>
              <a:rPr lang="tr-TR" sz="4000" b="1" dirty="0">
                <a:cs typeface="Avant Garde Book BT"/>
              </a:rPr>
              <a:t> Gren </a:t>
            </a:r>
            <a:r>
              <a:rPr lang="tr-TR" sz="4000" b="1" dirty="0" err="1">
                <a:cs typeface="Avant Garde Book BT"/>
              </a:rPr>
              <a:t>Tea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Leaf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Extract</a:t>
            </a:r>
            <a:endParaRPr lang="tr-TR" sz="4000" b="1" dirty="0">
              <a:cs typeface="Avant Garde Book B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Bambusa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arundinacea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Stea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Extract</a:t>
            </a:r>
            <a:r>
              <a:rPr lang="tr-TR" sz="4000" b="1" dirty="0">
                <a:cs typeface="Avant Garde Book BT"/>
              </a:rPr>
              <a:t> 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840742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r-TR" dirty="0"/>
              <a:t>C</a:t>
            </a:r>
            <a:r>
              <a:rPr lang="tr-TR" dirty="0" smtClean="0"/>
              <a:t>iltte </a:t>
            </a:r>
            <a:r>
              <a:rPr lang="tr-TR" dirty="0"/>
              <a:t>derinlemesine temizlik </a:t>
            </a:r>
            <a:r>
              <a:rPr lang="tr-TR" dirty="0" smtClean="0"/>
              <a:t>sağlandıktan.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641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tr-TR" sz="4000" b="1" dirty="0" err="1">
                <a:cs typeface="Avant Garde Book BT"/>
                <a:sym typeface="Gill Sans" charset="0"/>
              </a:rPr>
              <a:t>Bellis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Perennis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Flowers</a:t>
            </a:r>
            <a:r>
              <a:rPr lang="tr-TR" sz="4000" b="1" dirty="0">
                <a:cs typeface="Avant Garde Book BT"/>
                <a:sym typeface="Gill Sans" charset="0"/>
              </a:rPr>
              <a:t> </a:t>
            </a:r>
            <a:r>
              <a:rPr lang="tr-TR" sz="4000" b="1" dirty="0" err="1">
                <a:cs typeface="Avant Garde Book BT"/>
                <a:sym typeface="Gill Sans" charset="0"/>
              </a:rPr>
              <a:t>Extract</a:t>
            </a:r>
            <a:r>
              <a:rPr lang="tr-TR" sz="4000" b="1" dirty="0">
                <a:cs typeface="Avant Garde Book BT"/>
                <a:sym typeface="Gill Sans" charset="0"/>
              </a:rPr>
              <a:t> ( </a:t>
            </a:r>
            <a:r>
              <a:rPr lang="tr-TR" sz="4000" b="1" dirty="0" err="1">
                <a:cs typeface="Avant Garde Book BT"/>
                <a:sym typeface="Gill Sans" charset="0"/>
              </a:rPr>
              <a:t>Belides</a:t>
            </a:r>
            <a:r>
              <a:rPr lang="tr-TR" sz="4000" b="1" dirty="0">
                <a:cs typeface="Avant Garde Book BT"/>
                <a:sym typeface="Gill Sans" charset="0"/>
              </a:rPr>
              <a:t> )</a:t>
            </a:r>
            <a:endParaRPr lang="tr-TR" sz="4800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35541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papatya çiçeklerden elde edilen cilt aydınlatma ajanıdır (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Bellis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perennis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).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Melanin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üretiminde azalma sağlama aktivasyona sahip olduğu için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pigmentasyon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oluşumunu eşit görünümlü deri sağlayarak önler.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tr-TR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melanogenesis'teki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çeşitli yolları etkiler: Endotelin-1 (ET-1) üretimini azaltarak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Belides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™ NP  UV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uyarımlı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melanin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biyosentez</a:t>
            </a:r>
            <a:r>
              <a:rPr lang="tr-TR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indüksiyonu azaltır.</a:t>
            </a:r>
            <a:endParaRPr lang="tr-TR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91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dirty="0" err="1" smtClean="0">
                <a:sym typeface="Open Sans Light" charset="0"/>
              </a:rPr>
              <a:t>Reavitalizer</a:t>
            </a:r>
            <a:r>
              <a:rPr lang="tr-TR" sz="4000" dirty="0" smtClean="0">
                <a:sym typeface="Open Sans Light" charset="0"/>
              </a:rPr>
              <a:t> </a:t>
            </a:r>
            <a:r>
              <a:rPr lang="tr-TR" sz="4000" dirty="0" err="1" smtClean="0">
                <a:sym typeface="Open Sans Light" charset="0"/>
              </a:rPr>
              <a:t>Lightening</a:t>
            </a:r>
            <a:r>
              <a:rPr lang="tr-TR" sz="4000" dirty="0" smtClean="0">
                <a:sym typeface="Open Sans Light" charset="0"/>
              </a:rPr>
              <a:t> </a:t>
            </a:r>
            <a:r>
              <a:rPr lang="tr-TR" sz="4000" dirty="0" err="1" smtClean="0">
                <a:sym typeface="Open Sans Light" charset="0"/>
              </a:rPr>
              <a:t>Clay</a:t>
            </a:r>
            <a:r>
              <a:rPr lang="tr-TR" sz="4000" dirty="0" smtClean="0">
                <a:sym typeface="Open Sans Light" charset="0"/>
              </a:rPr>
              <a:t> Mask</a:t>
            </a:r>
            <a:endParaRPr lang="tr-TR" sz="4000" dirty="0">
              <a:sym typeface="Open Sans Light" charset="0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316331" y="1881425"/>
            <a:ext cx="4392612" cy="35887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smtClean="0">
                <a:cs typeface="Avant Garde Book BT"/>
                <a:sym typeface="Gill Sans" charset="0"/>
              </a:rPr>
              <a:t>Kaolin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  <a:sym typeface="Gill Sans" charset="0"/>
              </a:rPr>
              <a:t>Soidum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Pca</a:t>
            </a: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  <a:sym typeface="Gill Sans" charset="0"/>
              </a:rPr>
              <a:t>Rumex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Occdentalis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Extract</a:t>
            </a: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  <a:sym typeface="Gill Sans" charset="0"/>
              </a:rPr>
              <a:t>Glycyrrhiza</a:t>
            </a:r>
            <a:r>
              <a:rPr lang="tr-TR" sz="2000" b="1" dirty="0" smtClean="0">
                <a:cs typeface="Avant Garde Book BT"/>
                <a:sym typeface="Gill Sans" charset="0"/>
              </a:rPr>
              <a:t> 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Glabra</a:t>
            </a:r>
            <a:r>
              <a:rPr lang="tr-TR" sz="2000" b="1" dirty="0" smtClean="0">
                <a:cs typeface="Avant Garde Book BT"/>
                <a:sym typeface="Gill Sans" charset="0"/>
              </a:rPr>
              <a:t> (</a:t>
            </a:r>
            <a:r>
              <a:rPr lang="tr-TR" sz="2000" b="1" dirty="0" err="1" smtClean="0">
                <a:cs typeface="Avant Garde Book BT"/>
                <a:sym typeface="Gill Sans" charset="0"/>
              </a:rPr>
              <a:t>Licorice</a:t>
            </a:r>
            <a:r>
              <a:rPr lang="tr-TR" sz="2000" b="1" dirty="0" smtClean="0">
                <a:cs typeface="Avant Garde Book BT"/>
                <a:sym typeface="Gill Sans" charset="0"/>
              </a:rPr>
              <a:t> 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b="1" dirty="0" err="1" smtClean="0">
                <a:cs typeface="Avant Garde Book BT"/>
                <a:sym typeface="Gill Sans" charset="0"/>
              </a:rPr>
              <a:t>Niacinemide</a:t>
            </a: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tr-TR" sz="1900" b="1" dirty="0" err="1" smtClean="0">
                <a:cs typeface="Avant Garde Book BT"/>
              </a:rPr>
              <a:t>Aloe</a:t>
            </a:r>
            <a:r>
              <a:rPr lang="tr-TR" sz="1900" b="1" dirty="0" smtClean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Barbendensis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Aloe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Vera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Leaf</a:t>
            </a:r>
            <a:r>
              <a:rPr lang="tr-TR" sz="1900" b="1" dirty="0">
                <a:cs typeface="Avant Garde Book BT"/>
              </a:rPr>
              <a:t> </a:t>
            </a:r>
            <a:r>
              <a:rPr lang="tr-TR" sz="1900" b="1" dirty="0" err="1">
                <a:cs typeface="Avant Garde Book BT"/>
              </a:rPr>
              <a:t>Juice</a:t>
            </a:r>
            <a:r>
              <a:rPr lang="tr-TR" sz="1900" b="1" dirty="0">
                <a:cs typeface="Avant Garde Book BT"/>
              </a:rPr>
              <a:t> </a:t>
            </a:r>
            <a:endParaRPr lang="tr-TR" sz="1900" b="1" dirty="0"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291345"/>
            <a:ext cx="4735994" cy="4768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493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724" y="1393113"/>
            <a:ext cx="10515600" cy="12041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b="1" dirty="0"/>
              <a:t>Beyaz kil</a:t>
            </a:r>
            <a:r>
              <a:rPr lang="tr-TR" dirty="0"/>
              <a:t> veya </a:t>
            </a:r>
            <a:r>
              <a:rPr lang="tr-TR" b="1" dirty="0"/>
              <a:t>Çin kili</a:t>
            </a:r>
            <a:r>
              <a:rPr lang="tr-TR" dirty="0"/>
              <a:t> olarak da adlandırılan </a:t>
            </a:r>
            <a:r>
              <a:rPr lang="tr-TR" b="1" dirty="0"/>
              <a:t>kaolin kili</a:t>
            </a:r>
            <a:r>
              <a:rPr lang="tr-TR" dirty="0"/>
              <a:t>, cildin yüzeyindeki fazla yağı emerek gözeneklerin tıkanmasını engeller. Bunun yanı sıra cilt yüzeyindeki aşırı </a:t>
            </a:r>
            <a:r>
              <a:rPr lang="tr-TR" dirty="0" err="1"/>
              <a:t>sebum</a:t>
            </a:r>
            <a:r>
              <a:rPr lang="tr-TR" dirty="0"/>
              <a:t> üretimini kontrol eder ve doğal yağ dengesini korur.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  <a:sym typeface="Gill Sans" charset="0"/>
              </a:rPr>
              <a:t>Kaolin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54120" y="3984249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smtClean="0"/>
              <a:t>Bileşiminde bulunan glabridin, tirozinazı baskılar. İçerdiği liquiritin ile melanin üretimini inhibe ederek etki gösterir. UV ye bağlı pigmentasyonu baskılar. </a:t>
            </a:r>
          </a:p>
          <a:p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77920" y="2682420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  <a:sym typeface="Gill Sans" charset="0"/>
              </a:rPr>
              <a:t>Licorice Extract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43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Tirozinaz</a:t>
            </a:r>
            <a:r>
              <a:rPr lang="tr-TR" dirty="0"/>
              <a:t> enzimini inhibe eder, yaşlanma lekelerinin oluşumunu engeller, </a:t>
            </a:r>
            <a:r>
              <a:rPr lang="tr-TR" dirty="0" err="1"/>
              <a:t>eritemi</a:t>
            </a:r>
            <a:r>
              <a:rPr lang="tr-TR" dirty="0"/>
              <a:t> önler.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Rumex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Occidentalis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Extract</a:t>
            </a:r>
            <a:r>
              <a:rPr lang="tr-TR" sz="4000" b="1" dirty="0" smtClean="0">
                <a:cs typeface="Avant Garde Book BT"/>
              </a:rPr>
              <a:t> (Lamada)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62000" y="3899122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mtClean="0"/>
              <a:t>Cilt üzerinde nem sağlayan ve cildi koruyan bir tür koruyucu mukus tabakası oluşturur. Sakinleştirir yatıştırır.</a:t>
            </a:r>
            <a:endParaRPr lang="tr-TR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4276" y="289332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</a:rPr>
              <a:t>Aloe Barbendensis Aloe Vera Leaf Juice 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570698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424631"/>
            <a:ext cx="10515600" cy="22030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</a:t>
            </a:r>
            <a:r>
              <a:rPr lang="tr-TR" dirty="0" smtClean="0"/>
              <a:t>Koyu </a:t>
            </a:r>
            <a:r>
              <a:rPr lang="tr-TR" dirty="0"/>
              <a:t>lekeleri aydınlatmada yardımcı olduğunu göstermektedir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E</a:t>
            </a:r>
            <a:r>
              <a:rPr lang="tr-TR" dirty="0" smtClean="0"/>
              <a:t>gzama</a:t>
            </a:r>
            <a:r>
              <a:rPr lang="tr-TR" dirty="0"/>
              <a:t>, akne ve diğer iltihaplı cilt rahatsızlıklarından kaynaklanan kızarıklığı hafifletmeye yardımcı olabilir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Y</a:t>
            </a:r>
            <a:r>
              <a:rPr lang="tr-TR" dirty="0" smtClean="0"/>
              <a:t>ağ </a:t>
            </a:r>
            <a:r>
              <a:rPr lang="tr-TR" dirty="0"/>
              <a:t>bezlerinin üretim miktarını düzenlemeye ve yağ bezlerinin aşırı çalışmasını önlemeye yardımcı olur.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  <a:sym typeface="Gill Sans" charset="0"/>
              </a:rPr>
              <a:t>Niacinemide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62000" y="4977296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 </a:t>
            </a:r>
            <a:r>
              <a:rPr lang="tr-TR" dirty="0"/>
              <a:t>yenilemek ve nemlendirmek için cilt nemini kapatan doğal bir bitki bazlı nemlendiricidir.</a:t>
            </a:r>
            <a:endParaRPr lang="tr-TR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2000" y="3832391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smtClean="0">
                <a:cs typeface="Avant Garde Book BT"/>
              </a:rPr>
              <a:t>Sodium </a:t>
            </a:r>
            <a:r>
              <a:rPr lang="tr-TR" sz="4000" b="1" dirty="0" err="1" smtClean="0">
                <a:cs typeface="Avant Garde Book BT"/>
              </a:rPr>
              <a:t>Pca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107750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dirty="0" err="1" smtClean="0">
                <a:sym typeface="Open Sans Light" charset="0"/>
              </a:rPr>
              <a:t>Oxygen</a:t>
            </a:r>
            <a:r>
              <a:rPr lang="tr-TR" sz="4000" dirty="0" smtClean="0">
                <a:sym typeface="Open Sans Light" charset="0"/>
              </a:rPr>
              <a:t> </a:t>
            </a:r>
            <a:r>
              <a:rPr lang="tr-TR" sz="4000" dirty="0" err="1" smtClean="0">
                <a:sym typeface="Open Sans Light" charset="0"/>
              </a:rPr>
              <a:t>Bubble</a:t>
            </a:r>
            <a:r>
              <a:rPr lang="tr-TR" sz="4000" dirty="0" smtClean="0">
                <a:sym typeface="Open Sans Light" charset="0"/>
              </a:rPr>
              <a:t> Mask </a:t>
            </a:r>
            <a:r>
              <a:rPr lang="tr-TR" sz="4000" dirty="0" err="1" smtClean="0">
                <a:sym typeface="Open Sans Light" charset="0"/>
              </a:rPr>
              <a:t>Lightening</a:t>
            </a:r>
            <a:r>
              <a:rPr lang="tr-TR" sz="4000" dirty="0" smtClean="0">
                <a:sym typeface="Open Sans Light" charset="0"/>
              </a:rPr>
              <a:t> </a:t>
            </a:r>
            <a:endParaRPr lang="tr-TR" sz="4000" dirty="0">
              <a:sym typeface="Open Sans Light" charset="0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316331" y="1881425"/>
            <a:ext cx="4392612" cy="35887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 smtClean="0">
              <a:cs typeface="Avant Garde Book BT"/>
              <a:sym typeface="Gill Sans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tr-TR" sz="2000" dirty="0"/>
              <a:t>Sodium PCA 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tr-TR" sz="2000" dirty="0" err="1"/>
              <a:t>Panthenol</a:t>
            </a:r>
            <a:endParaRPr lang="tr-TR" sz="2000" dirty="0"/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tr-TR" sz="2000" dirty="0" err="1"/>
              <a:t>Aloe</a:t>
            </a:r>
            <a:r>
              <a:rPr lang="tr-TR" sz="2000" dirty="0"/>
              <a:t> </a:t>
            </a:r>
            <a:r>
              <a:rPr lang="tr-TR" sz="2000" dirty="0" err="1"/>
              <a:t>Barbadensis</a:t>
            </a:r>
            <a:r>
              <a:rPr lang="tr-TR" sz="2000" dirty="0"/>
              <a:t> </a:t>
            </a:r>
            <a:r>
              <a:rPr lang="tr-TR" sz="2000" dirty="0" err="1"/>
              <a:t>Leaf</a:t>
            </a:r>
            <a:r>
              <a:rPr lang="tr-TR" sz="2000" dirty="0"/>
              <a:t> </a:t>
            </a:r>
            <a:r>
              <a:rPr lang="tr-TR" sz="2000" dirty="0" err="1"/>
              <a:t>Juice</a:t>
            </a:r>
            <a:r>
              <a:rPr lang="tr-TR" sz="2000" dirty="0"/>
              <a:t> 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tr-TR" sz="2000" dirty="0" err="1"/>
              <a:t>Allantoin</a:t>
            </a:r>
            <a:endParaRPr lang="tr-TR" sz="2000" dirty="0"/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tr-TR" sz="2000" dirty="0" err="1"/>
              <a:t>Butyrospermum</a:t>
            </a:r>
            <a:r>
              <a:rPr lang="tr-TR" sz="2000" dirty="0"/>
              <a:t> </a:t>
            </a:r>
            <a:r>
              <a:rPr lang="tr-TR" sz="2000" dirty="0" err="1"/>
              <a:t>Parkii</a:t>
            </a:r>
            <a:r>
              <a:rPr lang="tr-TR" sz="2000" dirty="0"/>
              <a:t> (</a:t>
            </a:r>
            <a:r>
              <a:rPr lang="tr-TR" sz="2000" dirty="0" err="1"/>
              <a:t>Shea</a:t>
            </a:r>
            <a:r>
              <a:rPr lang="tr-TR" sz="2000" dirty="0"/>
              <a:t>) </a:t>
            </a:r>
            <a:r>
              <a:rPr lang="tr-TR" sz="2000" dirty="0" err="1"/>
              <a:t>Butter</a:t>
            </a:r>
            <a:endParaRPr lang="tr-TR" sz="2000" dirty="0"/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tr-TR" sz="2000" dirty="0" err="1"/>
              <a:t>Bisabolo</a:t>
            </a:r>
            <a:endParaRPr lang="tr-TR" sz="2000" dirty="0"/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8" y="1311077"/>
            <a:ext cx="4735994" cy="4729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01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762000" y="3899122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mtClean="0"/>
              <a:t>Cilt üzerinde nem sağlayan ve cildi koruyan bir tür koruyucu mukus tabakası oluşturur. Sakinleştirir yatıştırır.</a:t>
            </a:r>
            <a:endParaRPr lang="tr-TR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764276" y="289332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smtClean="0">
                <a:cs typeface="Avant Garde Book BT"/>
              </a:rPr>
              <a:t>Aloe Barbendensis Aloe Vera Leaf Juice 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62000" y="1579961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 </a:t>
            </a:r>
            <a:r>
              <a:rPr lang="tr-TR" dirty="0"/>
              <a:t>yenilemek ve nemlendirmek için cilt nemini kapatan doğal bir bitki bazlı nemlendiricidir.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62000" y="475042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smtClean="0">
                <a:cs typeface="Avant Garde Book BT"/>
              </a:rPr>
              <a:t>Sodium </a:t>
            </a:r>
            <a:r>
              <a:rPr lang="tr-TR" sz="4000" b="1" dirty="0" err="1" smtClean="0">
                <a:cs typeface="Avant Garde Book BT"/>
              </a:rPr>
              <a:t>Pca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038055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 txBox="1">
            <a:spLocks/>
          </p:cNvSpPr>
          <p:nvPr/>
        </p:nvSpPr>
        <p:spPr>
          <a:xfrm>
            <a:off x="775645" y="382134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>
                <a:cs typeface="Avant Garde Book BT"/>
              </a:rPr>
              <a:t>Pantenol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77921" y="1575212"/>
            <a:ext cx="10515599" cy="85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en-US" dirty="0" smtClean="0">
                <a:latin typeface="Candara" panose="020E0502030303020204" pitchFamily="34" charset="0"/>
              </a:rPr>
              <a:t>Nemlendirici </a:t>
            </a:r>
            <a:r>
              <a:rPr lang="tr-TR" altLang="en-US" dirty="0">
                <a:latin typeface="Candara" panose="020E0502030303020204" pitchFamily="34" charset="0"/>
              </a:rPr>
              <a:t>etkisi ile cildin yumuşaklığını ve elastikiyetini korumasını sağlar.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Bisabolol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62000" y="3840742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Hassas ciltlerin korunması ve bakımı için </a:t>
            </a:r>
            <a:r>
              <a:rPr lang="tr-TR" dirty="0" err="1">
                <a:cs typeface="Avant Garde Book BT"/>
              </a:rPr>
              <a:t>antieflamatuar</a:t>
            </a:r>
            <a:r>
              <a:rPr lang="tr-TR" dirty="0">
                <a:cs typeface="Avant Garde Book BT"/>
              </a:rPr>
              <a:t> ajan etkisi </a:t>
            </a:r>
            <a:r>
              <a:rPr lang="tr-TR" dirty="0" smtClean="0">
                <a:cs typeface="Avant Garde Book BT"/>
              </a:rPr>
              <a:t>gösterir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Hassas ciltleri </a:t>
            </a:r>
            <a:r>
              <a:rPr lang="tr-TR" dirty="0" smtClean="0">
                <a:cs typeface="Avant Garde Book BT"/>
              </a:rPr>
              <a:t>yatıştırır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Aşırı kuru ciltlerde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Avant Garde Book BT"/>
              </a:rPr>
              <a:t> </a:t>
            </a:r>
            <a:r>
              <a:rPr lang="tr-TR" dirty="0">
                <a:cs typeface="Avant Garde Book BT"/>
              </a:rPr>
              <a:t>Cilt </a:t>
            </a:r>
            <a:r>
              <a:rPr lang="tr-TR" dirty="0" err="1">
                <a:cs typeface="Avant Garde Book BT"/>
              </a:rPr>
              <a:t>penetrasyonu</a:t>
            </a:r>
            <a:r>
              <a:rPr lang="tr-TR" dirty="0">
                <a:cs typeface="Avant Garde Book BT"/>
              </a:rPr>
              <a:t> arttırıcı etki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4635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 txBox="1">
            <a:spLocks/>
          </p:cNvSpPr>
          <p:nvPr/>
        </p:nvSpPr>
        <p:spPr>
          <a:xfrm>
            <a:off x="775645" y="382134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Allentoin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77921" y="1438732"/>
            <a:ext cx="10515599" cy="19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sv-SE" dirty="0" smtClean="0"/>
              <a:t>ildinizi </a:t>
            </a:r>
            <a:r>
              <a:rPr lang="sv-SE" dirty="0"/>
              <a:t>kurutmadan ölü derilerden </a:t>
            </a:r>
            <a:r>
              <a:rPr lang="sv-SE" dirty="0" smtClean="0"/>
              <a:t>arındır</a:t>
            </a:r>
            <a:r>
              <a:rPr lang="tr-TR" dirty="0" err="1" smtClean="0"/>
              <a:t>ınmasını</a:t>
            </a:r>
            <a:r>
              <a:rPr lang="tr-TR" dirty="0" smtClean="0"/>
              <a:t> destekler.</a:t>
            </a:r>
            <a:r>
              <a:rPr lang="sv-SE" dirty="0"/>
              <a:t> </a:t>
            </a:r>
            <a:r>
              <a:rPr lang="tr-TR" dirty="0"/>
              <a:t>C</a:t>
            </a:r>
            <a:r>
              <a:rPr lang="tr-TR" dirty="0" smtClean="0"/>
              <a:t>iltte </a:t>
            </a:r>
            <a:r>
              <a:rPr lang="tr-TR" dirty="0"/>
              <a:t>bulunan suyun daha uzun süre tutulmasını bu sayede ise cildin daha genç ve ışıl </a:t>
            </a:r>
            <a:r>
              <a:rPr lang="tr-TR" dirty="0" err="1"/>
              <a:t>ışıl</a:t>
            </a:r>
            <a:r>
              <a:rPr lang="tr-TR" dirty="0"/>
              <a:t> görünmesini sağlar</a:t>
            </a:r>
            <a:r>
              <a:rPr lang="tr-TR" dirty="0" smtClean="0"/>
              <a:t>.</a:t>
            </a:r>
            <a:r>
              <a:rPr lang="tr-TR" dirty="0"/>
              <a:t>  Cildi yatıştırması ve hücre yenileyici olması sebebiyle cilt yüzeyinde oluşan tahrişin önüne geçer ve cildi yatıştırır.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50622" y="353704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Shea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Butter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52898" y="4634590"/>
            <a:ext cx="10515599" cy="19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Antioksidan özelliği gösteren bir yağdır</a:t>
            </a:r>
            <a:r>
              <a:rPr lang="tr-TR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Egzama</a:t>
            </a:r>
            <a:r>
              <a:rPr lang="tr-TR" dirty="0"/>
              <a:t>, akne gibi pek çok rahatsızlığın ortaya çıkardığı etkileri yok eder.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Ciltte </a:t>
            </a:r>
            <a:r>
              <a:rPr lang="tr-TR" dirty="0"/>
              <a:t>kurulduktan dolayı meydana gelen kaşıntıları ortadan kaldırır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 err="1" smtClean="0"/>
              <a:t>parlakte</a:t>
            </a:r>
            <a:r>
              <a:rPr lang="tr-TR" dirty="0" smtClean="0"/>
              <a:t> </a:t>
            </a:r>
            <a:r>
              <a:rPr lang="tr-TR" dirty="0"/>
              <a:t>canlı görülmesinde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55581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kdörtgen 28"/>
          <p:cNvSpPr>
            <a:spLocks noChangeArrowheads="1"/>
          </p:cNvSpPr>
          <p:nvPr/>
        </p:nvSpPr>
        <p:spPr bwMode="auto">
          <a:xfrm>
            <a:off x="1524001" y="1125539"/>
            <a:ext cx="8977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Hasta Popülasyonu : : 19-39 Yaş arası Filipinli 4 Kadın , 1 Erkek  ( n : 5 )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Dizaynı :%2 Belides , %5 Belides içeren iki farklı kombinasyon Plasebo ile kıyaslanmıştır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Uygulama : Günlük 2 Defa İç kol üzerinde uygulanmıştır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Süresi : 4 Hafta / 28 gün  </a:t>
            </a:r>
            <a:b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</a:br>
            <a:endParaRPr lang="tr-TR" sz="1600">
              <a:solidFill>
                <a:schemeClr val="tx1"/>
              </a:solidFill>
              <a:latin typeface="Avant Garde Book BT"/>
              <a:ea typeface="Times New Roman" panose="02020603050405020304" pitchFamily="18" charset="0"/>
              <a:cs typeface="Avant Garde Book BT"/>
              <a:sym typeface="Gill San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36" y="2204865"/>
            <a:ext cx="4286280" cy="41172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Dikdörtgen 9"/>
          <p:cNvSpPr>
            <a:spLocks noChangeArrowheads="1"/>
          </p:cNvSpPr>
          <p:nvPr/>
        </p:nvSpPr>
        <p:spPr bwMode="auto">
          <a:xfrm rot="-5400000">
            <a:off x="2248694" y="3748882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>
                <a:solidFill>
                  <a:srgbClr val="002060"/>
                </a:solidFill>
                <a:latin typeface="Tw Cen MT" panose="020B0602020104020603" pitchFamily="34" charset="0"/>
              </a:rPr>
              <a:t>cilt aydınlatmasında artış (%) </a:t>
            </a:r>
          </a:p>
        </p:txBody>
      </p:sp>
      <p:sp>
        <p:nvSpPr>
          <p:cNvPr id="45062" name="Dikdörtgen 15"/>
          <p:cNvSpPr>
            <a:spLocks noChangeArrowheads="1"/>
          </p:cNvSpPr>
          <p:nvPr/>
        </p:nvSpPr>
        <p:spPr bwMode="auto">
          <a:xfrm>
            <a:off x="1524001" y="6372225"/>
            <a:ext cx="916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Doğal UV uyarısı ile Belides'in cilt aydınlatma etkisi</a:t>
            </a:r>
            <a:r>
              <a:rPr lang="tr-TR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3" name="Başlık 1"/>
          <p:cNvSpPr txBox="1">
            <a:spLocks/>
          </p:cNvSpPr>
          <p:nvPr/>
        </p:nvSpPr>
        <p:spPr bwMode="auto">
          <a:xfrm>
            <a:off x="1524001" y="642938"/>
            <a:ext cx="9166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Bellis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Perennis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Flowers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Extract</a:t>
            </a:r>
            <a:r>
              <a:rPr lang="tr-TR" sz="2000" b="1" dirty="0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 (BELİDES ™ NP )</a:t>
            </a:r>
            <a:endParaRPr lang="tr-TR" sz="2000" dirty="0">
              <a:solidFill>
                <a:schemeClr val="tx1"/>
              </a:solidFill>
              <a:latin typeface="Tw Cen MT" panose="020B0602020104020603" pitchFamily="34" charset="0"/>
              <a:ea typeface="Avant Garde Book BT"/>
              <a:cs typeface="Avant Garde Book B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34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kdörtgen 28"/>
          <p:cNvSpPr>
            <a:spLocks noChangeArrowheads="1"/>
          </p:cNvSpPr>
          <p:nvPr/>
        </p:nvSpPr>
        <p:spPr bwMode="auto">
          <a:xfrm>
            <a:off x="1543051" y="1052513"/>
            <a:ext cx="8977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Hasta Popülasyonu : : 50-60 Yaş arası 14 Hasta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Dizaynı : Aktif ajanın </a:t>
            </a:r>
            <a:r>
              <a:rPr lang="tr-TR" sz="1600" b="1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(% 5 Belides ™ NP )  </a:t>
            </a: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yaşlılık izini giderme özelliğini ölçmek için çalışma sonrası kromametre cıhazı ile analiz yapılmıştır.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Uygulama : Günlük 2 Defa İç kol üzerinde uygulanmıştır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  <a:t>Çalışma Süresi : 4 Hafta / 28 gün  </a:t>
            </a:r>
            <a:br>
              <a:rPr lang="tr-TR" sz="1600">
                <a:solidFill>
                  <a:schemeClr val="tx1"/>
                </a:solidFill>
                <a:latin typeface="Avant Garde Book BT"/>
                <a:ea typeface="Times New Roman" panose="02020603050405020304" pitchFamily="18" charset="0"/>
                <a:cs typeface="Avant Garde Book BT"/>
                <a:sym typeface="Gill Sans"/>
              </a:rPr>
            </a:br>
            <a:endParaRPr lang="tr-TR" sz="1600">
              <a:solidFill>
                <a:schemeClr val="tx1"/>
              </a:solidFill>
              <a:latin typeface="Avant Garde Book BT"/>
              <a:ea typeface="Times New Roman" panose="02020603050405020304" pitchFamily="18" charset="0"/>
              <a:cs typeface="Avant Garde Book BT"/>
              <a:sym typeface="Gill San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420888"/>
            <a:ext cx="4104456" cy="3929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Başlık 1"/>
          <p:cNvSpPr txBox="1">
            <a:spLocks/>
          </p:cNvSpPr>
          <p:nvPr/>
        </p:nvSpPr>
        <p:spPr bwMode="auto">
          <a:xfrm>
            <a:off x="1524001" y="642938"/>
            <a:ext cx="9166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tr-TR" sz="2000" b="1">
                <a:solidFill>
                  <a:schemeClr val="tx1"/>
                </a:solidFill>
                <a:latin typeface="Tw Cen MT" panose="020B0602020104020603" pitchFamily="34" charset="0"/>
                <a:ea typeface="Avant Garde Book BT"/>
                <a:cs typeface="Avant Garde Book BT"/>
                <a:sym typeface="Gill Sans"/>
              </a:rPr>
              <a:t> Bellis Perennis Flowers Extract  (BELİDES ™ NP )</a:t>
            </a:r>
            <a:endParaRPr lang="tr-TR" sz="2000">
              <a:solidFill>
                <a:schemeClr val="tx1"/>
              </a:solidFill>
              <a:latin typeface="Tw Cen MT" panose="020B0602020104020603" pitchFamily="34" charset="0"/>
              <a:ea typeface="Avant Garde Book BT"/>
              <a:cs typeface="Avant Garde Book BT"/>
              <a:sym typeface="Gill Sans"/>
            </a:endParaRPr>
          </a:p>
        </p:txBody>
      </p:sp>
      <p:sp>
        <p:nvSpPr>
          <p:cNvPr id="46086" name="Dikdörtgen 17"/>
          <p:cNvSpPr>
            <a:spLocks noChangeArrowheads="1"/>
          </p:cNvSpPr>
          <p:nvPr/>
        </p:nvSpPr>
        <p:spPr bwMode="auto">
          <a:xfrm rot="-5400000">
            <a:off x="2031207" y="4036219"/>
            <a:ext cx="3241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28 gün sonra sarı / mavi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sz="1600">
                <a:solidFill>
                  <a:schemeClr val="tx1"/>
                </a:solidFill>
                <a:latin typeface="inherit"/>
                <a:cs typeface="Arial" panose="020B0604020202020204" pitchFamily="34" charset="0"/>
              </a:rPr>
              <a:t> değer değişiklikleri (%)</a:t>
            </a:r>
            <a:r>
              <a:rPr lang="tr-T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087" name="Dikdörtgen 18"/>
          <p:cNvSpPr>
            <a:spLocks noChangeArrowheads="1"/>
          </p:cNvSpPr>
          <p:nvPr/>
        </p:nvSpPr>
        <p:spPr bwMode="auto">
          <a:xfrm>
            <a:off x="1524000" y="6237289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b="1">
                <a:solidFill>
                  <a:schemeClr val="tx1"/>
                </a:solidFill>
                <a:latin typeface="Tw Cen MT" panose="020B0602020104020603" pitchFamily="34" charset="0"/>
              </a:rPr>
              <a:t>28 gün sonra Yaşlanma noktalarındaki yoğunluğunun azalması</a:t>
            </a:r>
            <a:endParaRPr lang="tr-TR" b="1">
              <a:solidFill>
                <a:schemeClr val="tx1"/>
              </a:solidFill>
              <a:latin typeface="Tw Cen MT" panose="020B0602020104020603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47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çerik Yer Tutucusu 2"/>
          <p:cNvSpPr txBox="1">
            <a:spLocks/>
          </p:cNvSpPr>
          <p:nvPr/>
        </p:nvSpPr>
        <p:spPr>
          <a:xfrm>
            <a:off x="1524000" y="1214422"/>
            <a:ext cx="8929718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tr-TR" sz="32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MİNEADERM KÖK HÜCRE TEKNOLOJİSİ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1524000" y="7022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srgbClr val="002060"/>
                </a:solidFill>
                <a:sym typeface="Gill Sans" charset="0"/>
              </a:rPr>
              <a:t>YAŞLANMA</a:t>
            </a:r>
            <a:r>
              <a:rPr lang="tr-TR" sz="3200" b="1" dirty="0">
                <a:solidFill>
                  <a:srgbClr val="002060"/>
                </a:solidFill>
                <a:latin typeface="Open Sans Light"/>
                <a:ea typeface="Arial Unicode MS" panose="020B0604020202020204" pitchFamily="34" charset="-128"/>
                <a:cs typeface="Arial Unicode MS" panose="020B0604020202020204" pitchFamily="34" charset="-128"/>
                <a:sym typeface="Gill Sans" charset="0"/>
              </a:rPr>
              <a:t> </a:t>
            </a:r>
            <a:r>
              <a:rPr lang="tr-TR" b="1" dirty="0">
                <a:solidFill>
                  <a:srgbClr val="002060"/>
                </a:solidFill>
                <a:sym typeface="Gill Sans" charset="0"/>
              </a:rPr>
              <a:t>KARŞITI  SON INOVATİF TEKNOLOJİ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2209824" y="831851"/>
            <a:ext cx="6315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2060"/>
              </a:solidFill>
              <a:latin typeface="Open Sans Light"/>
              <a:ea typeface="Arial Unicode MS" panose="020B0604020202020204" pitchFamily="34" charset="-128"/>
              <a:cs typeface="Arial Unicode MS" panose="020B0604020202020204" pitchFamily="34" charset="-128"/>
              <a:sym typeface="Gill Sans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1524000" y="1428736"/>
            <a:ext cx="70008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hücreler vücutta birçok farklı hücre tiplerine geliştirmek için olağanüstü bir potansiyele sahiptir.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hücreler bütün hücrelerin temelini oluşturur. Henüz farklılaşmamış olan bu hücreler sınırsız bölünebilme ve kendini yenileme, organ ve dokulara dönüşebilme yeteneğine sahiptir.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Kök hücre bölündüğünde, ya kök hücre olarak kalır ya da cilt hücreleri gibi daha çeşitli özelliğe ve işleve sahip hücrelere dönüşürler.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Doku yenilenmesinin merkezi olarak, kök hücreler sadece sınırlı sayıda hücre bölünmesinden geçerler. Bu yüzden, biz yaşlandıkça, kök hücrelerimiz zamanla yeniden üreme ve bölünme yetilerini kaybederler.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Bir cilt bakım ürünü içine canlı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embriyonik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kök hücreler  dahil etmek mümkün değildir.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Bunun yerine, uzman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peptit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ve enzimleri veya bitki kök hücreleri ile cilt yüzeyinde </a:t>
            </a:r>
            <a:r>
              <a:rPr lang="tr-TR" dirty="0" err="1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topikal</a:t>
            </a:r>
            <a:r>
              <a:rPr lang="tr-TR" dirty="0">
                <a:solidFill>
                  <a:srgbClr val="002060"/>
                </a:solidFill>
                <a:latin typeface="+mj-lt"/>
                <a:cs typeface="Avant Garde Book BT"/>
                <a:sym typeface="Gill Sans" charset="0"/>
              </a:rPr>
              <a:t> olarak uygulandığında, hasar ve bozulmalara karşı insan derisinde kök hücrelerin korunmasına yardımcı veya cildin kendi kök hücreleri uyarmak için  ürünler geliştirilmektedir</a:t>
            </a:r>
            <a:endParaRPr lang="tr-TR" dirty="0">
              <a:solidFill>
                <a:srgbClr val="002060"/>
              </a:solidFill>
              <a:latin typeface="+mj-lt"/>
              <a:cs typeface="Avant Garde Book BT"/>
              <a:sym typeface="Gill Sans" charset="0"/>
            </a:endParaRPr>
          </a:p>
        </p:txBody>
      </p:sp>
      <p:pic>
        <p:nvPicPr>
          <p:cNvPr id="25" name="Picture 19" descr="http://www.geneticliteracyproject.org/wp/wp-content/uploads/2012/10/stem-cell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92" y="2204864"/>
            <a:ext cx="2071670" cy="308152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37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2000" y="387316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Beta </a:t>
            </a:r>
            <a:r>
              <a:rPr lang="tr-TR" sz="4000" b="1" dirty="0" err="1">
                <a:cs typeface="Avant Garde Book BT"/>
              </a:rPr>
              <a:t>Vulgaris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Root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Extract</a:t>
            </a:r>
            <a:endParaRPr lang="tr-TR" sz="4000" b="1" dirty="0"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509177"/>
            <a:ext cx="10515599" cy="12067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Özellikle içerdiği </a:t>
            </a:r>
            <a:r>
              <a:rPr lang="tr-TR" dirty="0" err="1"/>
              <a:t>folik</a:t>
            </a:r>
            <a:r>
              <a:rPr lang="tr-TR" dirty="0"/>
              <a:t> asitle cilt sağlığını destekler, kırışıklıkları azaltır, cildin sağlıklı ve parlak görünmesini sağlar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Sodyum </a:t>
            </a:r>
            <a:r>
              <a:rPr lang="tr-TR" sz="4000" b="1" dirty="0" err="1">
                <a:cs typeface="Avant Garde Book BT"/>
              </a:rPr>
              <a:t>Hyaluronate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854390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akne izlerini iyileştirmek ve önlemek için kullanılır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Dokuların onarılmasında, elastikiyetinin korunmasında yararlı etkileri vardır, bu sayede cildin erken yaşlanmasını önler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 Hücre yenilenmesi ve onarımına katkıda bulunur.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26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1836</Words>
  <Application>Microsoft Office PowerPoint</Application>
  <PresentationFormat>Geniş ekran</PresentationFormat>
  <Paragraphs>317</Paragraphs>
  <Slides>47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63" baseType="lpstr">
      <vt:lpstr>Arial Unicode MS</vt:lpstr>
      <vt:lpstr>Arial</vt:lpstr>
      <vt:lpstr>Avant Garde Book BT</vt:lpstr>
      <vt:lpstr>Calibri</vt:lpstr>
      <vt:lpstr>Calibri Light</vt:lpstr>
      <vt:lpstr>Cambria</vt:lpstr>
      <vt:lpstr>Candara</vt:lpstr>
      <vt:lpstr>Century Gothic</vt:lpstr>
      <vt:lpstr>Gill Sans</vt:lpstr>
      <vt:lpstr>inherit</vt:lpstr>
      <vt:lpstr>Open Sans Light</vt:lpstr>
      <vt:lpstr>Times New Roman</vt:lpstr>
      <vt:lpstr>Tw Cen MT</vt:lpstr>
      <vt:lpstr>Wingdings</vt:lpstr>
      <vt:lpstr>Wingdings 3</vt:lpstr>
      <vt:lpstr>Office Teması</vt:lpstr>
      <vt:lpstr>PowerPoint Sunusu</vt:lpstr>
      <vt:lpstr>VC-IP (Kapsülize C Vitamini)</vt:lpstr>
      <vt:lpstr>PowerPoint Sunusu</vt:lpstr>
      <vt:lpstr>Bellis Perennis Flowers Extract ( Belides )</vt:lpstr>
      <vt:lpstr>PowerPoint Sunusu</vt:lpstr>
      <vt:lpstr>PowerPoint Sunusu</vt:lpstr>
      <vt:lpstr>PowerPoint Sunusu</vt:lpstr>
      <vt:lpstr>PowerPoint Sunusu</vt:lpstr>
      <vt:lpstr>Beta Vulgaris Root Extract</vt:lpstr>
      <vt:lpstr>PowerPoint Sunusu</vt:lpstr>
      <vt:lpstr>TYROSTAT™ Rumex extract  </vt:lpstr>
      <vt:lpstr>PowerPoint Sunusu</vt:lpstr>
      <vt:lpstr>Bellis Perennis Flowers Extract ( Belides )</vt:lpstr>
      <vt:lpstr>PowerPoint Sunusu</vt:lpstr>
      <vt:lpstr>PowerPoint Sunusu</vt:lpstr>
      <vt:lpstr>PowerPoint Sunusu</vt:lpstr>
      <vt:lpstr>PowerPoint Sunusu</vt:lpstr>
      <vt:lpstr>Licorice Extract</vt:lpstr>
      <vt:lpstr>Riboxyl</vt:lpstr>
      <vt:lpstr>PowerPoint Sunusu</vt:lpstr>
      <vt:lpstr>PowerPoint Sunusu</vt:lpstr>
      <vt:lpstr>VC-IP (Kapsülize C Vitamini)</vt:lpstr>
      <vt:lpstr>TYROSTAT™ Rumex extract  </vt:lpstr>
      <vt:lpstr>Bellis Perennis Flowers Extract ( Belides )</vt:lpstr>
      <vt:lpstr>PowerPoint Sunusu</vt:lpstr>
      <vt:lpstr>PowerPoint Sunusu</vt:lpstr>
      <vt:lpstr>Rumex Occidentalis Extract (Lamada)</vt:lpstr>
      <vt:lpstr>PowerPoint Sunusu</vt:lpstr>
      <vt:lpstr>LIPOSOME NEDİR?</vt:lpstr>
      <vt:lpstr>LİPOZOMLARIN ÖZELLİKLERİ</vt:lpstr>
      <vt:lpstr>Ethyl Asocorbic Acid Vitamin C</vt:lpstr>
      <vt:lpstr>Camellia Sinensis Gren Tea Leaf Extract</vt:lpstr>
      <vt:lpstr>Aloe Barbendensis Aloe Vera Leaf Juice </vt:lpstr>
      <vt:lpstr>PowerPoint Sunusu</vt:lpstr>
      <vt:lpstr>Rumex Occidentalis Extract (Lamada)</vt:lpstr>
      <vt:lpstr>Camellia Sinensis Gren Tea Leaf Extract</vt:lpstr>
      <vt:lpstr>PowerPoint Sunusu</vt:lpstr>
      <vt:lpstr>Boabab Adanonia digitata Seed Oil</vt:lpstr>
      <vt:lpstr>Camellia Sinensis Gren Tea Leaf Extract</vt:lpstr>
      <vt:lpstr>PowerPoint Sunusu</vt:lpstr>
      <vt:lpstr>Kaolin</vt:lpstr>
      <vt:lpstr>Rumex Occidentalis Extract (Lamada)</vt:lpstr>
      <vt:lpstr>Niacinemide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HP01</dc:creator>
  <cp:lastModifiedBy>HP01</cp:lastModifiedBy>
  <cp:revision>25</cp:revision>
  <dcterms:created xsi:type="dcterms:W3CDTF">2022-03-08T20:50:16Z</dcterms:created>
  <dcterms:modified xsi:type="dcterms:W3CDTF">2022-03-10T07:11:58Z</dcterms:modified>
</cp:coreProperties>
</file>