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0" r:id="rId5"/>
    <p:sldId id="261" r:id="rId6"/>
    <p:sldId id="258" r:id="rId7"/>
    <p:sldId id="264" r:id="rId8"/>
    <p:sldId id="262" r:id="rId9"/>
    <p:sldId id="265" r:id="rId10"/>
    <p:sldId id="266" r:id="rId11"/>
    <p:sldId id="268" r:id="rId12"/>
    <p:sldId id="271" r:id="rId13"/>
    <p:sldId id="272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FFBB-7F5C-434B-AF4A-3CF7DE7B7A81}" type="datetimeFigureOut">
              <a:rPr lang="tr-TR" smtClean="0"/>
              <a:t>8.3.2022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82D-C4BA-491C-9F01-044C85FA27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99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FFBB-7F5C-434B-AF4A-3CF7DE7B7A81}" type="datetimeFigureOut">
              <a:rPr lang="tr-TR" smtClean="0"/>
              <a:t>8.3.2022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82D-C4BA-491C-9F01-044C85FA27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93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FFBB-7F5C-434B-AF4A-3CF7DE7B7A81}" type="datetimeFigureOut">
              <a:rPr lang="tr-TR" smtClean="0"/>
              <a:t>8.3.2022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82D-C4BA-491C-9F01-044C85FA27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35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FFBB-7F5C-434B-AF4A-3CF7DE7B7A81}" type="datetimeFigureOut">
              <a:rPr lang="tr-TR" smtClean="0"/>
              <a:t>8.3.2022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82D-C4BA-491C-9F01-044C85FA27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36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FFBB-7F5C-434B-AF4A-3CF7DE7B7A81}" type="datetimeFigureOut">
              <a:rPr lang="tr-TR" smtClean="0"/>
              <a:t>8.3.2022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82D-C4BA-491C-9F01-044C85FA27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48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FFBB-7F5C-434B-AF4A-3CF7DE7B7A81}" type="datetimeFigureOut">
              <a:rPr lang="tr-TR" smtClean="0"/>
              <a:t>8.3.2022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82D-C4BA-491C-9F01-044C85FA27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77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FFBB-7F5C-434B-AF4A-3CF7DE7B7A81}" type="datetimeFigureOut">
              <a:rPr lang="tr-TR" smtClean="0"/>
              <a:t>8.3.2022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82D-C4BA-491C-9F01-044C85FA27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92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FFBB-7F5C-434B-AF4A-3CF7DE7B7A81}" type="datetimeFigureOut">
              <a:rPr lang="tr-TR" smtClean="0"/>
              <a:t>8.3.2022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82D-C4BA-491C-9F01-044C85FA27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35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FFBB-7F5C-434B-AF4A-3CF7DE7B7A81}" type="datetimeFigureOut">
              <a:rPr lang="tr-TR" smtClean="0"/>
              <a:t>8.3.2022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82D-C4BA-491C-9F01-044C85FA27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83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FFBB-7F5C-434B-AF4A-3CF7DE7B7A81}" type="datetimeFigureOut">
              <a:rPr lang="tr-TR" smtClean="0"/>
              <a:t>8.3.2022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82D-C4BA-491C-9F01-044C85FA27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04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FFBB-7F5C-434B-AF4A-3CF7DE7B7A81}" type="datetimeFigureOut">
              <a:rPr lang="tr-TR" smtClean="0"/>
              <a:t>8.3.2022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82D-C4BA-491C-9F01-044C85FA27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00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FFBB-7F5C-434B-AF4A-3CF7DE7B7A81}" type="datetimeFigureOut">
              <a:rPr lang="tr-TR" smtClean="0"/>
              <a:t>8.3.2022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A82D-C4BA-491C-9F01-044C85FA27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02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Metin kutusu"/>
          <p:cNvSpPr txBox="1">
            <a:spLocks noGrp="1"/>
          </p:cNvSpPr>
          <p:nvPr>
            <p:ph type="title"/>
          </p:nvPr>
        </p:nvSpPr>
        <p:spPr>
          <a:xfrm>
            <a:off x="2219567" y="395496"/>
            <a:ext cx="7772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92D050"/>
                </a:solidFill>
              </a:rPr>
              <a:t>ADVANCED RESTORING ŞAMPUAN</a:t>
            </a:r>
          </a:p>
        </p:txBody>
      </p:sp>
      <p:sp>
        <p:nvSpPr>
          <p:cNvPr id="5" name="9 Dikdörtgen"/>
          <p:cNvSpPr/>
          <p:nvPr/>
        </p:nvSpPr>
        <p:spPr>
          <a:xfrm>
            <a:off x="152400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2060"/>
                </a:solidFill>
                <a:latin typeface="Avant Garde Book BT"/>
                <a:cs typeface="Avant Garde Book BT"/>
              </a:rPr>
              <a:t>Aktif Maddeler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537" y="2050848"/>
            <a:ext cx="4390293" cy="4402489"/>
          </a:xfrm>
          <a:prstGeom prst="rect">
            <a:avLst/>
          </a:prstGeom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6996608" y="2492896"/>
            <a:ext cx="313184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tr-TR" sz="3200" dirty="0">
              <a:latin typeface="Avant Garde Book B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>
                <a:latin typeface="+mj-lt"/>
                <a:cs typeface="Avant Garde Book BT"/>
              </a:rPr>
              <a:t>PROCAPİL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r-TR" sz="1900" dirty="0">
                <a:latin typeface="+mj-lt"/>
                <a:cs typeface="Avant Garde Book BT"/>
              </a:rPr>
              <a:t>Apigenin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r-TR" sz="1900" dirty="0">
                <a:latin typeface="+mj-lt"/>
                <a:cs typeface="Avant Garde Book BT"/>
              </a:rPr>
              <a:t>Oleanolic Acid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r-TR" sz="1900" dirty="0">
                <a:latin typeface="+mj-lt"/>
                <a:cs typeface="Avant Garde Book BT"/>
              </a:rPr>
              <a:t>Biotinoyl </a:t>
            </a:r>
            <a:r>
              <a:rPr lang="tr-TR" sz="1900" dirty="0" err="1">
                <a:latin typeface="+mj-lt"/>
                <a:cs typeface="Avant Garde Book BT"/>
              </a:rPr>
              <a:t>Tripeptide</a:t>
            </a:r>
            <a:r>
              <a:rPr lang="tr-TR" sz="1900" dirty="0">
                <a:latin typeface="+mj-lt"/>
                <a:cs typeface="Avant Garde Book BT"/>
              </a:rPr>
              <a:t> 1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>
                <a:cs typeface="Avant Garde Book BT"/>
              </a:rPr>
              <a:t>Hexapeptide-11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>
                <a:latin typeface="+mj-lt"/>
                <a:cs typeface="Avant Garde Book BT"/>
              </a:rPr>
              <a:t>Phyto Keratin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>
                <a:latin typeface="+mj-lt"/>
                <a:cs typeface="Avant Garde Book BT"/>
              </a:rPr>
              <a:t>Amino </a:t>
            </a:r>
            <a:r>
              <a:rPr lang="tr-TR" sz="1900" b="1" dirty="0" err="1">
                <a:latin typeface="+mj-lt"/>
                <a:cs typeface="Avant Garde Book BT"/>
              </a:rPr>
              <a:t>Acid</a:t>
            </a:r>
            <a:r>
              <a:rPr lang="tr-TR" sz="1900" b="1" dirty="0">
                <a:latin typeface="+mj-lt"/>
                <a:cs typeface="Avant Garde Book BT"/>
              </a:rPr>
              <a:t> </a:t>
            </a:r>
            <a:r>
              <a:rPr lang="tr-TR" sz="1900" b="1" dirty="0" err="1">
                <a:latin typeface="+mj-lt"/>
                <a:cs typeface="Avant Garde Book BT"/>
              </a:rPr>
              <a:t>Complex</a:t>
            </a: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>
                <a:latin typeface="+mj-lt"/>
                <a:cs typeface="Avant Garde Book BT"/>
              </a:rPr>
              <a:t>Vitamin </a:t>
            </a:r>
            <a:r>
              <a:rPr lang="tr-TR" sz="1900" b="1" dirty="0" err="1">
                <a:latin typeface="+mj-lt"/>
                <a:cs typeface="Avant Garde Book BT"/>
              </a:rPr>
              <a:t>Complex</a:t>
            </a:r>
            <a:endParaRPr lang="tr-TR" sz="1900" b="1" dirty="0">
              <a:latin typeface="+mj-lt"/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620803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1606859" y="1908107"/>
            <a:ext cx="89637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1800" b="1" dirty="0">
                <a:latin typeface="+mj-lt"/>
                <a:cs typeface="Avant Garde Book BT"/>
                <a:sym typeface="Gill Sans" charset="0"/>
              </a:rPr>
              <a:t>Uygulama Sonrası Saç Soğan Hücrelerinin Önemli Ölçüde Farklılaşması Gözlenmiştir</a:t>
            </a:r>
            <a:endParaRPr lang="tr-TR" sz="1800" b="1" dirty="0">
              <a:latin typeface="+mj-lt"/>
              <a:cs typeface="Avant Garde Book B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33" y="2695098"/>
            <a:ext cx="5380475" cy="3686231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571902" y="638132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+mj-lt"/>
                <a:cs typeface="Avant Garde Book BT"/>
                <a:sym typeface="Gill Sans" charset="0"/>
              </a:rPr>
              <a:t>Kök Kılıfların Kalınlaşması Ve Daha Fazla Optimum Sabitleme Sağlayabildiği  Gözlenmiştir.</a:t>
            </a:r>
            <a:endParaRPr lang="tr-TR" dirty="0">
              <a:latin typeface="+mj-lt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err="1" smtClean="0">
                <a:solidFill>
                  <a:srgbClr val="002060"/>
                </a:solidFill>
                <a:latin typeface="Avant Garde Book BT"/>
                <a:cs typeface="Avant Garde Book BT"/>
              </a:rPr>
              <a:t>Biotinyl</a:t>
            </a:r>
            <a:r>
              <a:rPr lang="tr-TR" sz="4000" b="1" dirty="0" smtClean="0">
                <a:solidFill>
                  <a:srgbClr val="002060"/>
                </a:solidFill>
                <a:latin typeface="Avant Garde Book BT"/>
                <a:cs typeface="Avant Garde Book BT"/>
              </a:rPr>
              <a:t>-GHK Saç </a:t>
            </a:r>
            <a:r>
              <a:rPr lang="tr-TR" sz="4000" b="1" dirty="0" err="1" smtClean="0">
                <a:solidFill>
                  <a:srgbClr val="002060"/>
                </a:solidFill>
                <a:latin typeface="Avant Garde Book BT"/>
                <a:cs typeface="Avant Garde Book BT"/>
              </a:rPr>
              <a:t>Foliküllerinin</a:t>
            </a:r>
            <a:r>
              <a:rPr lang="tr-TR" sz="4000" b="1" dirty="0" smtClean="0">
                <a:solidFill>
                  <a:srgbClr val="002060"/>
                </a:solidFill>
                <a:latin typeface="Avant Garde Book BT"/>
                <a:cs typeface="Avant Garde Book BT"/>
              </a:rPr>
              <a:t> Morfolojik Çalışması </a:t>
            </a:r>
            <a:endParaRPr lang="tr-TR" sz="4000" b="1" dirty="0">
              <a:solidFill>
                <a:srgbClr val="002060"/>
              </a:solidFill>
              <a:latin typeface="Avant Garde Book BT"/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8217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7248128" y="2536095"/>
            <a:ext cx="313184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tr-TR" sz="3200" dirty="0">
              <a:latin typeface="Avant Garde Book B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>
                <a:latin typeface="+mj-lt"/>
                <a:cs typeface="Avant Garde Book BT"/>
              </a:rPr>
              <a:t>Soya Proteini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>
                <a:cs typeface="Avant Garde Book BT"/>
              </a:rPr>
              <a:t>Mısır Proteini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 err="1">
                <a:latin typeface="+mj-lt"/>
                <a:cs typeface="Avant Garde Book BT"/>
              </a:rPr>
              <a:t>Shea</a:t>
            </a:r>
            <a:r>
              <a:rPr lang="tr-TR" sz="1900" b="1" dirty="0">
                <a:latin typeface="+mj-lt"/>
                <a:cs typeface="Avant Garde Book BT"/>
              </a:rPr>
              <a:t> </a:t>
            </a:r>
            <a:r>
              <a:rPr lang="tr-TR" sz="1900" b="1" dirty="0" err="1">
                <a:latin typeface="+mj-lt"/>
                <a:cs typeface="Avant Garde Book BT"/>
              </a:rPr>
              <a:t>Butter</a:t>
            </a:r>
            <a:r>
              <a:rPr lang="tr-TR" sz="1900" b="1" dirty="0">
                <a:latin typeface="+mj-lt"/>
                <a:cs typeface="Avant Garde Book BT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 err="1">
                <a:latin typeface="+mj-lt"/>
                <a:cs typeface="Avant Garde Book BT"/>
              </a:rPr>
              <a:t>Arginine</a:t>
            </a:r>
            <a:endParaRPr lang="tr-TR" sz="1900" b="1" dirty="0">
              <a:latin typeface="+mj-lt"/>
              <a:cs typeface="Avant Garde Book BT"/>
            </a:endParaRPr>
          </a:p>
        </p:txBody>
      </p:sp>
      <p:sp>
        <p:nvSpPr>
          <p:cNvPr id="6" name="9 Dikdörtgen"/>
          <p:cNvSpPr/>
          <p:nvPr/>
        </p:nvSpPr>
        <p:spPr>
          <a:xfrm>
            <a:off x="1524000" y="70221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2060"/>
                </a:solidFill>
                <a:latin typeface="Avant Garde Book BT"/>
                <a:cs typeface="Avant Garde Book BT"/>
              </a:rPr>
              <a:t>Aktif Maddeler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8646" y="2075240"/>
            <a:ext cx="4390293" cy="4378097"/>
          </a:xfrm>
          <a:prstGeom prst="rect">
            <a:avLst/>
          </a:prstGeom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etin kutusu"/>
          <p:cNvSpPr txBox="1"/>
          <p:nvPr/>
        </p:nvSpPr>
        <p:spPr>
          <a:xfrm>
            <a:off x="152400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92D050"/>
                </a:solidFill>
              </a:rPr>
              <a:t>ADVANCED RESTORING HAIR CREAM</a:t>
            </a:r>
          </a:p>
        </p:txBody>
      </p:sp>
    </p:spTree>
    <p:extLst>
      <p:ext uri="{BB962C8B-B14F-4D97-AF65-F5344CB8AC3E}">
        <p14:creationId xmlns:p14="http://schemas.microsoft.com/office/powerpoint/2010/main" val="40398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88251"/>
            <a:ext cx="10515600" cy="8235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 ve Soya Proteini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276632"/>
            <a:ext cx="10515600" cy="1084429"/>
          </a:xfrm>
        </p:spPr>
        <p:txBody>
          <a:bodyPr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Dış etkilere karşı yıpranan saç telini onarır.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Saçın doğal parlaklığını tekrar kazanmasını sağlar.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tr-TR" sz="32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38200" y="2408392"/>
            <a:ext cx="10515600" cy="8235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Shea</a:t>
            </a:r>
            <a:r>
              <a:rPr lang="tr-TR" sz="4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4000" b="1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Butter</a:t>
            </a:r>
            <a:endParaRPr lang="tr-TR" sz="4000" dirty="0"/>
          </a:p>
        </p:txBody>
      </p:sp>
      <p:sp>
        <p:nvSpPr>
          <p:cNvPr id="7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3354164"/>
            <a:ext cx="10515600" cy="2855557"/>
          </a:xfrm>
        </p:spPr>
        <p:txBody>
          <a:bodyPr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Yüksek miktarda A, D, E ve F vitamini içeriği,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Ultraviyole ışınlara karşı koruma sağlar,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İçerdiği vitaminler sayesinde saç derisini canlandırır, yeniler esnekliğini arttırır,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Yıpranmış, kırılmış ve kurumuş saçların canlanmasını sağlar.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119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79571"/>
            <a:ext cx="10515600" cy="11311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</a:rPr>
              <a:t>Arginine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887070"/>
            <a:ext cx="10515600" cy="17668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3200" b="1" dirty="0" smtClean="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tr-TR" dirty="0">
                <a:solidFill>
                  <a:schemeClr val="tx2"/>
                </a:solidFill>
                <a:latin typeface="Calibri" panose="020F0502020204030204" pitchFamily="34" charset="0"/>
              </a:rPr>
              <a:t>Aminoasittir. İnce kan damarlarına genişlemeleri için sinyal gönderen NO (nitrik oksit) bileşenini sağlar. Hızlanan </a:t>
            </a:r>
            <a:r>
              <a:rPr lang="tr-TR" dirty="0" err="1">
                <a:solidFill>
                  <a:schemeClr val="tx2"/>
                </a:solidFill>
                <a:latin typeface="Calibri" panose="020F0502020204030204" pitchFamily="34" charset="0"/>
              </a:rPr>
              <a:t>mikrosirkülasyon</a:t>
            </a:r>
            <a:r>
              <a:rPr lang="tr-TR" dirty="0">
                <a:solidFill>
                  <a:schemeClr val="tx2"/>
                </a:solidFill>
                <a:latin typeface="Calibri" panose="020F0502020204030204" pitchFamily="34" charset="0"/>
              </a:rPr>
              <a:t> ile saç kökten uca daha iyi beslenir ve hızlı büyür.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73933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0" y="146805"/>
            <a:ext cx="4486901" cy="31817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63" y="3548836"/>
            <a:ext cx="4220164" cy="31722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0" y="3482152"/>
            <a:ext cx="4486901" cy="323895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63" y="223016"/>
            <a:ext cx="4220164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Metin kutusu"/>
          <p:cNvSpPr txBox="1"/>
          <p:nvPr/>
        </p:nvSpPr>
        <p:spPr>
          <a:xfrm>
            <a:off x="152400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92D050"/>
                </a:solidFill>
              </a:rPr>
              <a:t>ADVANCED RESTORING SERUM</a:t>
            </a:r>
          </a:p>
        </p:txBody>
      </p:sp>
      <p:sp>
        <p:nvSpPr>
          <p:cNvPr id="7" name="9 Dikdörtgen"/>
          <p:cNvSpPr/>
          <p:nvPr/>
        </p:nvSpPr>
        <p:spPr>
          <a:xfrm>
            <a:off x="1524000" y="70221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2060"/>
                </a:solidFill>
                <a:latin typeface="Avant Garde Book BT"/>
                <a:cs typeface="Avant Garde Book BT"/>
              </a:rPr>
              <a:t>Aktif Maddeler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1545" y="2052012"/>
            <a:ext cx="4390293" cy="4329316"/>
          </a:xfrm>
          <a:prstGeom prst="rect">
            <a:avLst/>
          </a:prstGeom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6996608" y="2492896"/>
            <a:ext cx="313184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tr-TR" sz="3200" dirty="0">
              <a:latin typeface="Avant Garde Book B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>
                <a:latin typeface="+mj-lt"/>
                <a:cs typeface="Avant Garde Book BT"/>
              </a:rPr>
              <a:t>PROCAPİL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r-TR" sz="1900" dirty="0">
                <a:latin typeface="+mj-lt"/>
                <a:cs typeface="Avant Garde Book BT"/>
              </a:rPr>
              <a:t>Apigenin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r-TR" sz="1900" dirty="0">
                <a:latin typeface="+mj-lt"/>
                <a:cs typeface="Avant Garde Book BT"/>
              </a:rPr>
              <a:t>Oleanolic Acid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r-TR" sz="1900" dirty="0">
                <a:latin typeface="+mj-lt"/>
                <a:cs typeface="Avant Garde Book BT"/>
              </a:rPr>
              <a:t>Biotinoyl </a:t>
            </a:r>
            <a:r>
              <a:rPr lang="tr-TR" sz="1900" dirty="0" err="1">
                <a:latin typeface="+mj-lt"/>
                <a:cs typeface="Avant Garde Book BT"/>
              </a:rPr>
              <a:t>Tripeptide</a:t>
            </a:r>
            <a:r>
              <a:rPr lang="tr-TR" sz="1900" dirty="0">
                <a:latin typeface="+mj-lt"/>
                <a:cs typeface="Avant Garde Book BT"/>
              </a:rPr>
              <a:t> 1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>
                <a:cs typeface="Avant Garde Book BT"/>
              </a:rPr>
              <a:t>Hexapeptide-11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>
                <a:latin typeface="+mj-lt"/>
                <a:cs typeface="Avant Garde Book BT"/>
              </a:rPr>
              <a:t>Phyto Keratin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>
                <a:latin typeface="+mj-lt"/>
                <a:cs typeface="Avant Garde Book BT"/>
              </a:rPr>
              <a:t>Amino </a:t>
            </a:r>
            <a:r>
              <a:rPr lang="tr-TR" sz="1900" b="1" dirty="0" err="1">
                <a:latin typeface="+mj-lt"/>
                <a:cs typeface="Avant Garde Book BT"/>
              </a:rPr>
              <a:t>Acid</a:t>
            </a:r>
            <a:r>
              <a:rPr lang="tr-TR" sz="1900" b="1" dirty="0">
                <a:latin typeface="+mj-lt"/>
                <a:cs typeface="Avant Garde Book BT"/>
              </a:rPr>
              <a:t> </a:t>
            </a:r>
            <a:r>
              <a:rPr lang="tr-TR" sz="1900" b="1" dirty="0" err="1">
                <a:latin typeface="+mj-lt"/>
                <a:cs typeface="Avant Garde Book BT"/>
              </a:rPr>
              <a:t>Complex</a:t>
            </a: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1900" b="1" dirty="0">
                <a:latin typeface="+mj-lt"/>
                <a:cs typeface="Avant Garde Book BT"/>
              </a:rPr>
              <a:t>Vitamin </a:t>
            </a:r>
            <a:r>
              <a:rPr lang="tr-TR" sz="1900" b="1" dirty="0" err="1">
                <a:latin typeface="+mj-lt"/>
                <a:cs typeface="Avant Garde Book BT"/>
              </a:rPr>
              <a:t>Complex</a:t>
            </a:r>
            <a:endParaRPr lang="tr-TR" sz="1900" b="1" dirty="0">
              <a:latin typeface="+mj-lt"/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214003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>
                <a:latin typeface="Cambria" panose="02040503050406030204" pitchFamily="18" charset="0"/>
              </a:rPr>
              <a:t>Procapil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1233985" y="1686599"/>
            <a:ext cx="5181600" cy="4644377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Apigenin Flovonoidi ile kan yoluyla saç hücrelerinin gelişimini destekler.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Biotinoyl Tripeptide-1 ile saç yapısındaki Keratin kalitesinin arttırılması ve saçın anajen fazı uzatılarak, yaşlanma etkisi geciktirilmesi, 5-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 Reduktaz enzimini inhibe eder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Oleanolic Asit saç kökü etrafında kolajen bariyer oluşturur.</a:t>
            </a:r>
            <a:endParaRPr lang="tr-TR" dirty="0"/>
          </a:p>
        </p:txBody>
      </p:sp>
      <p:pic>
        <p:nvPicPr>
          <p:cNvPr id="6" name="İçerik Yer Tutucus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3" y="1499209"/>
            <a:ext cx="3566529" cy="235311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623" y="4008788"/>
            <a:ext cx="3651085" cy="23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6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2060"/>
                </a:solidFill>
                <a:latin typeface="Avant Garde Book BT"/>
                <a:cs typeface="Avant Garde Book BT"/>
              </a:rPr>
              <a:t>HEXAPEPTİDE 11</a:t>
            </a:r>
            <a:endParaRPr lang="tr-TR" sz="4000" b="1" dirty="0">
              <a:latin typeface="Cambria" panose="02040503050406030204" pitchFamily="18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686599"/>
            <a:ext cx="10515600" cy="4644377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dirty="0">
                <a:cs typeface="Avant Garde Book BT"/>
              </a:rPr>
              <a:t>Insan dermal fibroblastlarını aktive ederek kolajen ve elastin gibi cildin temel matriks proteinlerinin  üretimini  artırır. Bunların tümü kafa derisi fonksiyonları ve folikül sağlığı ve iyileştirmesi için önemlidir.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dirty="0">
              <a:cs typeface="Avant Garde Book BT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dirty="0">
                <a:cs typeface="Avant Garde Book BT"/>
              </a:rPr>
              <a:t>İnsan dermal fibroplastlarının ‘Gen mikroarray’ çalışmasında Hexapeptide-11’in Androgen Reseptörün regüle ettiği görülmüştür Bütün bu özellikler saç derisi ve foliküllerin sağlığı için önemlidir.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dirty="0">
              <a:cs typeface="Avant Garde Book BT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dirty="0">
                <a:cs typeface="Avant Garde Book BT"/>
              </a:rPr>
              <a:t>Peptidler  biyoaktif peptidler </a:t>
            </a:r>
            <a:r>
              <a:rPr lang="tr-TR" dirty="0" smtClean="0">
                <a:cs typeface="Avant Garde Book BT"/>
              </a:rPr>
              <a:t>anti- alopesik </a:t>
            </a:r>
            <a:r>
              <a:rPr lang="tr-TR" dirty="0">
                <a:cs typeface="Avant Garde Book BT"/>
              </a:rPr>
              <a:t>özellikleriyle tanımlanmışlardır.</a:t>
            </a:r>
          </a:p>
        </p:txBody>
      </p:sp>
    </p:spTree>
    <p:extLst>
      <p:ext uri="{BB962C8B-B14F-4D97-AF65-F5344CB8AC3E}">
        <p14:creationId xmlns:p14="http://schemas.microsoft.com/office/powerpoint/2010/main" val="238248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i="0" dirty="0" smtClean="0">
                <a:solidFill>
                  <a:srgbClr val="002060"/>
                </a:solidFill>
                <a:latin typeface="Avant Garde Book BT"/>
                <a:cs typeface="Avant Garde Book BT"/>
              </a:rPr>
              <a:t>Phyto Keratin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62000" y="1880216"/>
            <a:ext cx="10515600" cy="4351338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tr-TR" dirty="0"/>
              <a:t>Saç içerisinde doğal olarak bulunan amino asitlerin eksikliğini </a:t>
            </a:r>
            <a:r>
              <a:rPr lang="tr-TR" dirty="0" smtClean="0"/>
              <a:t>tamamlar</a:t>
            </a:r>
          </a:p>
          <a:p>
            <a:pPr fontAlgn="base">
              <a:buFont typeface="Wingdings" panose="05000000000000000000" pitchFamily="2" charset="2"/>
              <a:buChar char="ü"/>
            </a:pPr>
            <a:endParaRPr lang="tr-TR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tr-TR" dirty="0"/>
              <a:t>Saç köklerine etki ederek saçlarımızın canlı görülmesini </a:t>
            </a:r>
            <a:r>
              <a:rPr lang="tr-TR" dirty="0" smtClean="0"/>
              <a:t>sağlar</a:t>
            </a:r>
          </a:p>
          <a:p>
            <a:pPr fontAlgn="base">
              <a:buFont typeface="Wingdings" panose="05000000000000000000" pitchFamily="2" charset="2"/>
              <a:buChar char="ü"/>
            </a:pPr>
            <a:endParaRPr lang="tr-TR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tr-TR" dirty="0"/>
              <a:t>Yeni saç oluşumunu </a:t>
            </a:r>
            <a:r>
              <a:rPr lang="tr-TR" dirty="0" smtClean="0"/>
              <a:t>destekler</a:t>
            </a:r>
          </a:p>
          <a:p>
            <a:pPr fontAlgn="base">
              <a:buFont typeface="Wingdings" panose="05000000000000000000" pitchFamily="2" charset="2"/>
              <a:buChar char="ü"/>
            </a:pPr>
            <a:endParaRPr lang="tr-TR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tr-TR" dirty="0"/>
              <a:t>Saç ektirme işlemlerinden sonra kozmetik bakım sağlar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028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AMİNO ASİT KOMPLEKSİ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tr-TR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Arginine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Aminoasiti ile saçlarda yeniden yapılanma, güçlü ve hızlı büyüme</a:t>
            </a:r>
            <a:endParaRPr lang="tr-TR" sz="2000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tr-TR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Alenine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etkisi ile saçta suya etki eden yüzey artışı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tr-TR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Histidine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Phenylalanine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aminoasitlerinin etkisiyle saçlar daha güçlü ve dirençli </a:t>
            </a:r>
            <a:endParaRPr lang="tr-TR" sz="2000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tr-TR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Sodium Lactate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sayesinde saç kuruluğunu giderici etki ve daha yumuşak saçlar</a:t>
            </a:r>
            <a:endParaRPr lang="tr-TR" sz="2000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tr-TR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Sodium PCA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güç kazanan boyalı saçlarda uzun süre kalıcı renkler</a:t>
            </a:r>
            <a:endParaRPr lang="tr-TR" sz="20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1825625"/>
            <a:ext cx="5223456" cy="4613812"/>
          </a:xfrm>
        </p:spPr>
      </p:pic>
    </p:spTree>
    <p:extLst>
      <p:ext uri="{BB962C8B-B14F-4D97-AF65-F5344CB8AC3E}">
        <p14:creationId xmlns:p14="http://schemas.microsoft.com/office/powerpoint/2010/main" val="291997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002060"/>
                </a:solidFill>
                <a:latin typeface="Avant Garde Book BT"/>
                <a:cs typeface="Avant Garde Book BT"/>
              </a:rPr>
              <a:t>Biotinyl</a:t>
            </a:r>
            <a:r>
              <a:rPr lang="tr-TR" sz="4000" b="1" dirty="0" smtClean="0">
                <a:solidFill>
                  <a:srgbClr val="002060"/>
                </a:solidFill>
                <a:latin typeface="Avant Garde Book BT"/>
                <a:cs typeface="Avant Garde Book BT"/>
              </a:rPr>
              <a:t>-GHK Klinik Test </a:t>
            </a:r>
            <a:endParaRPr lang="tr-TR" sz="4000" b="1" dirty="0">
              <a:solidFill>
                <a:srgbClr val="002060"/>
              </a:solidFill>
              <a:latin typeface="Avant Garde Book BT"/>
              <a:cs typeface="Avant Garde Book BT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880933" y="1961233"/>
            <a:ext cx="89644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900" dirty="0"/>
              <a:t> Saç </a:t>
            </a:r>
            <a:r>
              <a:rPr lang="tr-TR" sz="1900" dirty="0" err="1"/>
              <a:t>folikülleri</a:t>
            </a:r>
            <a:r>
              <a:rPr lang="tr-TR" sz="1900" dirty="0"/>
              <a:t> 14 gün boyunca </a:t>
            </a:r>
            <a:r>
              <a:rPr lang="tr-TR" sz="1900" dirty="0" err="1"/>
              <a:t>Biotinyl</a:t>
            </a:r>
            <a:r>
              <a:rPr lang="tr-TR" sz="1900" dirty="0"/>
              <a:t>-GHK ve Minoxidil içeren ortama </a:t>
            </a:r>
            <a:r>
              <a:rPr lang="tr-TR" sz="1900" dirty="0" err="1"/>
              <a:t>inkübe</a:t>
            </a:r>
            <a:r>
              <a:rPr lang="tr-TR" sz="1900" dirty="0"/>
              <a:t> edildi. Çalışmanın sonucunda </a:t>
            </a:r>
            <a:r>
              <a:rPr lang="tr-TR" sz="1900" dirty="0" err="1"/>
              <a:t>Biotinyl</a:t>
            </a:r>
            <a:r>
              <a:rPr lang="tr-TR" sz="1900" dirty="0"/>
              <a:t>-GHK ‘in en az Minoxidil kadar etkili olduğu gözlemlendi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08" y="3105624"/>
            <a:ext cx="8075783" cy="308598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" y="2312626"/>
            <a:ext cx="11195713" cy="3928704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4000" b="1" dirty="0"/>
              <a:t>Procapil ile Minoxidil ve Finasteride Karşılaştırma Tablosu</a:t>
            </a:r>
          </a:p>
        </p:txBody>
      </p:sp>
    </p:spTree>
    <p:extLst>
      <p:ext uri="{BB962C8B-B14F-4D97-AF65-F5344CB8AC3E}">
        <p14:creationId xmlns:p14="http://schemas.microsoft.com/office/powerpoint/2010/main" val="72788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28"/>
          <p:cNvSpPr/>
          <p:nvPr/>
        </p:nvSpPr>
        <p:spPr>
          <a:xfrm>
            <a:off x="1582658" y="2189182"/>
            <a:ext cx="89778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dirty="0">
                <a:latin typeface="Avant Garde Book BT"/>
                <a:ea typeface="Times New Roman"/>
                <a:cs typeface="Avant Garde Book BT"/>
                <a:sym typeface="Gill Sans" charset="0"/>
              </a:rPr>
              <a:t>Hasta Popülasyonu : </a:t>
            </a:r>
            <a:r>
              <a:rPr lang="tr-TR" sz="1600" dirty="0" err="1">
                <a:latin typeface="Avant Garde Book BT"/>
                <a:cs typeface="Avant Garde Book BT"/>
                <a:sym typeface="Gill Sans" charset="0"/>
              </a:rPr>
              <a:t>Alopesile</a:t>
            </a:r>
            <a:r>
              <a:rPr lang="tr-TR" sz="1600" dirty="0">
                <a:latin typeface="Avant Garde Book BT"/>
                <a:cs typeface="Avant Garde Book BT"/>
                <a:sym typeface="Gill Sans" charset="0"/>
              </a:rPr>
              <a:t> hastalığı olan erkek hastalar ( </a:t>
            </a:r>
            <a:r>
              <a:rPr lang="tr-TR" sz="1600" dirty="0" err="1">
                <a:latin typeface="Avant Garde Book BT"/>
                <a:cs typeface="Avant Garde Book BT"/>
                <a:sym typeface="Gill Sans" charset="0"/>
              </a:rPr>
              <a:t>Tmean</a:t>
            </a:r>
            <a:r>
              <a:rPr lang="tr-TR" sz="1600" dirty="0">
                <a:latin typeface="Avant Garde Book BT"/>
                <a:cs typeface="Avant Garde Book BT"/>
                <a:sym typeface="Gill Sans" charset="0"/>
              </a:rPr>
              <a:t> = %28 )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dirty="0">
                <a:latin typeface="Avant Garde Book BT"/>
                <a:cs typeface="Avant Garde Book BT"/>
                <a:sym typeface="Gill Sans" charset="0"/>
              </a:rPr>
              <a:t>n : 35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dirty="0">
                <a:latin typeface="Avant Garde Book BT"/>
                <a:cs typeface="Avant Garde Book BT"/>
                <a:sym typeface="Gill Sans" charset="0"/>
              </a:rPr>
              <a:t>Çalışma Dizaynı : 18 Hasta %3 PROCAPİL Losyon , 17 Hasta </a:t>
            </a:r>
            <a:r>
              <a:rPr lang="tr-TR" sz="1600" dirty="0" err="1">
                <a:latin typeface="Avant Garde Book BT"/>
                <a:cs typeface="Avant Garde Book BT"/>
                <a:sym typeface="Gill Sans" charset="0"/>
              </a:rPr>
              <a:t>Plasebo</a:t>
            </a:r>
            <a:r>
              <a:rPr lang="tr-TR" sz="1600" dirty="0">
                <a:latin typeface="Avant Garde Book BT"/>
                <a:cs typeface="Avant Garde Book BT"/>
                <a:sym typeface="Gill Sans" charset="0"/>
              </a:rPr>
              <a:t> kullanmıştır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dirty="0">
                <a:latin typeface="Avant Garde Book BT"/>
                <a:cs typeface="Avant Garde Book BT"/>
                <a:sym typeface="Gill Sans" charset="0"/>
              </a:rPr>
              <a:t>Uygulama : Günlük 2 Defa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dirty="0">
                <a:latin typeface="Avant Garde Book BT"/>
                <a:cs typeface="Avant Garde Book BT"/>
                <a:sym typeface="Gill Sans" charset="0"/>
              </a:rPr>
              <a:t>Çalışma Süresi : 8 Hafta </a:t>
            </a:r>
            <a:br>
              <a:rPr lang="tr-TR" sz="1600" dirty="0">
                <a:latin typeface="Avant Garde Book BT"/>
                <a:cs typeface="Avant Garde Book BT"/>
                <a:sym typeface="Gill Sans" charset="0"/>
              </a:rPr>
            </a:br>
            <a:r>
              <a:rPr lang="tr-TR" sz="1600" dirty="0">
                <a:latin typeface="Avant Garde Book BT"/>
                <a:cs typeface="Avant Garde Book BT"/>
                <a:sym typeface="Gill Sans" charset="0"/>
              </a:rPr>
              <a:t>Karşılaştırma : </a:t>
            </a:r>
            <a:r>
              <a:rPr lang="tr-TR" sz="1600" dirty="0" err="1">
                <a:latin typeface="Avant Garde Book BT"/>
                <a:cs typeface="Avant Garde Book BT"/>
                <a:sym typeface="Gill Sans" charset="0"/>
              </a:rPr>
              <a:t>Anajen</a:t>
            </a:r>
            <a:r>
              <a:rPr lang="tr-TR" sz="1600" dirty="0">
                <a:latin typeface="Avant Garde Book BT"/>
                <a:cs typeface="Avant Garde Book BT"/>
                <a:sym typeface="Gill Sans" charset="0"/>
              </a:rPr>
              <a:t> fazında (A) olan saç miktarı ile </a:t>
            </a:r>
            <a:r>
              <a:rPr lang="tr-TR" sz="1600" dirty="0" err="1">
                <a:latin typeface="Avant Garde Book BT"/>
                <a:cs typeface="Avant Garde Book BT"/>
                <a:sym typeface="Gill Sans" charset="0"/>
              </a:rPr>
              <a:t>Taelojen</a:t>
            </a:r>
            <a:r>
              <a:rPr lang="tr-TR" sz="1600" dirty="0">
                <a:latin typeface="Avant Garde Book BT"/>
                <a:cs typeface="Avant Garde Book BT"/>
                <a:sym typeface="Gill Sans" charset="0"/>
              </a:rPr>
              <a:t> fazında (T) olan miktar A/T oranında oluşturulmuştur. Saç numuneleri alındıktan sonra analiz edilmiştir.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32" y="4234768"/>
            <a:ext cx="6500858" cy="17145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Metin kutusu 13"/>
          <p:cNvSpPr txBox="1"/>
          <p:nvPr/>
        </p:nvSpPr>
        <p:spPr>
          <a:xfrm>
            <a:off x="1595407" y="439704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>
                <a:sym typeface="Gill Sans" charset="0"/>
              </a:rPr>
              <a:t>Videotrikogram</a:t>
            </a:r>
          </a:p>
        </p:txBody>
      </p:sp>
      <p:sp>
        <p:nvSpPr>
          <p:cNvPr id="14" name="Metin kutusu 14"/>
          <p:cNvSpPr txBox="1"/>
          <p:nvPr/>
        </p:nvSpPr>
        <p:spPr>
          <a:xfrm>
            <a:off x="1559496" y="6167046"/>
            <a:ext cx="901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Avant Garde Book BT"/>
                <a:cs typeface="Avant Garde Book BT"/>
                <a:sym typeface="Gill Sans" charset="0"/>
              </a:rPr>
              <a:t>Sonuç : A/T oranı Gün 0 ve Placebo’ya karşılaştırarak  </a:t>
            </a:r>
            <a:r>
              <a:rPr lang="tr-TR" b="1" dirty="0">
                <a:latin typeface="Avant Garde Book BT"/>
                <a:cs typeface="Avant Garde Book BT"/>
                <a:sym typeface="Gill Sans" charset="0"/>
              </a:rPr>
              <a:t>% 46 </a:t>
            </a:r>
            <a:r>
              <a:rPr lang="tr-TR" sz="1600" b="1" dirty="0">
                <a:latin typeface="Avant Garde Book BT"/>
                <a:cs typeface="Avant Garde Book BT"/>
                <a:sym typeface="Gill Sans" charset="0"/>
              </a:rPr>
              <a:t>’ye varan önemli ölçüde artış göstermektedir. PROCAPIL ile , gönüllülerin anajen saç sayısı  </a:t>
            </a:r>
            <a:r>
              <a:rPr lang="tr-TR" b="1" dirty="0">
                <a:latin typeface="Avant Garde Book BT"/>
                <a:cs typeface="Avant Garde Book BT"/>
                <a:sym typeface="Gill Sans" charset="0"/>
              </a:rPr>
              <a:t>% 67</a:t>
            </a:r>
            <a:r>
              <a:rPr lang="tr-TR" sz="1600" b="1" dirty="0">
                <a:latin typeface="Avant Garde Book BT"/>
                <a:cs typeface="Avant Garde Book BT"/>
                <a:sym typeface="Gill Sans" charset="0"/>
              </a:rPr>
              <a:t> artmıştır.</a:t>
            </a: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002060"/>
                </a:solidFill>
                <a:latin typeface="Avant Garde Book BT"/>
                <a:cs typeface="Avant Garde Book BT"/>
              </a:rPr>
              <a:t>Biotinyl</a:t>
            </a:r>
            <a:r>
              <a:rPr lang="tr-TR" sz="4000" b="1" dirty="0" smtClean="0">
                <a:solidFill>
                  <a:srgbClr val="002060"/>
                </a:solidFill>
                <a:latin typeface="Avant Garde Book BT"/>
                <a:cs typeface="Avant Garde Book BT"/>
              </a:rPr>
              <a:t>-GHK İn </a:t>
            </a:r>
            <a:r>
              <a:rPr lang="tr-TR" sz="4000" b="1" dirty="0" err="1" smtClean="0">
                <a:solidFill>
                  <a:srgbClr val="002060"/>
                </a:solidFill>
                <a:latin typeface="Avant Garde Book BT"/>
                <a:cs typeface="Avant Garde Book BT"/>
              </a:rPr>
              <a:t>Vivo</a:t>
            </a:r>
            <a:r>
              <a:rPr lang="tr-TR" sz="4000" b="1" dirty="0" smtClean="0">
                <a:solidFill>
                  <a:srgbClr val="002060"/>
                </a:solidFill>
                <a:latin typeface="Avant Garde Book BT"/>
                <a:cs typeface="Avant Garde Book BT"/>
              </a:rPr>
              <a:t> Test </a:t>
            </a:r>
            <a:endParaRPr lang="tr-TR" sz="4000" b="1" dirty="0">
              <a:solidFill>
                <a:srgbClr val="002060"/>
              </a:solidFill>
              <a:latin typeface="Avant Garde Book BT"/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15942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433</Words>
  <Application>Microsoft Office PowerPoint</Application>
  <PresentationFormat>Geniş ekran</PresentationFormat>
  <Paragraphs>77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4" baseType="lpstr">
      <vt:lpstr>Arial</vt:lpstr>
      <vt:lpstr>Avant Garde Book BT</vt:lpstr>
      <vt:lpstr>Calibri</vt:lpstr>
      <vt:lpstr>Calibri Light</vt:lpstr>
      <vt:lpstr>Cambria</vt:lpstr>
      <vt:lpstr>Candara</vt:lpstr>
      <vt:lpstr>Gill Sans</vt:lpstr>
      <vt:lpstr>Times New Roman</vt:lpstr>
      <vt:lpstr>Wingdings</vt:lpstr>
      <vt:lpstr>Office Teması</vt:lpstr>
      <vt:lpstr>ADVANCED RESTORING ŞAMPUAN</vt:lpstr>
      <vt:lpstr>PowerPoint Sunusu</vt:lpstr>
      <vt:lpstr>Procapil</vt:lpstr>
      <vt:lpstr>HEXAPEPTİDE 11</vt:lpstr>
      <vt:lpstr>Phyto Keratin</vt:lpstr>
      <vt:lpstr>AMİNO ASİT KOMPLEKSİ</vt:lpstr>
      <vt:lpstr>Biotinyl-GHK Klinik Test </vt:lpstr>
      <vt:lpstr>Procapil ile Minoxidil ve Finasteride Karşılaştırma Tablosu</vt:lpstr>
      <vt:lpstr>Biotinyl-GHK İn Vivo Test </vt:lpstr>
      <vt:lpstr>Biotinyl-GHK Saç Foliküllerinin Morfolojik Çalışması </vt:lpstr>
      <vt:lpstr>PowerPoint Sunusu</vt:lpstr>
      <vt:lpstr>Mısır ve Soya Proteini</vt:lpstr>
      <vt:lpstr>Arginine</vt:lpstr>
      <vt:lpstr>PowerPoint Sunusu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RESTORING ŞAMPUAN</dc:title>
  <dc:creator>HP01</dc:creator>
  <cp:lastModifiedBy>HP01</cp:lastModifiedBy>
  <cp:revision>18</cp:revision>
  <dcterms:created xsi:type="dcterms:W3CDTF">2022-03-08T15:27:33Z</dcterms:created>
  <dcterms:modified xsi:type="dcterms:W3CDTF">2022-03-08T19:23:06Z</dcterms:modified>
</cp:coreProperties>
</file>