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6" r:id="rId11"/>
    <p:sldId id="267" r:id="rId12"/>
    <p:sldId id="265" r:id="rId13"/>
    <p:sldId id="269"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EFA4486-BC41-4F45-A048-D7B4B92C2AA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127208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EFA4486-BC41-4F45-A048-D7B4B92C2AA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95965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EFA4486-BC41-4F45-A048-D7B4B92C2AA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395300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EFA4486-BC41-4F45-A048-D7B4B92C2AA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414242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EFA4486-BC41-4F45-A048-D7B4B92C2AA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57586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EFA4486-BC41-4F45-A048-D7B4B92C2AA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59110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EFA4486-BC41-4F45-A048-D7B4B92C2AA6}" type="datetimeFigureOut">
              <a:rPr lang="tr-TR" smtClean="0"/>
              <a:t>10.3.2022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166640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EFA4486-BC41-4F45-A048-D7B4B92C2AA6}" type="datetimeFigureOut">
              <a:rPr lang="tr-TR" smtClean="0"/>
              <a:t>10.3.2022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171701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EFA4486-BC41-4F45-A048-D7B4B92C2AA6}" type="datetimeFigureOut">
              <a:rPr lang="tr-TR" smtClean="0"/>
              <a:t>10.3.2022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40200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EFA4486-BC41-4F45-A048-D7B4B92C2AA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304166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EFA4486-BC41-4F45-A048-D7B4B92C2AA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AE10C42-B2F9-4F40-8780-D76578F5B1DE}" type="slidenum">
              <a:rPr lang="tr-TR" smtClean="0"/>
              <a:t>‹#›</a:t>
            </a:fld>
            <a:endParaRPr lang="tr-TR"/>
          </a:p>
        </p:txBody>
      </p:sp>
    </p:spTree>
    <p:extLst>
      <p:ext uri="{BB962C8B-B14F-4D97-AF65-F5344CB8AC3E}">
        <p14:creationId xmlns:p14="http://schemas.microsoft.com/office/powerpoint/2010/main" val="80058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A4486-BC41-4F45-A048-D7B4B92C2AA6}" type="datetimeFigureOut">
              <a:rPr lang="tr-TR" smtClean="0"/>
              <a:t>10.3.2022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10C42-B2F9-4F40-8780-D76578F5B1DE}" type="slidenum">
              <a:rPr lang="tr-TR" smtClean="0"/>
              <a:t>‹#›</a:t>
            </a:fld>
            <a:endParaRPr lang="tr-TR"/>
          </a:p>
        </p:txBody>
      </p:sp>
    </p:spTree>
    <p:extLst>
      <p:ext uri="{BB962C8B-B14F-4D97-AF65-F5344CB8AC3E}">
        <p14:creationId xmlns:p14="http://schemas.microsoft.com/office/powerpoint/2010/main" val="77669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Extreme\Desktop\akslogo-.png"/>
          <p:cNvPicPr>
            <a:picLocks noChangeAspect="1" noChangeArrowheads="1"/>
          </p:cNvPicPr>
          <p:nvPr/>
        </p:nvPicPr>
        <p:blipFill>
          <a:blip r:embed="rId2">
            <a:extLst>
              <a:ext uri="{28A0092B-C50C-407E-A947-70E740481C1C}">
                <a14:useLocalDpi xmlns:a14="http://schemas.microsoft.com/office/drawing/2010/main" val="0"/>
              </a:ext>
            </a:extLst>
          </a:blip>
          <a:srcRect r="74542"/>
          <a:stretch>
            <a:fillRect/>
          </a:stretch>
        </p:blipFill>
        <p:spPr bwMode="auto">
          <a:xfrm>
            <a:off x="9453564" y="6429375"/>
            <a:ext cx="3952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11 Metin kutusu"/>
          <p:cNvSpPr txBox="1">
            <a:spLocks noChangeArrowheads="1"/>
          </p:cNvSpPr>
          <p:nvPr/>
        </p:nvSpPr>
        <p:spPr bwMode="auto">
          <a:xfrm>
            <a:off x="1282890" y="214314"/>
            <a:ext cx="95534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pPr>
            <a:r>
              <a:rPr lang="tr-TR" sz="4000" b="1" dirty="0">
                <a:solidFill>
                  <a:srgbClr val="002060"/>
                </a:solidFill>
              </a:rPr>
              <a:t>ANTİ </a:t>
            </a:r>
            <a:r>
              <a:rPr lang="tr-TR" sz="4000" b="1" dirty="0" smtClean="0">
                <a:solidFill>
                  <a:srgbClr val="002060"/>
                </a:solidFill>
              </a:rPr>
              <a:t>STRECH </a:t>
            </a:r>
            <a:r>
              <a:rPr lang="tr-TR" sz="4000" b="1" dirty="0">
                <a:solidFill>
                  <a:srgbClr val="002060"/>
                </a:solidFill>
              </a:rPr>
              <a:t>MARK CREAM</a:t>
            </a:r>
          </a:p>
          <a:p>
            <a:pPr algn="ctr">
              <a:spcBef>
                <a:spcPct val="0"/>
              </a:spcBef>
              <a:buClrTx/>
              <a:buFontTx/>
              <a:buNone/>
            </a:pPr>
            <a:endParaRPr lang="tr-TR" sz="4000" b="1" dirty="0">
              <a:solidFill>
                <a:schemeClr val="tx1"/>
              </a:solidFill>
              <a:latin typeface="+mn-lt"/>
            </a:endParaRPr>
          </a:p>
        </p:txBody>
      </p:sp>
      <p:sp>
        <p:nvSpPr>
          <p:cNvPr id="6" name="Dikdörtgen 13"/>
          <p:cNvSpPr/>
          <p:nvPr/>
        </p:nvSpPr>
        <p:spPr>
          <a:xfrm>
            <a:off x="5723754" y="1537753"/>
            <a:ext cx="5112568" cy="4278094"/>
          </a:xfrm>
          <a:prstGeom prst="rect">
            <a:avLst/>
          </a:prstGeom>
        </p:spPr>
        <p:txBody>
          <a:bodyPr wrap="square">
            <a:spAutoFit/>
          </a:bodyPr>
          <a:lstStyle/>
          <a:p>
            <a:pPr marL="285750" indent="-285750">
              <a:spcBef>
                <a:spcPct val="20000"/>
              </a:spcBef>
              <a:buFont typeface="Arial" panose="020B0604020202020204" pitchFamily="34" charset="0"/>
              <a:buChar char="•"/>
              <a:defRPr/>
            </a:pPr>
            <a:endParaRPr lang="tr-TR" sz="1900" b="1" dirty="0" smtClean="0">
              <a:solidFill>
                <a:srgbClr val="002060"/>
              </a:solidFill>
              <a:latin typeface="+mj-lt"/>
              <a:cs typeface="Avant Garde Book BT"/>
            </a:endParaRPr>
          </a:p>
          <a:p>
            <a:pPr marL="457200" indent="-457200">
              <a:buFont typeface="Arial" panose="020B0604020202020204" pitchFamily="34" charset="0"/>
              <a:buChar char="•"/>
            </a:pPr>
            <a:r>
              <a:rPr lang="tr-TR" sz="1900" b="1" dirty="0" smtClean="0">
                <a:solidFill>
                  <a:srgbClr val="002060"/>
                </a:solidFill>
                <a:latin typeface="+mj-lt"/>
              </a:rPr>
              <a:t>REGESTRIL</a:t>
            </a:r>
          </a:p>
          <a:p>
            <a:pPr marL="914400" lvl="1" indent="-457200">
              <a:buFont typeface="Wingdings" pitchFamily="2" charset="2"/>
              <a:buChar char="§"/>
            </a:pPr>
            <a:r>
              <a:rPr lang="tr-TR" sz="1900" dirty="0" smtClean="0">
                <a:solidFill>
                  <a:srgbClr val="002060"/>
                </a:solidFill>
                <a:latin typeface="+mj-lt"/>
              </a:rPr>
              <a:t>Rutin</a:t>
            </a:r>
          </a:p>
          <a:p>
            <a:pPr marL="914400" lvl="1" indent="-457200">
              <a:buFont typeface="Wingdings" pitchFamily="2" charset="2"/>
              <a:buChar char="§"/>
            </a:pPr>
            <a:r>
              <a:rPr lang="tr-TR" sz="1900" dirty="0" err="1" smtClean="0">
                <a:solidFill>
                  <a:srgbClr val="002060"/>
                </a:solidFill>
                <a:latin typeface="+mj-lt"/>
              </a:rPr>
              <a:t>Phaseolus</a:t>
            </a:r>
            <a:r>
              <a:rPr lang="tr-TR" sz="1900" dirty="0" smtClean="0">
                <a:solidFill>
                  <a:srgbClr val="002060"/>
                </a:solidFill>
                <a:latin typeface="+mj-lt"/>
              </a:rPr>
              <a:t> </a:t>
            </a:r>
            <a:r>
              <a:rPr lang="tr-TR" sz="1900" dirty="0" err="1" smtClean="0">
                <a:solidFill>
                  <a:srgbClr val="002060"/>
                </a:solidFill>
                <a:latin typeface="+mj-lt"/>
              </a:rPr>
              <a:t>Lunatus</a:t>
            </a:r>
            <a:r>
              <a:rPr lang="tr-TR" sz="1900" dirty="0" smtClean="0">
                <a:solidFill>
                  <a:srgbClr val="002060"/>
                </a:solidFill>
                <a:latin typeface="+mj-lt"/>
              </a:rPr>
              <a:t> ( </a:t>
            </a:r>
            <a:r>
              <a:rPr lang="tr-TR" sz="1900" dirty="0" err="1" smtClean="0">
                <a:solidFill>
                  <a:srgbClr val="002060"/>
                </a:solidFill>
                <a:latin typeface="+mj-lt"/>
              </a:rPr>
              <a:t>Green</a:t>
            </a:r>
            <a:r>
              <a:rPr lang="tr-TR" sz="1900" dirty="0" smtClean="0">
                <a:solidFill>
                  <a:srgbClr val="002060"/>
                </a:solidFill>
                <a:latin typeface="+mj-lt"/>
              </a:rPr>
              <a:t> </a:t>
            </a:r>
            <a:r>
              <a:rPr lang="tr-TR" sz="1900" dirty="0" err="1" smtClean="0">
                <a:solidFill>
                  <a:srgbClr val="002060"/>
                </a:solidFill>
                <a:latin typeface="+mj-lt"/>
              </a:rPr>
              <a:t>Bean</a:t>
            </a:r>
            <a:r>
              <a:rPr lang="tr-TR" sz="1900" dirty="0" smtClean="0">
                <a:solidFill>
                  <a:srgbClr val="002060"/>
                </a:solidFill>
                <a:latin typeface="+mj-lt"/>
              </a:rPr>
              <a:t>) </a:t>
            </a:r>
            <a:r>
              <a:rPr lang="tr-TR" sz="1900" dirty="0" err="1" smtClean="0">
                <a:solidFill>
                  <a:srgbClr val="002060"/>
                </a:solidFill>
                <a:latin typeface="+mj-lt"/>
              </a:rPr>
              <a:t>Extract</a:t>
            </a:r>
            <a:endParaRPr lang="tr-TR" sz="1900" dirty="0" smtClean="0">
              <a:solidFill>
                <a:srgbClr val="002060"/>
              </a:solidFill>
              <a:latin typeface="+mj-lt"/>
            </a:endParaRPr>
          </a:p>
          <a:p>
            <a:pPr marL="914400" lvl="1" indent="-457200">
              <a:buFont typeface="Wingdings" pitchFamily="2" charset="2"/>
              <a:buChar char="§"/>
            </a:pPr>
            <a:r>
              <a:rPr lang="tr-TR" sz="1900" dirty="0" err="1" smtClean="0">
                <a:solidFill>
                  <a:srgbClr val="002060"/>
                </a:solidFill>
                <a:latin typeface="+mj-lt"/>
              </a:rPr>
              <a:t>Palmitoyl</a:t>
            </a:r>
            <a:r>
              <a:rPr lang="tr-TR" sz="1900" dirty="0" smtClean="0">
                <a:solidFill>
                  <a:srgbClr val="002060"/>
                </a:solidFill>
                <a:latin typeface="+mj-lt"/>
              </a:rPr>
              <a:t> </a:t>
            </a:r>
            <a:r>
              <a:rPr lang="tr-TR" sz="1900" dirty="0" err="1" smtClean="0">
                <a:solidFill>
                  <a:srgbClr val="002060"/>
                </a:solidFill>
                <a:latin typeface="+mj-lt"/>
              </a:rPr>
              <a:t>Oligopeptide</a:t>
            </a:r>
            <a:r>
              <a:rPr lang="tr-TR" sz="1900" dirty="0" smtClean="0">
                <a:solidFill>
                  <a:srgbClr val="002060"/>
                </a:solidFill>
                <a:latin typeface="+mj-lt"/>
              </a:rPr>
              <a:t>,</a:t>
            </a:r>
          </a:p>
          <a:p>
            <a:pPr marL="914400" lvl="1" indent="-457200">
              <a:buFont typeface="Wingdings" pitchFamily="2" charset="2"/>
              <a:buChar char="§"/>
            </a:pPr>
            <a:r>
              <a:rPr lang="tr-TR" sz="1900" dirty="0" err="1" smtClean="0">
                <a:solidFill>
                  <a:srgbClr val="002060"/>
                </a:solidFill>
                <a:latin typeface="+mj-lt"/>
              </a:rPr>
              <a:t>Palmitoyl</a:t>
            </a:r>
            <a:r>
              <a:rPr lang="tr-TR" sz="1900" dirty="0" smtClean="0">
                <a:solidFill>
                  <a:srgbClr val="002060"/>
                </a:solidFill>
                <a:latin typeface="+mj-lt"/>
              </a:rPr>
              <a:t>-</a:t>
            </a:r>
            <a:r>
              <a:rPr lang="tr-TR" sz="1900" dirty="0" err="1" smtClean="0">
                <a:solidFill>
                  <a:srgbClr val="002060"/>
                </a:solidFill>
                <a:latin typeface="+mj-lt"/>
              </a:rPr>
              <a:t>Tetrapeptide</a:t>
            </a:r>
            <a:r>
              <a:rPr lang="tr-TR" sz="1900" dirty="0" smtClean="0">
                <a:solidFill>
                  <a:srgbClr val="002060"/>
                </a:solidFill>
                <a:latin typeface="+mj-lt"/>
              </a:rPr>
              <a:t>-7 </a:t>
            </a:r>
          </a:p>
          <a:p>
            <a:pPr marL="457200" indent="-457200">
              <a:buFont typeface="Arial" panose="020B0604020202020204" pitchFamily="34" charset="0"/>
              <a:buChar char="•"/>
            </a:pPr>
            <a:r>
              <a:rPr lang="tr-TR" sz="1900" b="1" dirty="0" err="1" smtClean="0">
                <a:solidFill>
                  <a:srgbClr val="002060"/>
                </a:solidFill>
                <a:latin typeface="+mj-lt"/>
              </a:rPr>
              <a:t>Shea</a:t>
            </a:r>
            <a:r>
              <a:rPr lang="tr-TR" sz="1900" b="1" dirty="0" smtClean="0">
                <a:solidFill>
                  <a:srgbClr val="002060"/>
                </a:solidFill>
                <a:latin typeface="+mj-lt"/>
              </a:rPr>
              <a:t> </a:t>
            </a:r>
            <a:r>
              <a:rPr lang="tr-TR" sz="1900" b="1" dirty="0" err="1" smtClean="0">
                <a:solidFill>
                  <a:srgbClr val="002060"/>
                </a:solidFill>
                <a:latin typeface="+mj-lt"/>
              </a:rPr>
              <a:t>Butter</a:t>
            </a:r>
            <a:endParaRPr lang="tr-TR" sz="1900" b="1" dirty="0" smtClean="0">
              <a:solidFill>
                <a:srgbClr val="002060"/>
              </a:solidFill>
              <a:latin typeface="+mj-lt"/>
            </a:endParaRPr>
          </a:p>
          <a:p>
            <a:pPr marL="457200" indent="-457200">
              <a:buFont typeface="Arial" panose="020B0604020202020204" pitchFamily="34" charset="0"/>
              <a:buChar char="•"/>
            </a:pPr>
            <a:r>
              <a:rPr lang="tr-TR" sz="1900" b="1" dirty="0" err="1" smtClean="0">
                <a:solidFill>
                  <a:srgbClr val="002060"/>
                </a:solidFill>
                <a:latin typeface="+mj-lt"/>
              </a:rPr>
              <a:t>Soluble</a:t>
            </a:r>
            <a:r>
              <a:rPr lang="tr-TR" sz="1900" b="1" dirty="0" smtClean="0">
                <a:solidFill>
                  <a:srgbClr val="002060"/>
                </a:solidFill>
                <a:latin typeface="+mj-lt"/>
              </a:rPr>
              <a:t> </a:t>
            </a:r>
            <a:r>
              <a:rPr lang="tr-TR" sz="1900" b="1" dirty="0" err="1" smtClean="0">
                <a:solidFill>
                  <a:srgbClr val="002060"/>
                </a:solidFill>
                <a:latin typeface="+mj-lt"/>
              </a:rPr>
              <a:t>collogen</a:t>
            </a:r>
            <a:endParaRPr lang="tr-TR" sz="1900" b="1" dirty="0" smtClean="0">
              <a:solidFill>
                <a:srgbClr val="002060"/>
              </a:solidFill>
              <a:latin typeface="+mj-lt"/>
            </a:endParaRPr>
          </a:p>
          <a:p>
            <a:pPr marL="457200" indent="-457200">
              <a:buFont typeface="Arial" panose="020B0604020202020204" pitchFamily="34" charset="0"/>
              <a:buChar char="•"/>
            </a:pPr>
            <a:r>
              <a:rPr lang="tr-TR" sz="1900" b="1" dirty="0" err="1" smtClean="0">
                <a:solidFill>
                  <a:srgbClr val="002060"/>
                </a:solidFill>
                <a:latin typeface="+mj-lt"/>
              </a:rPr>
              <a:t>Hydrolyzed</a:t>
            </a:r>
            <a:r>
              <a:rPr lang="tr-TR" sz="1900" b="1" dirty="0" smtClean="0">
                <a:solidFill>
                  <a:srgbClr val="002060"/>
                </a:solidFill>
                <a:latin typeface="+mj-lt"/>
              </a:rPr>
              <a:t> </a:t>
            </a:r>
            <a:r>
              <a:rPr lang="tr-TR" sz="1900" b="1" dirty="0" err="1" smtClean="0">
                <a:solidFill>
                  <a:srgbClr val="002060"/>
                </a:solidFill>
                <a:latin typeface="+mj-lt"/>
              </a:rPr>
              <a:t>Elastın</a:t>
            </a:r>
            <a:endParaRPr lang="tr-TR" sz="1900" b="1" dirty="0" smtClean="0">
              <a:solidFill>
                <a:srgbClr val="002060"/>
              </a:solidFill>
              <a:latin typeface="+mj-lt"/>
            </a:endParaRPr>
          </a:p>
          <a:p>
            <a:pPr marL="457200" indent="-457200">
              <a:buFont typeface="Arial" panose="020B0604020202020204" pitchFamily="34" charset="0"/>
              <a:buChar char="•"/>
            </a:pPr>
            <a:r>
              <a:rPr lang="tr-TR" sz="1900" b="1" dirty="0" err="1" smtClean="0">
                <a:solidFill>
                  <a:srgbClr val="002060"/>
                </a:solidFill>
                <a:latin typeface="+mj-lt"/>
              </a:rPr>
              <a:t>Hypericum</a:t>
            </a:r>
            <a:r>
              <a:rPr lang="tr-TR" sz="1900" b="1" dirty="0" smtClean="0">
                <a:solidFill>
                  <a:srgbClr val="002060"/>
                </a:solidFill>
                <a:latin typeface="+mj-lt"/>
              </a:rPr>
              <a:t> </a:t>
            </a:r>
            <a:r>
              <a:rPr lang="tr-TR" sz="1900" b="1" dirty="0" err="1" smtClean="0">
                <a:solidFill>
                  <a:srgbClr val="002060"/>
                </a:solidFill>
                <a:latin typeface="+mj-lt"/>
              </a:rPr>
              <a:t>Perforatum</a:t>
            </a:r>
            <a:endParaRPr lang="tr-TR" sz="1900" b="1" dirty="0" smtClean="0">
              <a:solidFill>
                <a:srgbClr val="002060"/>
              </a:solidFill>
              <a:latin typeface="+mj-lt"/>
            </a:endParaRPr>
          </a:p>
          <a:p>
            <a:pPr marL="457200" indent="-457200">
              <a:buFont typeface="Arial" panose="020B0604020202020204" pitchFamily="34" charset="0"/>
              <a:buChar char="•"/>
            </a:pPr>
            <a:r>
              <a:rPr lang="tr-TR" sz="1900" b="1" dirty="0" err="1" smtClean="0">
                <a:solidFill>
                  <a:srgbClr val="002060"/>
                </a:solidFill>
                <a:latin typeface="+mj-lt"/>
              </a:rPr>
              <a:t>Jojoba</a:t>
            </a:r>
            <a:r>
              <a:rPr lang="tr-TR" sz="1900" b="1" dirty="0" smtClean="0">
                <a:solidFill>
                  <a:srgbClr val="002060"/>
                </a:solidFill>
                <a:latin typeface="+mj-lt"/>
              </a:rPr>
              <a:t> </a:t>
            </a:r>
          </a:p>
          <a:p>
            <a:pPr marL="457200" indent="-457200">
              <a:buFont typeface="Arial" panose="020B0604020202020204" pitchFamily="34" charset="0"/>
              <a:buChar char="•"/>
            </a:pPr>
            <a:r>
              <a:rPr lang="tr-TR" sz="1900" b="1" dirty="0" err="1" smtClean="0">
                <a:solidFill>
                  <a:srgbClr val="002060"/>
                </a:solidFill>
                <a:latin typeface="+mj-lt"/>
              </a:rPr>
              <a:t>Panthenol</a:t>
            </a:r>
            <a:r>
              <a:rPr lang="tr-TR" sz="1900" b="1" dirty="0" smtClean="0">
                <a:solidFill>
                  <a:srgbClr val="002060"/>
                </a:solidFill>
                <a:latin typeface="+mj-lt"/>
              </a:rPr>
              <a:t> </a:t>
            </a:r>
            <a:r>
              <a:rPr lang="tr-TR" sz="2000" dirty="0" smtClean="0">
                <a:solidFill>
                  <a:srgbClr val="002060"/>
                </a:solidFill>
              </a:rPr>
              <a:t/>
            </a:r>
            <a:br>
              <a:rPr lang="tr-TR" sz="2000" dirty="0" smtClean="0">
                <a:solidFill>
                  <a:srgbClr val="002060"/>
                </a:solidFill>
              </a:rPr>
            </a:br>
            <a:endParaRPr lang="tr-TR" sz="2400" dirty="0" smtClean="0">
              <a:solidFill>
                <a:srgbClr val="002060"/>
              </a:solidFill>
            </a:endParaRPr>
          </a:p>
          <a:p>
            <a:pPr algn="l"/>
            <a:endParaRPr lang="tr-TR" sz="2000" b="1" dirty="0">
              <a:solidFill>
                <a:srgbClr val="002060"/>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708" y="1456368"/>
            <a:ext cx="4440864" cy="4440864"/>
          </a:xfrm>
          <a:prstGeom prst="rect">
            <a:avLst/>
          </a:prstGeom>
          <a:effectLst>
            <a:innerShdw blurRad="114300">
              <a:prstClr val="black"/>
            </a:innerShdw>
          </a:effectLst>
        </p:spPr>
      </p:pic>
    </p:spTree>
    <p:extLst>
      <p:ext uri="{BB962C8B-B14F-4D97-AF65-F5344CB8AC3E}">
        <p14:creationId xmlns:p14="http://schemas.microsoft.com/office/powerpoint/2010/main" val="2497751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6429396"/>
            <a:ext cx="1366567" cy="42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Metin kutusu"/>
          <p:cNvSpPr txBox="1"/>
          <p:nvPr/>
        </p:nvSpPr>
        <p:spPr>
          <a:xfrm>
            <a:off x="1524000" y="214290"/>
            <a:ext cx="9144000" cy="369332"/>
          </a:xfrm>
          <a:prstGeom prst="rect">
            <a:avLst/>
          </a:prstGeom>
          <a:noFill/>
        </p:spPr>
        <p:txBody>
          <a:bodyPr wrap="square" rtlCol="0">
            <a:spAutoFit/>
          </a:bodyPr>
          <a:lstStyle/>
          <a:p>
            <a:pPr algn="ctr"/>
            <a:r>
              <a:rPr lang="tr-TR" b="1" dirty="0">
                <a:solidFill>
                  <a:srgbClr val="002060"/>
                </a:solidFill>
              </a:rPr>
              <a:t>INTESE REPAIR CREAM FOOT &amp; HEEL</a:t>
            </a:r>
          </a:p>
        </p:txBody>
      </p:sp>
      <p:sp>
        <p:nvSpPr>
          <p:cNvPr id="9" name="8 Dikdörtgen"/>
          <p:cNvSpPr/>
          <p:nvPr/>
        </p:nvSpPr>
        <p:spPr>
          <a:xfrm>
            <a:off x="1524000" y="702215"/>
            <a:ext cx="9144000" cy="461665"/>
          </a:xfrm>
          <a:prstGeom prst="rect">
            <a:avLst/>
          </a:prstGeom>
        </p:spPr>
        <p:txBody>
          <a:bodyPr wrap="square">
            <a:spAutoFit/>
          </a:bodyPr>
          <a:lstStyle/>
          <a:p>
            <a:pPr algn="ctr"/>
            <a:r>
              <a:rPr lang="tr-TR" sz="2400" b="1" dirty="0">
                <a:solidFill>
                  <a:srgbClr val="002060"/>
                </a:solidFill>
                <a:latin typeface="Avant Garde Book BT"/>
                <a:cs typeface="Avant Garde Book BT"/>
                <a:sym typeface="Gill Sans" charset="0"/>
              </a:rPr>
              <a:t>DOĞAL  ANTI  BAKTERİYEL  AJAN  BIOECOLIA</a:t>
            </a:r>
            <a:endParaRPr lang="tr-TR" sz="3200" b="1" dirty="0">
              <a:solidFill>
                <a:srgbClr val="002060"/>
              </a:solidFill>
              <a:latin typeface="Avant Garde Book BT"/>
              <a:cs typeface="Avant Garde Book BT"/>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48" y="2285992"/>
            <a:ext cx="7715304" cy="3680046"/>
          </a:xfrm>
          <a:prstGeom prst="rect">
            <a:avLst/>
          </a:prstGeom>
          <a:ln>
            <a:noFill/>
          </a:ln>
          <a:effectLst>
            <a:outerShdw blurRad="292100" dist="139700" dir="2700000" algn="tl" rotWithShape="0">
              <a:srgbClr val="333333">
                <a:alpha val="65000"/>
              </a:srgbClr>
            </a:outerShdw>
          </a:effectLs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48" y="1435731"/>
            <a:ext cx="7715304" cy="898507"/>
          </a:xfrm>
          <a:prstGeom prst="rect">
            <a:avLst/>
          </a:prstGeom>
          <a:ln>
            <a:noFill/>
          </a:ln>
          <a:effectLst>
            <a:outerShdw blurRad="292100" dist="139700" dir="2700000" algn="tl" rotWithShape="0">
              <a:srgbClr val="333333">
                <a:alpha val="65000"/>
              </a:srgbClr>
            </a:outerShdw>
          </a:effectLst>
          <a:extLst/>
        </p:spPr>
      </p:pic>
      <p:pic>
        <p:nvPicPr>
          <p:cNvPr id="12" name="Resim 1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8329" y="6429397"/>
            <a:ext cx="1560579" cy="413005"/>
          </a:xfrm>
          <a:prstGeom prst="rect">
            <a:avLst/>
          </a:prstGeom>
        </p:spPr>
      </p:pic>
    </p:spTree>
    <p:extLst>
      <p:ext uri="{BB962C8B-B14F-4D97-AF65-F5344CB8AC3E}">
        <p14:creationId xmlns:p14="http://schemas.microsoft.com/office/powerpoint/2010/main" val="104783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6429396"/>
            <a:ext cx="1366567" cy="42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Extreme\Desktop\akslogo-.png"/>
          <p:cNvPicPr>
            <a:picLocks noChangeAspect="1" noChangeArrowheads="1"/>
          </p:cNvPicPr>
          <p:nvPr/>
        </p:nvPicPr>
        <p:blipFill>
          <a:blip r:embed="rId3" cstate="print">
            <a:extLst>
              <a:ext uri="{28A0092B-C50C-407E-A947-70E740481C1C}">
                <a14:useLocalDpi xmlns:a14="http://schemas.microsoft.com/office/drawing/2010/main" val="0"/>
              </a:ext>
            </a:extLst>
          </a:blip>
          <a:srcRect r="74542"/>
          <a:stretch>
            <a:fillRect/>
          </a:stretch>
        </p:blipFill>
        <p:spPr bwMode="auto">
          <a:xfrm>
            <a:off x="9453586" y="6429397"/>
            <a:ext cx="394592" cy="46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Extreme\Desktop\akslogo-.png"/>
          <p:cNvPicPr>
            <a:picLocks noChangeAspect="1" noChangeArrowheads="1"/>
          </p:cNvPicPr>
          <p:nvPr/>
        </p:nvPicPr>
        <p:blipFill>
          <a:blip r:embed="rId4" cstate="print">
            <a:extLst>
              <a:ext uri="{28A0092B-C50C-407E-A947-70E740481C1C}">
                <a14:useLocalDpi xmlns:a14="http://schemas.microsoft.com/office/drawing/2010/main" val="0"/>
              </a:ext>
            </a:extLst>
          </a:blip>
          <a:srcRect l="25066" r="36551" b="32693"/>
          <a:stretch>
            <a:fillRect/>
          </a:stretch>
        </p:blipFill>
        <p:spPr bwMode="auto">
          <a:xfrm>
            <a:off x="9882214" y="6446315"/>
            <a:ext cx="785786" cy="4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6429396"/>
            <a:ext cx="1366567" cy="42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Metin kutusu"/>
          <p:cNvSpPr txBox="1"/>
          <p:nvPr/>
        </p:nvSpPr>
        <p:spPr>
          <a:xfrm>
            <a:off x="1524000" y="214290"/>
            <a:ext cx="9144000" cy="369332"/>
          </a:xfrm>
          <a:prstGeom prst="rect">
            <a:avLst/>
          </a:prstGeom>
          <a:noFill/>
        </p:spPr>
        <p:txBody>
          <a:bodyPr wrap="square" rtlCol="0">
            <a:spAutoFit/>
          </a:bodyPr>
          <a:lstStyle/>
          <a:p>
            <a:pPr algn="ctr"/>
            <a:r>
              <a:rPr lang="tr-TR" b="1" dirty="0">
                <a:solidFill>
                  <a:srgbClr val="002060"/>
                </a:solidFill>
              </a:rPr>
              <a:t>INTESE REPAIR CREAM FOOT &amp; HEEL</a:t>
            </a:r>
          </a:p>
        </p:txBody>
      </p:sp>
      <p:sp>
        <p:nvSpPr>
          <p:cNvPr id="15" name="14 Dikdörtgen"/>
          <p:cNvSpPr/>
          <p:nvPr/>
        </p:nvSpPr>
        <p:spPr>
          <a:xfrm>
            <a:off x="1524000" y="702215"/>
            <a:ext cx="9144000" cy="461665"/>
          </a:xfrm>
          <a:prstGeom prst="rect">
            <a:avLst/>
          </a:prstGeom>
        </p:spPr>
        <p:txBody>
          <a:bodyPr wrap="square">
            <a:spAutoFit/>
          </a:bodyPr>
          <a:lstStyle/>
          <a:p>
            <a:pPr algn="ctr"/>
            <a:r>
              <a:rPr lang="tr-TR" sz="2400" b="1" dirty="0">
                <a:solidFill>
                  <a:srgbClr val="002060"/>
                </a:solidFill>
                <a:latin typeface="Avant Garde Book BT"/>
                <a:cs typeface="Avant Garde Book BT"/>
                <a:sym typeface="Gill Sans" charset="0"/>
              </a:rPr>
              <a:t>DOĞAL  ANTI  BAKTERİYEL  AJAN  BIOECOLIA</a:t>
            </a:r>
            <a:endParaRPr lang="tr-TR" sz="3200" b="1" dirty="0">
              <a:solidFill>
                <a:srgbClr val="002060"/>
              </a:solidFill>
              <a:latin typeface="Avant Garde Book BT"/>
              <a:cs typeface="Avant Garde Book BT"/>
            </a:endParaRP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53"/>
          <a:stretch/>
        </p:blipFill>
        <p:spPr bwMode="auto">
          <a:xfrm>
            <a:off x="3071664" y="1268760"/>
            <a:ext cx="5929354" cy="5131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Resim 16"/>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8329" y="6429397"/>
            <a:ext cx="1560579" cy="413005"/>
          </a:xfrm>
          <a:prstGeom prst="rect">
            <a:avLst/>
          </a:prstGeom>
        </p:spPr>
      </p:pic>
    </p:spTree>
    <p:extLst>
      <p:ext uri="{BB962C8B-B14F-4D97-AF65-F5344CB8AC3E}">
        <p14:creationId xmlns:p14="http://schemas.microsoft.com/office/powerpoint/2010/main" val="392118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762000" y="264486"/>
            <a:ext cx="10515600" cy="955427"/>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pPr marL="18288">
              <a:spcBef>
                <a:spcPct val="20000"/>
              </a:spcBef>
              <a:defRPr/>
            </a:pPr>
            <a:r>
              <a:rPr lang="tr-TR" sz="4000" b="1" dirty="0" err="1">
                <a:solidFill>
                  <a:srgbClr val="0070C0"/>
                </a:solidFill>
              </a:rPr>
              <a:t>Tricutum</a:t>
            </a:r>
            <a:r>
              <a:rPr lang="tr-TR" sz="4000" b="1" dirty="0">
                <a:solidFill>
                  <a:srgbClr val="0070C0"/>
                </a:solidFill>
              </a:rPr>
              <a:t> </a:t>
            </a:r>
            <a:r>
              <a:rPr lang="tr-TR" sz="4000" b="1" dirty="0" err="1" smtClean="0">
                <a:solidFill>
                  <a:srgbClr val="0070C0"/>
                </a:solidFill>
              </a:rPr>
              <a:t>Vulgare</a:t>
            </a:r>
            <a:endParaRPr lang="tr-TR" sz="4000" b="1" dirty="0">
              <a:solidFill>
                <a:srgbClr val="0070C0"/>
              </a:solidFill>
              <a:cs typeface="Avant Garde Book BT"/>
            </a:endParaRPr>
          </a:p>
        </p:txBody>
      </p:sp>
      <p:sp>
        <p:nvSpPr>
          <p:cNvPr id="5" name="İçerik Yer Tutucusu 2"/>
          <p:cNvSpPr>
            <a:spLocks noGrp="1"/>
          </p:cNvSpPr>
          <p:nvPr>
            <p:ph sz="half" idx="1"/>
          </p:nvPr>
        </p:nvSpPr>
        <p:spPr>
          <a:xfrm>
            <a:off x="762000" y="1356392"/>
            <a:ext cx="10515599" cy="1113854"/>
          </a:xfrm>
        </p:spPr>
        <p:txBody>
          <a:bodyPr>
            <a:normAutofit/>
          </a:bodyPr>
          <a:lstStyle/>
          <a:p>
            <a:pPr marL="0" indent="0">
              <a:buNone/>
            </a:pPr>
            <a:r>
              <a:rPr lang="tr-TR" dirty="0" smtClean="0"/>
              <a:t>Buğday </a:t>
            </a:r>
            <a:r>
              <a:rPr lang="tr-TR" dirty="0"/>
              <a:t>tohumu yağı, E vitamini açısından zengin, açık sarı bir bitkisel yağdır. </a:t>
            </a:r>
            <a:r>
              <a:rPr lang="tr-TR" dirty="0" err="1"/>
              <a:t>Linoleik</a:t>
            </a:r>
            <a:r>
              <a:rPr lang="tr-TR" dirty="0"/>
              <a:t> ve alfa </a:t>
            </a:r>
            <a:r>
              <a:rPr lang="tr-TR" dirty="0" err="1"/>
              <a:t>linolenik</a:t>
            </a:r>
            <a:r>
              <a:rPr lang="tr-TR" dirty="0"/>
              <a:t> asit </a:t>
            </a:r>
            <a:r>
              <a:rPr lang="tr-TR" dirty="0" smtClean="0"/>
              <a:t>bakımından zengindir.</a:t>
            </a:r>
            <a:endParaRPr lang="tr-TR" dirty="0"/>
          </a:p>
        </p:txBody>
      </p:sp>
      <p:sp>
        <p:nvSpPr>
          <p:cNvPr id="10" name="Unvan 1"/>
          <p:cNvSpPr txBox="1">
            <a:spLocks/>
          </p:cNvSpPr>
          <p:nvPr/>
        </p:nvSpPr>
        <p:spPr>
          <a:xfrm>
            <a:off x="759724" y="2691773"/>
            <a:ext cx="10515600" cy="955427"/>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tr-TR" sz="4000" b="1" dirty="0" err="1" smtClean="0">
                <a:solidFill>
                  <a:srgbClr val="0070C0"/>
                </a:solidFill>
              </a:rPr>
              <a:t>Tea</a:t>
            </a:r>
            <a:r>
              <a:rPr lang="tr-TR" sz="4000" b="1" dirty="0" smtClean="0">
                <a:solidFill>
                  <a:srgbClr val="0070C0"/>
                </a:solidFill>
              </a:rPr>
              <a:t> </a:t>
            </a:r>
            <a:r>
              <a:rPr lang="tr-TR" sz="4000" b="1" dirty="0" err="1">
                <a:solidFill>
                  <a:srgbClr val="0070C0"/>
                </a:solidFill>
              </a:rPr>
              <a:t>Tree</a:t>
            </a:r>
            <a:r>
              <a:rPr lang="tr-TR" sz="4000" b="1" dirty="0">
                <a:solidFill>
                  <a:srgbClr val="0070C0"/>
                </a:solidFill>
              </a:rPr>
              <a:t> </a:t>
            </a:r>
            <a:r>
              <a:rPr lang="tr-TR" sz="4000" b="1" dirty="0" err="1">
                <a:solidFill>
                  <a:srgbClr val="0070C0"/>
                </a:solidFill>
              </a:rPr>
              <a:t>Leaf</a:t>
            </a:r>
            <a:r>
              <a:rPr lang="tr-TR" sz="4000" b="1" dirty="0">
                <a:solidFill>
                  <a:srgbClr val="0070C0"/>
                </a:solidFill>
              </a:rPr>
              <a:t> </a:t>
            </a:r>
            <a:r>
              <a:rPr lang="tr-TR" sz="4000" b="1" dirty="0" err="1">
                <a:solidFill>
                  <a:srgbClr val="0070C0"/>
                </a:solidFill>
              </a:rPr>
              <a:t>Oil</a:t>
            </a:r>
            <a:endParaRPr lang="tr-TR" sz="4000" b="1" dirty="0">
              <a:solidFill>
                <a:srgbClr val="0070C0"/>
              </a:solidFill>
            </a:endParaRPr>
          </a:p>
        </p:txBody>
      </p:sp>
      <p:sp>
        <p:nvSpPr>
          <p:cNvPr id="11" name="İçerik Yer Tutucusu 2"/>
          <p:cNvSpPr txBox="1">
            <a:spLocks/>
          </p:cNvSpPr>
          <p:nvPr/>
        </p:nvSpPr>
        <p:spPr>
          <a:xfrm>
            <a:off x="762000" y="3789315"/>
            <a:ext cx="10515599" cy="19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err="1"/>
              <a:t>A</a:t>
            </a:r>
            <a:r>
              <a:rPr lang="tr-TR" dirty="0" err="1" smtClean="0"/>
              <a:t>ntibakteriyel</a:t>
            </a:r>
            <a:r>
              <a:rPr lang="tr-TR" dirty="0" smtClean="0"/>
              <a:t> </a:t>
            </a:r>
            <a:r>
              <a:rPr lang="tr-TR" dirty="0"/>
              <a:t>ve </a:t>
            </a:r>
            <a:r>
              <a:rPr lang="tr-TR" dirty="0" err="1"/>
              <a:t>antiviral</a:t>
            </a:r>
            <a:r>
              <a:rPr lang="tr-TR" dirty="0"/>
              <a:t> özellikler göstererek virüs ve bakterileri vücuttan </a:t>
            </a:r>
            <a:r>
              <a:rPr lang="tr-TR" dirty="0" smtClean="0"/>
              <a:t>uzaklaştırır . </a:t>
            </a:r>
            <a:r>
              <a:rPr lang="tr-TR" dirty="0"/>
              <a:t>Akne ve sivilce gibi cilt sorunlarının oluşumunu engelliyor, oluşmuş olanlarınsa iyileşme sürecini hızlandırıyor</a:t>
            </a:r>
            <a:r>
              <a:rPr lang="tr-TR" dirty="0" smtClean="0"/>
              <a:t>.</a:t>
            </a:r>
          </a:p>
        </p:txBody>
      </p:sp>
    </p:spTree>
    <p:extLst>
      <p:ext uri="{BB962C8B-B14F-4D97-AF65-F5344CB8AC3E}">
        <p14:creationId xmlns:p14="http://schemas.microsoft.com/office/powerpoint/2010/main" val="142725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762000" y="264486"/>
            <a:ext cx="10515600" cy="955427"/>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r>
              <a:rPr lang="tr-TR" sz="4000" b="1" dirty="0" smtClean="0">
                <a:solidFill>
                  <a:srgbClr val="0070C0"/>
                </a:solidFill>
              </a:rPr>
              <a:t>Calendula Officinalis </a:t>
            </a:r>
            <a:r>
              <a:rPr lang="tr-TR" sz="4000" b="1" dirty="0">
                <a:solidFill>
                  <a:srgbClr val="0070C0"/>
                </a:solidFill>
              </a:rPr>
              <a:t>(Aynısefa</a:t>
            </a:r>
            <a:r>
              <a:rPr lang="tr-TR" sz="4000" b="1" dirty="0" smtClean="0">
                <a:solidFill>
                  <a:srgbClr val="0070C0"/>
                </a:solidFill>
              </a:rPr>
              <a:t>)</a:t>
            </a:r>
            <a:endParaRPr lang="tr-TR" sz="4000" b="1" dirty="0">
              <a:solidFill>
                <a:srgbClr val="0070C0"/>
              </a:solidFill>
            </a:endParaRPr>
          </a:p>
        </p:txBody>
      </p:sp>
      <p:sp>
        <p:nvSpPr>
          <p:cNvPr id="7" name="İçerik Yer Tutucusu 2"/>
          <p:cNvSpPr txBox="1">
            <a:spLocks/>
          </p:cNvSpPr>
          <p:nvPr/>
        </p:nvSpPr>
        <p:spPr>
          <a:xfrm>
            <a:off x="762000" y="1436988"/>
            <a:ext cx="10515599" cy="922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smtClean="0"/>
              <a:t>Çatlaklardan kurtulmak ise sizin de bildiğiniz gibi oldukça zordur. Aynısefa bitkisi ciltteki kolajen üretimini arttırdığı için çatlak görünümünü iyileştirmede yardımcıdır.</a:t>
            </a:r>
            <a:endParaRPr lang="tr-TR" sz="2400" dirty="0"/>
          </a:p>
        </p:txBody>
      </p:sp>
      <p:sp>
        <p:nvSpPr>
          <p:cNvPr id="9" name="Unvan 1"/>
          <p:cNvSpPr txBox="1">
            <a:spLocks/>
          </p:cNvSpPr>
          <p:nvPr/>
        </p:nvSpPr>
        <p:spPr>
          <a:xfrm>
            <a:off x="759724" y="2336929"/>
            <a:ext cx="10515600" cy="955427"/>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ct val="20000"/>
              </a:spcBef>
              <a:defRPr/>
            </a:pPr>
            <a:r>
              <a:rPr lang="tr-TR" sz="4000" b="1" dirty="0" err="1" smtClean="0">
                <a:solidFill>
                  <a:srgbClr val="0070C0"/>
                </a:solidFill>
                <a:cs typeface="Avant Garde Book BT"/>
              </a:rPr>
              <a:t>Shea</a:t>
            </a:r>
            <a:r>
              <a:rPr lang="tr-TR" sz="4000" b="1" dirty="0" smtClean="0">
                <a:solidFill>
                  <a:srgbClr val="0070C0"/>
                </a:solidFill>
                <a:cs typeface="Avant Garde Book BT"/>
              </a:rPr>
              <a:t> </a:t>
            </a:r>
            <a:r>
              <a:rPr lang="tr-TR" sz="4000" b="1" dirty="0" err="1" smtClean="0">
                <a:solidFill>
                  <a:srgbClr val="0070C0"/>
                </a:solidFill>
                <a:cs typeface="Avant Garde Book BT"/>
              </a:rPr>
              <a:t>Butter</a:t>
            </a:r>
            <a:endParaRPr lang="tr-TR" sz="4000" b="1" dirty="0">
              <a:solidFill>
                <a:srgbClr val="0070C0"/>
              </a:solidFill>
              <a:cs typeface="Avant Garde Book BT"/>
            </a:endParaRPr>
          </a:p>
        </p:txBody>
      </p:sp>
      <p:sp>
        <p:nvSpPr>
          <p:cNvPr id="12" name="İçerik Yer Tutucusu 2"/>
          <p:cNvSpPr txBox="1">
            <a:spLocks/>
          </p:cNvSpPr>
          <p:nvPr/>
        </p:nvSpPr>
        <p:spPr>
          <a:xfrm>
            <a:off x="762000" y="3434471"/>
            <a:ext cx="10515599" cy="757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Antioksidan özelliği gösteren bir yağdır</a:t>
            </a:r>
            <a:r>
              <a:rPr lang="tr-TR" sz="2400" dirty="0" smtClean="0"/>
              <a:t>.</a:t>
            </a:r>
            <a:r>
              <a:rPr lang="tr-TR" sz="2400" dirty="0"/>
              <a:t> </a:t>
            </a:r>
            <a:r>
              <a:rPr lang="tr-TR" sz="2400" dirty="0"/>
              <a:t> </a:t>
            </a:r>
            <a:r>
              <a:rPr lang="tr-TR" sz="2400" dirty="0" smtClean="0"/>
              <a:t>Ciltte </a:t>
            </a:r>
            <a:r>
              <a:rPr lang="tr-TR" sz="2400" dirty="0"/>
              <a:t>kurulduktan dolayı meydana gelen kaşıntıları ortadan </a:t>
            </a:r>
            <a:r>
              <a:rPr lang="tr-TR" sz="2400" dirty="0" smtClean="0"/>
              <a:t>kaldırır. Cildin </a:t>
            </a:r>
            <a:r>
              <a:rPr lang="tr-TR" sz="2400" dirty="0" err="1" smtClean="0"/>
              <a:t>parlakte</a:t>
            </a:r>
            <a:r>
              <a:rPr lang="tr-TR" sz="2400" dirty="0" smtClean="0"/>
              <a:t> </a:t>
            </a:r>
            <a:r>
              <a:rPr lang="tr-TR" sz="2400" dirty="0"/>
              <a:t>canlı görülmesinde yardımcı olur.</a:t>
            </a:r>
          </a:p>
        </p:txBody>
      </p:sp>
      <p:sp>
        <p:nvSpPr>
          <p:cNvPr id="6" name="İçerik Yer Tutucusu 2"/>
          <p:cNvSpPr txBox="1">
            <a:spLocks/>
          </p:cNvSpPr>
          <p:nvPr/>
        </p:nvSpPr>
        <p:spPr>
          <a:xfrm>
            <a:off x="759724" y="5445575"/>
            <a:ext cx="10515600" cy="1204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a:t>C</a:t>
            </a:r>
            <a:r>
              <a:rPr lang="tr-TR" dirty="0" smtClean="0"/>
              <a:t>ildi </a:t>
            </a:r>
            <a:r>
              <a:rPr lang="tr-TR" dirty="0"/>
              <a:t>yenilemek ve nemlendirmek için cilt nemini kapatan doğal bir bitki bazlı nemlendiricidir.</a:t>
            </a:r>
          </a:p>
        </p:txBody>
      </p:sp>
      <p:sp>
        <p:nvSpPr>
          <p:cNvPr id="8" name="Unvan 1"/>
          <p:cNvSpPr txBox="1">
            <a:spLocks/>
          </p:cNvSpPr>
          <p:nvPr/>
        </p:nvSpPr>
        <p:spPr>
          <a:xfrm>
            <a:off x="759724" y="4192297"/>
            <a:ext cx="10515600" cy="955427"/>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ct val="20000"/>
              </a:spcBef>
              <a:defRPr/>
            </a:pPr>
            <a:r>
              <a:rPr lang="tr-TR" sz="4000" b="1" dirty="0" smtClean="0">
                <a:solidFill>
                  <a:srgbClr val="0070C0"/>
                </a:solidFill>
                <a:cs typeface="Avant Garde Book BT"/>
              </a:rPr>
              <a:t>Sodium </a:t>
            </a:r>
            <a:r>
              <a:rPr lang="tr-TR" sz="4000" b="1" dirty="0" err="1" smtClean="0">
                <a:solidFill>
                  <a:srgbClr val="0070C0"/>
                </a:solidFill>
                <a:cs typeface="Avant Garde Book BT"/>
              </a:rPr>
              <a:t>Pca</a:t>
            </a:r>
            <a:endParaRPr lang="tr-TR" sz="4000" b="1" dirty="0">
              <a:solidFill>
                <a:srgbClr val="0070C0"/>
              </a:solidFill>
              <a:cs typeface="Avant Garde Book BT"/>
            </a:endParaRPr>
          </a:p>
        </p:txBody>
      </p:sp>
    </p:spTree>
    <p:extLst>
      <p:ext uri="{BB962C8B-B14F-4D97-AF65-F5344CB8AC3E}">
        <p14:creationId xmlns:p14="http://schemas.microsoft.com/office/powerpoint/2010/main" val="138834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Dikdörtgen"/>
          <p:cNvSpPr/>
          <p:nvPr/>
        </p:nvSpPr>
        <p:spPr>
          <a:xfrm>
            <a:off x="1524000" y="702215"/>
            <a:ext cx="9144000" cy="461665"/>
          </a:xfrm>
          <a:prstGeom prst="rect">
            <a:avLst/>
          </a:prstGeom>
        </p:spPr>
        <p:txBody>
          <a:bodyPr wrap="square">
            <a:spAutoFit/>
          </a:bodyPr>
          <a:lstStyle/>
          <a:p>
            <a:pPr algn="ctr"/>
            <a:r>
              <a:rPr lang="tr-TR" sz="2400" b="1" dirty="0">
                <a:solidFill>
                  <a:srgbClr val="002060"/>
                </a:solidFill>
                <a:latin typeface="Avant Garde Book BT"/>
                <a:cs typeface="Avant Garde Book BT"/>
                <a:sym typeface="Gill Sans" charset="0"/>
              </a:rPr>
              <a:t>ETKİ MEKANİZMASI</a:t>
            </a:r>
            <a:endParaRPr lang="tr-TR" sz="3200" b="1" dirty="0">
              <a:solidFill>
                <a:srgbClr val="002060"/>
              </a:solidFill>
              <a:latin typeface="Avant Garde Book BT"/>
              <a:cs typeface="Avant Garde Book BT"/>
            </a:endParaRPr>
          </a:p>
        </p:txBody>
      </p:sp>
      <p:graphicFrame>
        <p:nvGraphicFramePr>
          <p:cNvPr id="12" name="11 Tablo"/>
          <p:cNvGraphicFramePr>
            <a:graphicFrameLocks noGrp="1"/>
          </p:cNvGraphicFramePr>
          <p:nvPr>
            <p:extLst/>
          </p:nvPr>
        </p:nvGraphicFramePr>
        <p:xfrm>
          <a:off x="2452660" y="1714488"/>
          <a:ext cx="7215240" cy="822658"/>
        </p:xfrm>
        <a:graphic>
          <a:graphicData uri="http://schemas.openxmlformats.org/drawingml/2006/table">
            <a:tbl>
              <a:tblPr firstRow="1" bandRow="1">
                <a:tableStyleId>{BDBED569-4797-4DF1-A0F4-6AAB3CD982D8}</a:tableStyleId>
              </a:tblPr>
              <a:tblGrid>
                <a:gridCol w="1803810"/>
                <a:gridCol w="1803810"/>
                <a:gridCol w="1803810"/>
                <a:gridCol w="1803810"/>
              </a:tblGrid>
              <a:tr h="822658">
                <a:tc>
                  <a:txBody>
                    <a:bodyPr/>
                    <a:lstStyle/>
                    <a:p>
                      <a:pPr algn="ctr"/>
                      <a:r>
                        <a:rPr lang="en-GB" sz="1800" kern="1200" dirty="0" err="1" smtClean="0"/>
                        <a:t>Phaseolusun</a:t>
                      </a:r>
                      <a:r>
                        <a:rPr lang="en-GB" sz="1800" kern="1200" dirty="0" smtClean="0"/>
                        <a:t> </a:t>
                      </a:r>
                      <a:r>
                        <a:rPr lang="tr-TR" sz="1800" kern="1200" dirty="0" smtClean="0"/>
                        <a:t>Ö</a:t>
                      </a:r>
                      <a:r>
                        <a:rPr lang="en-GB" sz="1800" kern="1200" dirty="0" smtClean="0"/>
                        <a:t>z</a:t>
                      </a:r>
                      <a:r>
                        <a:rPr lang="tr-TR" sz="1800" kern="1200" dirty="0" smtClean="0"/>
                        <a:t>ü</a:t>
                      </a:r>
                      <a:r>
                        <a:rPr lang="en-GB" sz="1800" kern="1200" dirty="0" smtClean="0"/>
                        <a:t> </a:t>
                      </a:r>
                      <a:r>
                        <a:rPr lang="tr-TR" sz="1800" kern="1200" dirty="0" smtClean="0"/>
                        <a:t>v</a:t>
                      </a:r>
                      <a:r>
                        <a:rPr lang="en-GB" sz="1800" kern="1200" dirty="0" smtClean="0"/>
                        <a:t>e </a:t>
                      </a:r>
                      <a:r>
                        <a:rPr lang="tr-TR" sz="1800" kern="1200" dirty="0" smtClean="0"/>
                        <a:t>R</a:t>
                      </a:r>
                      <a:r>
                        <a:rPr lang="en-GB" sz="1800" kern="1200" dirty="0" err="1" smtClean="0"/>
                        <a:t>utin</a:t>
                      </a:r>
                      <a:r>
                        <a:rPr lang="tr-TR" sz="1800" kern="1200" dirty="0" smtClean="0">
                          <a:sym typeface="Open Sans Light" charset="0"/>
                        </a:rPr>
                        <a:t> </a:t>
                      </a:r>
                      <a:endParaRPr lang="en-US" sz="1800" b="1" kern="1200" dirty="0">
                        <a:solidFill>
                          <a:srgbClr val="002060"/>
                        </a:solidFill>
                        <a:latin typeface="+mn-lt"/>
                        <a:ea typeface="+mn-ea"/>
                        <a:cs typeface="+mn-cs"/>
                        <a:sym typeface="Open Sans Light" charset="0"/>
                      </a:endParaRPr>
                    </a:p>
                  </a:txBody>
                  <a:tcPr anchor="ctr"/>
                </a:tc>
                <a:tc>
                  <a:txBody>
                    <a:bodyPr/>
                    <a:lstStyle/>
                    <a:p>
                      <a:pPr algn="ctr"/>
                      <a:r>
                        <a:rPr lang="tr-TR" sz="1800" kern="1200" dirty="0" err="1" smtClean="0"/>
                        <a:t>Palmitoyl</a:t>
                      </a:r>
                      <a:r>
                        <a:rPr lang="tr-TR" sz="1800" kern="1200" dirty="0" smtClean="0"/>
                        <a:t> </a:t>
                      </a:r>
                      <a:r>
                        <a:rPr lang="tr-TR" sz="1800" kern="1200" dirty="0" err="1" smtClean="0"/>
                        <a:t>Oligopeptide</a:t>
                      </a:r>
                      <a:endParaRPr lang="tr-TR" sz="1800" b="1" kern="1200" dirty="0" smtClean="0">
                        <a:solidFill>
                          <a:srgbClr val="002060"/>
                        </a:solidFill>
                        <a:latin typeface="+mn-lt"/>
                        <a:ea typeface="+mn-ea"/>
                        <a:cs typeface="+mn-cs"/>
                      </a:endParaRPr>
                    </a:p>
                  </a:txBody>
                  <a:tcPr anchor="ctr"/>
                </a:tc>
                <a:tc>
                  <a:txBody>
                    <a:bodyPr/>
                    <a:lstStyle/>
                    <a:p>
                      <a:pPr algn="ctr"/>
                      <a:r>
                        <a:rPr lang="tr-TR" sz="1800" kern="1200" dirty="0" err="1" smtClean="0"/>
                        <a:t>Palmitoyl</a:t>
                      </a:r>
                      <a:endParaRPr lang="tr-TR" sz="1800" kern="1200" dirty="0" smtClean="0"/>
                    </a:p>
                    <a:p>
                      <a:pPr algn="ctr"/>
                      <a:r>
                        <a:rPr lang="tr-TR" sz="1800" kern="1200" dirty="0" err="1" smtClean="0"/>
                        <a:t>Tetrapeptide</a:t>
                      </a:r>
                      <a:r>
                        <a:rPr lang="tr-TR" sz="1800" kern="1200" dirty="0" smtClean="0"/>
                        <a:t>-7</a:t>
                      </a:r>
                      <a:endParaRPr lang="en-US" sz="1800" b="1" kern="1200" dirty="0">
                        <a:solidFill>
                          <a:srgbClr val="002060"/>
                        </a:solidFill>
                        <a:latin typeface="+mn-lt"/>
                        <a:ea typeface="+mn-ea"/>
                        <a:cs typeface="+mn-cs"/>
                        <a:sym typeface="Open Sans Light" charset="0"/>
                      </a:endParaRPr>
                    </a:p>
                  </a:txBody>
                  <a:tcPr anchor="ctr"/>
                </a:tc>
                <a:tc>
                  <a:txBody>
                    <a:bodyPr/>
                    <a:lstStyle/>
                    <a:p>
                      <a:pPr algn="ctr"/>
                      <a:r>
                        <a:rPr lang="tr-TR" dirty="0" err="1" smtClean="0"/>
                        <a:t>Soluble</a:t>
                      </a:r>
                      <a:r>
                        <a:rPr lang="tr-TR" baseline="0" dirty="0" smtClean="0"/>
                        <a:t> </a:t>
                      </a:r>
                      <a:r>
                        <a:rPr lang="tr-TR" baseline="0" dirty="0" err="1" smtClean="0"/>
                        <a:t>Coologen</a:t>
                      </a:r>
                      <a:endParaRPr lang="tr-TR" dirty="0">
                        <a:solidFill>
                          <a:srgbClr val="002060"/>
                        </a:solidFill>
                      </a:endParaRPr>
                    </a:p>
                  </a:txBody>
                  <a:tcPr anchor="ctr"/>
                </a:tc>
              </a:tr>
            </a:tbl>
          </a:graphicData>
        </a:graphic>
      </p:graphicFrame>
      <p:graphicFrame>
        <p:nvGraphicFramePr>
          <p:cNvPr id="13" name="12 Tablo"/>
          <p:cNvGraphicFramePr>
            <a:graphicFrameLocks noGrp="1"/>
          </p:cNvGraphicFramePr>
          <p:nvPr>
            <p:extLst/>
          </p:nvPr>
        </p:nvGraphicFramePr>
        <p:xfrm>
          <a:off x="2452660" y="2651142"/>
          <a:ext cx="7215240" cy="2866090"/>
        </p:xfrm>
        <a:graphic>
          <a:graphicData uri="http://schemas.openxmlformats.org/drawingml/2006/table">
            <a:tbl>
              <a:tblPr firstRow="1" bandRow="1">
                <a:tableStyleId>{BDBED569-4797-4DF1-A0F4-6AAB3CD982D8}</a:tableStyleId>
              </a:tblPr>
              <a:tblGrid>
                <a:gridCol w="1803810"/>
                <a:gridCol w="1803810"/>
                <a:gridCol w="1803810"/>
                <a:gridCol w="1803810"/>
              </a:tblGrid>
              <a:tr h="2866090">
                <a:tc>
                  <a:txBody>
                    <a:bodyPr/>
                    <a:lstStyle/>
                    <a:p>
                      <a:pPr algn="ctr"/>
                      <a:r>
                        <a:rPr lang="en-GB" sz="1800" kern="1200" dirty="0" err="1" smtClean="0"/>
                        <a:t>Aktive</a:t>
                      </a:r>
                      <a:r>
                        <a:rPr lang="en-GB" sz="1800" kern="1200" dirty="0" smtClean="0"/>
                        <a:t> </a:t>
                      </a:r>
                      <a:r>
                        <a:rPr lang="en-GB" sz="1800" kern="1200" dirty="0" err="1" smtClean="0"/>
                        <a:t>Olmu</a:t>
                      </a:r>
                      <a:r>
                        <a:rPr lang="tr-TR" sz="1800" kern="1200" dirty="0" smtClean="0"/>
                        <a:t>ş</a:t>
                      </a:r>
                      <a:r>
                        <a:rPr lang="en-GB" sz="1800" kern="1200" dirty="0" smtClean="0"/>
                        <a:t> </a:t>
                      </a:r>
                      <a:r>
                        <a:rPr lang="tr-TR" sz="1800" kern="1200" dirty="0" smtClean="0"/>
                        <a:t>v</a:t>
                      </a:r>
                      <a:r>
                        <a:rPr lang="en-GB" sz="1800" kern="1200" dirty="0" smtClean="0"/>
                        <a:t>e </a:t>
                      </a:r>
                      <a:r>
                        <a:rPr lang="en-GB" sz="1800" kern="1200" dirty="0" err="1" smtClean="0"/>
                        <a:t>Dokularin</a:t>
                      </a:r>
                      <a:r>
                        <a:rPr lang="en-GB" sz="1800" kern="1200" dirty="0" smtClean="0"/>
                        <a:t> </a:t>
                      </a:r>
                      <a:r>
                        <a:rPr lang="en-GB" sz="1800" kern="1200" dirty="0" err="1" smtClean="0"/>
                        <a:t>Bozulmasina</a:t>
                      </a:r>
                      <a:r>
                        <a:rPr lang="en-GB" sz="1800" kern="1200" dirty="0" smtClean="0"/>
                        <a:t> </a:t>
                      </a:r>
                      <a:r>
                        <a:rPr lang="en-GB" sz="1800" kern="1200" dirty="0" err="1" smtClean="0"/>
                        <a:t>Sebep</a:t>
                      </a:r>
                      <a:r>
                        <a:rPr lang="en-GB" sz="1800" kern="1200" dirty="0" smtClean="0"/>
                        <a:t> Olan </a:t>
                      </a:r>
                      <a:r>
                        <a:rPr lang="tr-TR" sz="1800" kern="1200" dirty="0" err="1" smtClean="0"/>
                        <a:t>Enflamasyon</a:t>
                      </a:r>
                      <a:r>
                        <a:rPr lang="tr-TR" sz="1800" kern="1200" dirty="0" smtClean="0"/>
                        <a:t> </a:t>
                      </a:r>
                      <a:r>
                        <a:rPr lang="en-GB" sz="1800" kern="1200" dirty="0" smtClean="0"/>
                        <a:t> H</a:t>
                      </a:r>
                      <a:r>
                        <a:rPr lang="tr-TR" sz="1800" kern="1200" dirty="0" smtClean="0"/>
                        <a:t>ü</a:t>
                      </a:r>
                      <a:r>
                        <a:rPr lang="en-GB" sz="1800" kern="1200" dirty="0" err="1" smtClean="0"/>
                        <a:t>crelerine</a:t>
                      </a:r>
                      <a:r>
                        <a:rPr lang="en-GB" sz="1800" kern="1200" dirty="0" smtClean="0"/>
                        <a:t> </a:t>
                      </a:r>
                      <a:r>
                        <a:rPr lang="en-GB" sz="1800" kern="1200" dirty="0" err="1" smtClean="0"/>
                        <a:t>Kar</a:t>
                      </a:r>
                      <a:r>
                        <a:rPr lang="tr-TR" sz="1800" kern="1200" dirty="0" err="1" smtClean="0"/>
                        <a:t>şı</a:t>
                      </a:r>
                      <a:r>
                        <a:rPr lang="en-GB" sz="1800" kern="1200" dirty="0" smtClean="0"/>
                        <a:t> Sava</a:t>
                      </a:r>
                      <a:r>
                        <a:rPr lang="tr-TR" sz="1800" kern="1200" dirty="0" err="1" smtClean="0"/>
                        <a:t>şı</a:t>
                      </a:r>
                      <a:r>
                        <a:rPr lang="en-GB" sz="1800" kern="1200" dirty="0" smtClean="0"/>
                        <a:t>r</a:t>
                      </a:r>
                      <a:endParaRPr lang="en-US" sz="1800" b="1" kern="1200" dirty="0">
                        <a:solidFill>
                          <a:srgbClr val="002060"/>
                        </a:solidFill>
                        <a:latin typeface="+mn-lt"/>
                        <a:ea typeface="+mn-ea"/>
                        <a:cs typeface="+mn-cs"/>
                        <a:sym typeface="Open Sans" charset="0"/>
                      </a:endParaRPr>
                    </a:p>
                  </a:txBody>
                  <a:tcPr anchor="ctr"/>
                </a:tc>
                <a:tc>
                  <a:txBody>
                    <a:bodyPr/>
                    <a:lstStyle/>
                    <a:p>
                      <a:pPr algn="ctr"/>
                      <a:r>
                        <a:rPr lang="en-GB" sz="1800" kern="1200" dirty="0" err="1" smtClean="0"/>
                        <a:t>Hasarli</a:t>
                      </a:r>
                      <a:r>
                        <a:rPr lang="en-GB" sz="1800" kern="1200" dirty="0" smtClean="0"/>
                        <a:t> </a:t>
                      </a:r>
                      <a:r>
                        <a:rPr lang="en-GB" sz="1800" kern="1200" dirty="0" err="1" smtClean="0"/>
                        <a:t>Ektraseluller</a:t>
                      </a:r>
                      <a:r>
                        <a:rPr lang="en-GB" sz="1800" kern="1200" dirty="0" smtClean="0"/>
                        <a:t> </a:t>
                      </a:r>
                      <a:r>
                        <a:rPr lang="en-GB" sz="1800" kern="1200" dirty="0" err="1" smtClean="0"/>
                        <a:t>Matriksleri</a:t>
                      </a:r>
                      <a:r>
                        <a:rPr lang="en-GB" sz="1800" kern="1200" dirty="0" smtClean="0"/>
                        <a:t> </a:t>
                      </a:r>
                      <a:r>
                        <a:rPr lang="tr-TR" sz="1800" kern="1200" dirty="0" smtClean="0"/>
                        <a:t>Onarır</a:t>
                      </a:r>
                      <a:endParaRPr lang="tr-TR" sz="1800" b="1" kern="1200" dirty="0">
                        <a:solidFill>
                          <a:srgbClr val="002060"/>
                        </a:solidFill>
                        <a:latin typeface="+mn-lt"/>
                        <a:ea typeface="+mn-ea"/>
                        <a:cs typeface="+mn-cs"/>
                      </a:endParaRPr>
                    </a:p>
                  </a:txBody>
                  <a:tcPr anchor="ctr"/>
                </a:tc>
                <a:tc>
                  <a:txBody>
                    <a:bodyPr/>
                    <a:lstStyle/>
                    <a:p>
                      <a:pPr marL="0" indent="0" algn="ctr">
                        <a:buNone/>
                      </a:pPr>
                      <a:r>
                        <a:rPr lang="en-GB" sz="1800" dirty="0" smtClean="0"/>
                        <a:t>H</a:t>
                      </a:r>
                      <a:r>
                        <a:rPr lang="tr-TR" sz="1800" dirty="0" smtClean="0"/>
                        <a:t>ü</a:t>
                      </a:r>
                      <a:r>
                        <a:rPr lang="en-GB" sz="1800" dirty="0" err="1" smtClean="0"/>
                        <a:t>crelerin</a:t>
                      </a:r>
                      <a:r>
                        <a:rPr lang="en-GB" sz="1800" dirty="0" smtClean="0"/>
                        <a:t> </a:t>
                      </a:r>
                      <a:r>
                        <a:rPr lang="en-GB" sz="1800" dirty="0" err="1" smtClean="0"/>
                        <a:t>Bozulmas</a:t>
                      </a:r>
                      <a:r>
                        <a:rPr lang="tr-TR" sz="1800" dirty="0" smtClean="0"/>
                        <a:t>ı</a:t>
                      </a:r>
                      <a:r>
                        <a:rPr lang="en-GB" sz="1800" dirty="0" smtClean="0"/>
                        <a:t>n</a:t>
                      </a:r>
                      <a:r>
                        <a:rPr lang="tr-TR" sz="1800" dirty="0" smtClean="0"/>
                        <a:t>ı</a:t>
                      </a:r>
                      <a:r>
                        <a:rPr lang="en-GB" sz="1800" dirty="0" smtClean="0"/>
                        <a:t> </a:t>
                      </a:r>
                      <a:r>
                        <a:rPr lang="en-GB" sz="1800" dirty="0" err="1" smtClean="0"/>
                        <a:t>Yavaslatarak</a:t>
                      </a:r>
                      <a:r>
                        <a:rPr lang="en-GB" sz="1800" dirty="0" smtClean="0"/>
                        <a:t> </a:t>
                      </a:r>
                      <a:r>
                        <a:rPr lang="en-GB" sz="1800" dirty="0" err="1" smtClean="0"/>
                        <a:t>Ektrasseluller</a:t>
                      </a:r>
                      <a:r>
                        <a:rPr lang="en-GB" sz="1800" dirty="0" smtClean="0"/>
                        <a:t> </a:t>
                      </a:r>
                      <a:r>
                        <a:rPr lang="en-GB" sz="1800" dirty="0" err="1" smtClean="0"/>
                        <a:t>Matriksleri</a:t>
                      </a:r>
                      <a:r>
                        <a:rPr lang="en-GB" sz="1800" dirty="0" smtClean="0"/>
                        <a:t> </a:t>
                      </a:r>
                      <a:r>
                        <a:rPr lang="en-GB" sz="1800" dirty="0" err="1" smtClean="0"/>
                        <a:t>Yeniler</a:t>
                      </a:r>
                      <a:endParaRPr lang="tr-TR" sz="1800" dirty="0">
                        <a:solidFill>
                          <a:srgbClr val="002060"/>
                        </a:solidFill>
                      </a:endParaRPr>
                    </a:p>
                  </a:txBody>
                  <a:tcPr anchor="ctr"/>
                </a:tc>
                <a:tc>
                  <a:txBody>
                    <a:bodyPr/>
                    <a:lstStyle/>
                    <a:p>
                      <a:pPr algn="ctr"/>
                      <a:r>
                        <a:rPr lang="tr-TR" sz="1800" dirty="0" smtClean="0"/>
                        <a:t>Ç</a:t>
                      </a:r>
                      <a:r>
                        <a:rPr lang="en-GB" sz="1800" dirty="0" err="1" smtClean="0"/>
                        <a:t>atlamay</a:t>
                      </a:r>
                      <a:r>
                        <a:rPr lang="tr-TR" sz="1800" dirty="0" smtClean="0"/>
                        <a:t>ı</a:t>
                      </a:r>
                      <a:r>
                        <a:rPr lang="en-GB" sz="1800" dirty="0" smtClean="0"/>
                        <a:t> </a:t>
                      </a:r>
                      <a:r>
                        <a:rPr lang="tr-TR" sz="1800" dirty="0" smtClean="0"/>
                        <a:t>Ö</a:t>
                      </a:r>
                      <a:r>
                        <a:rPr lang="en-GB" sz="1800" dirty="0" err="1" smtClean="0"/>
                        <a:t>nler</a:t>
                      </a:r>
                      <a:r>
                        <a:rPr lang="en-GB" sz="1800" dirty="0" smtClean="0"/>
                        <a:t>, </a:t>
                      </a:r>
                      <a:r>
                        <a:rPr lang="en-GB" sz="1800" dirty="0" err="1" smtClean="0"/>
                        <a:t>Koruma</a:t>
                      </a:r>
                      <a:r>
                        <a:rPr lang="en-GB" sz="1800" dirty="0" smtClean="0"/>
                        <a:t> Sa</a:t>
                      </a:r>
                      <a:r>
                        <a:rPr lang="tr-TR" sz="1800" dirty="0" smtClean="0"/>
                        <a:t>ğ</a:t>
                      </a:r>
                      <a:r>
                        <a:rPr lang="en-GB" sz="1800" dirty="0" err="1" smtClean="0"/>
                        <a:t>lar</a:t>
                      </a:r>
                      <a:endParaRPr lang="en-US" sz="1800" dirty="0">
                        <a:solidFill>
                          <a:srgbClr val="002060"/>
                        </a:solidFill>
                        <a:latin typeface="Open Sans Light" charset="0"/>
                        <a:cs typeface="Open Sans Light" charset="0"/>
                        <a:sym typeface="Open Sans Light" charset="0"/>
                      </a:endParaRPr>
                    </a:p>
                  </a:txBody>
                  <a:tcPr anchor="ctr"/>
                </a:tc>
              </a:tr>
            </a:tbl>
          </a:graphicData>
        </a:graphic>
      </p:graphicFrame>
      <p:sp>
        <p:nvSpPr>
          <p:cNvPr id="14" name="13 Metin kutusu"/>
          <p:cNvSpPr txBox="1"/>
          <p:nvPr/>
        </p:nvSpPr>
        <p:spPr>
          <a:xfrm>
            <a:off x="1524000" y="214290"/>
            <a:ext cx="9144000" cy="369332"/>
          </a:xfrm>
          <a:prstGeom prst="rect">
            <a:avLst/>
          </a:prstGeom>
          <a:noFill/>
        </p:spPr>
        <p:txBody>
          <a:bodyPr wrap="square" rtlCol="0">
            <a:spAutoFit/>
          </a:bodyPr>
          <a:lstStyle/>
          <a:p>
            <a:pPr algn="ctr"/>
            <a:r>
              <a:rPr lang="tr-TR" b="1" dirty="0">
                <a:solidFill>
                  <a:srgbClr val="002060"/>
                </a:solidFill>
              </a:rPr>
              <a:t>ANTİ STRECH MARK CREAM</a:t>
            </a:r>
          </a:p>
        </p:txBody>
      </p:sp>
    </p:spTree>
    <p:extLst>
      <p:ext uri="{BB962C8B-B14F-4D97-AF65-F5344CB8AC3E}">
        <p14:creationId xmlns:p14="http://schemas.microsoft.com/office/powerpoint/2010/main" val="4254538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762000" y="264486"/>
            <a:ext cx="10515600" cy="955427"/>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pPr marL="18288">
              <a:spcBef>
                <a:spcPct val="20000"/>
              </a:spcBef>
              <a:defRPr/>
            </a:pPr>
            <a:r>
              <a:rPr lang="tr-TR" sz="4000" b="1" dirty="0" smtClean="0">
                <a:solidFill>
                  <a:srgbClr val="002060"/>
                </a:solidFill>
              </a:rPr>
              <a:t>REGESTRIL</a:t>
            </a:r>
            <a:endParaRPr lang="tr-TR" sz="4000" b="1" dirty="0">
              <a:cs typeface="Avant Garde Book BT"/>
            </a:endParaRPr>
          </a:p>
        </p:txBody>
      </p:sp>
      <p:sp>
        <p:nvSpPr>
          <p:cNvPr id="5" name="İçerik Yer Tutucusu 2"/>
          <p:cNvSpPr>
            <a:spLocks noGrp="1"/>
          </p:cNvSpPr>
          <p:nvPr>
            <p:ph sz="half" idx="1"/>
          </p:nvPr>
        </p:nvSpPr>
        <p:spPr>
          <a:xfrm>
            <a:off x="762000" y="1356392"/>
            <a:ext cx="10515599" cy="1113854"/>
          </a:xfrm>
        </p:spPr>
        <p:txBody>
          <a:bodyPr>
            <a:normAutofit/>
          </a:bodyPr>
          <a:lstStyle/>
          <a:p>
            <a:pPr marL="0" indent="0">
              <a:buNone/>
            </a:pPr>
            <a:r>
              <a:rPr lang="tr-TR" sz="2400" dirty="0" smtClean="0"/>
              <a:t>Cilt yapısındaki bozulmayı </a:t>
            </a:r>
            <a:r>
              <a:rPr lang="tr-TR" sz="2400" dirty="0"/>
              <a:t>yavaşlatarak ve hücre dışı matrisin yenilenmesini teşvik ederek çatlakları önler ve azaltır.</a:t>
            </a:r>
            <a:endParaRPr lang="tr-TR" sz="2400" dirty="0"/>
          </a:p>
        </p:txBody>
      </p:sp>
      <p:sp>
        <p:nvSpPr>
          <p:cNvPr id="10" name="Unvan 1"/>
          <p:cNvSpPr txBox="1">
            <a:spLocks/>
          </p:cNvSpPr>
          <p:nvPr/>
        </p:nvSpPr>
        <p:spPr>
          <a:xfrm>
            <a:off x="759724" y="2336929"/>
            <a:ext cx="10515600" cy="955427"/>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ct val="20000"/>
              </a:spcBef>
              <a:defRPr/>
            </a:pPr>
            <a:r>
              <a:rPr lang="tr-TR" sz="4000" b="1" dirty="0" err="1" smtClean="0">
                <a:cs typeface="Avant Garde Book BT"/>
              </a:rPr>
              <a:t>Shea</a:t>
            </a:r>
            <a:r>
              <a:rPr lang="tr-TR" sz="4000" b="1" dirty="0" smtClean="0">
                <a:cs typeface="Avant Garde Book BT"/>
              </a:rPr>
              <a:t> </a:t>
            </a:r>
            <a:r>
              <a:rPr lang="tr-TR" sz="4000" b="1" dirty="0" err="1" smtClean="0">
                <a:cs typeface="Avant Garde Book BT"/>
              </a:rPr>
              <a:t>Butter</a:t>
            </a:r>
            <a:endParaRPr lang="tr-TR" sz="4000" b="1" dirty="0">
              <a:cs typeface="Avant Garde Book BT"/>
            </a:endParaRPr>
          </a:p>
        </p:txBody>
      </p:sp>
      <p:sp>
        <p:nvSpPr>
          <p:cNvPr id="11" name="İçerik Yer Tutucusu 2"/>
          <p:cNvSpPr txBox="1">
            <a:spLocks/>
          </p:cNvSpPr>
          <p:nvPr/>
        </p:nvSpPr>
        <p:spPr>
          <a:xfrm>
            <a:off x="762000" y="3434471"/>
            <a:ext cx="10515599" cy="19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a:t>Antioksidan özelliği gösteren bir yağdır</a:t>
            </a:r>
            <a:r>
              <a:rPr lang="tr-TR" dirty="0" smtClean="0"/>
              <a:t>.</a:t>
            </a:r>
            <a:r>
              <a:rPr lang="tr-TR" dirty="0"/>
              <a:t> </a:t>
            </a:r>
            <a:endParaRPr lang="tr-TR" dirty="0" smtClean="0"/>
          </a:p>
          <a:p>
            <a:pPr marL="0" indent="0">
              <a:buNone/>
            </a:pPr>
            <a:r>
              <a:rPr lang="tr-TR" dirty="0" smtClean="0"/>
              <a:t>Egzama</a:t>
            </a:r>
            <a:r>
              <a:rPr lang="tr-TR" dirty="0"/>
              <a:t>, akne gibi pek çok rahatsızlığın ortaya çıkardığı etkileri yok eder.</a:t>
            </a:r>
            <a:br>
              <a:rPr lang="tr-TR" dirty="0"/>
            </a:br>
            <a:r>
              <a:rPr lang="tr-TR" dirty="0" smtClean="0"/>
              <a:t>Ciltte </a:t>
            </a:r>
            <a:r>
              <a:rPr lang="tr-TR" dirty="0"/>
              <a:t>kurulduktan dolayı meydana gelen kaşıntıları ortadan kaldırır</a:t>
            </a:r>
            <a:r>
              <a:rPr lang="tr-TR" dirty="0" smtClean="0"/>
              <a:t>.</a:t>
            </a:r>
          </a:p>
          <a:p>
            <a:pPr marL="0" indent="0">
              <a:buNone/>
            </a:pPr>
            <a:r>
              <a:rPr lang="tr-TR" dirty="0"/>
              <a:t>C</a:t>
            </a:r>
            <a:r>
              <a:rPr lang="tr-TR" dirty="0" smtClean="0"/>
              <a:t>ildin </a:t>
            </a:r>
            <a:r>
              <a:rPr lang="tr-TR" dirty="0" err="1" smtClean="0"/>
              <a:t>parlakte</a:t>
            </a:r>
            <a:r>
              <a:rPr lang="tr-TR" dirty="0" smtClean="0"/>
              <a:t> </a:t>
            </a:r>
            <a:r>
              <a:rPr lang="tr-TR" dirty="0"/>
              <a:t>canlı görülmesinde yardımcı olur.</a:t>
            </a:r>
          </a:p>
        </p:txBody>
      </p:sp>
    </p:spTree>
    <p:extLst>
      <p:ext uri="{BB962C8B-B14F-4D97-AF65-F5344CB8AC3E}">
        <p14:creationId xmlns:p14="http://schemas.microsoft.com/office/powerpoint/2010/main" val="307961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762000" y="264486"/>
            <a:ext cx="10515600" cy="955427"/>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r>
              <a:rPr lang="tr-TR" sz="4000" b="1" dirty="0" err="1">
                <a:solidFill>
                  <a:srgbClr val="002060"/>
                </a:solidFill>
              </a:rPr>
              <a:t>Soluble</a:t>
            </a:r>
            <a:r>
              <a:rPr lang="tr-TR" sz="4000" b="1" dirty="0">
                <a:solidFill>
                  <a:srgbClr val="002060"/>
                </a:solidFill>
              </a:rPr>
              <a:t> </a:t>
            </a:r>
            <a:r>
              <a:rPr lang="tr-TR" sz="4000" b="1" dirty="0" err="1">
                <a:solidFill>
                  <a:srgbClr val="002060"/>
                </a:solidFill>
              </a:rPr>
              <a:t>collogen</a:t>
            </a:r>
            <a:endParaRPr lang="tr-TR" sz="4000" b="1" dirty="0">
              <a:solidFill>
                <a:srgbClr val="002060"/>
              </a:solidFill>
            </a:endParaRPr>
          </a:p>
        </p:txBody>
      </p:sp>
      <p:sp>
        <p:nvSpPr>
          <p:cNvPr id="5" name="İçerik Yer Tutucusu 2"/>
          <p:cNvSpPr>
            <a:spLocks noGrp="1"/>
          </p:cNvSpPr>
          <p:nvPr>
            <p:ph sz="half" idx="1"/>
          </p:nvPr>
        </p:nvSpPr>
        <p:spPr>
          <a:xfrm>
            <a:off x="762000" y="1356392"/>
            <a:ext cx="10515599" cy="1113854"/>
          </a:xfrm>
        </p:spPr>
        <p:txBody>
          <a:bodyPr>
            <a:normAutofit/>
          </a:bodyPr>
          <a:lstStyle/>
          <a:p>
            <a:pPr marL="0" indent="0">
              <a:buNone/>
            </a:pPr>
            <a:r>
              <a:rPr lang="tr-TR" sz="2400" dirty="0" smtClean="0"/>
              <a:t>Kolajen </a:t>
            </a:r>
            <a:r>
              <a:rPr lang="tr-TR" sz="2400" dirty="0"/>
              <a:t>sentezini destekleyerek cildin elastikiyetini artırır, ayrıca cilt üzerinde bir film tabakası oluşturarak cildin yıpranmasını engeller</a:t>
            </a:r>
            <a:endParaRPr lang="tr-TR" sz="2400" b="1" dirty="0">
              <a:solidFill>
                <a:srgbClr val="002060"/>
              </a:solidFill>
            </a:endParaRPr>
          </a:p>
        </p:txBody>
      </p:sp>
      <p:sp>
        <p:nvSpPr>
          <p:cNvPr id="10" name="Unvan 1"/>
          <p:cNvSpPr txBox="1">
            <a:spLocks/>
          </p:cNvSpPr>
          <p:nvPr/>
        </p:nvSpPr>
        <p:spPr>
          <a:xfrm>
            <a:off x="759724" y="2336929"/>
            <a:ext cx="10515600" cy="955427"/>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ct val="20000"/>
              </a:spcBef>
              <a:defRPr/>
            </a:pPr>
            <a:r>
              <a:rPr lang="tr-TR" sz="4000" b="1" dirty="0" err="1">
                <a:solidFill>
                  <a:srgbClr val="002060"/>
                </a:solidFill>
              </a:rPr>
              <a:t>Hypericum</a:t>
            </a:r>
            <a:r>
              <a:rPr lang="tr-TR" sz="4000" b="1" dirty="0">
                <a:solidFill>
                  <a:srgbClr val="002060"/>
                </a:solidFill>
              </a:rPr>
              <a:t> </a:t>
            </a:r>
            <a:r>
              <a:rPr lang="tr-TR" sz="4000" b="1" dirty="0" err="1" smtClean="0">
                <a:solidFill>
                  <a:srgbClr val="002060"/>
                </a:solidFill>
              </a:rPr>
              <a:t>Perforatum</a:t>
            </a:r>
            <a:r>
              <a:rPr lang="tr-TR" sz="4000" b="1" dirty="0" smtClean="0">
                <a:solidFill>
                  <a:srgbClr val="002060"/>
                </a:solidFill>
              </a:rPr>
              <a:t> ( Sarı Kantaron Yağı)</a:t>
            </a:r>
            <a:endParaRPr lang="tr-TR" sz="4000" b="1" dirty="0">
              <a:solidFill>
                <a:srgbClr val="002060"/>
              </a:solidFill>
            </a:endParaRPr>
          </a:p>
        </p:txBody>
      </p:sp>
      <p:sp>
        <p:nvSpPr>
          <p:cNvPr id="11" name="İçerik Yer Tutucusu 2"/>
          <p:cNvSpPr txBox="1">
            <a:spLocks/>
          </p:cNvSpPr>
          <p:nvPr/>
        </p:nvSpPr>
        <p:spPr>
          <a:xfrm>
            <a:off x="762000" y="3434471"/>
            <a:ext cx="10515599" cy="19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a:t>Deri iltihabını engeller ve kan dolaşımını iyileştirir. Sarı kantaron yağı, kuru, hassas veya kaşıntılı ciltler için yağlarda ve emülsiyonlarda kullanılabilir. Sarı kantaron yağı, küçük yaralar ve yanıklar, güneş yanıkları, akne, kepek ve egzama tedavisinde kullanılır.</a:t>
            </a:r>
            <a:endParaRPr lang="tr-TR" dirty="0"/>
          </a:p>
        </p:txBody>
      </p:sp>
    </p:spTree>
    <p:extLst>
      <p:ext uri="{BB962C8B-B14F-4D97-AF65-F5344CB8AC3E}">
        <p14:creationId xmlns:p14="http://schemas.microsoft.com/office/powerpoint/2010/main" val="261363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762000" y="264486"/>
            <a:ext cx="10515600" cy="955427"/>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r>
              <a:rPr lang="tr-TR" sz="4000" b="1" dirty="0" err="1">
                <a:solidFill>
                  <a:srgbClr val="002060"/>
                </a:solidFill>
              </a:rPr>
              <a:t>Jojoba</a:t>
            </a:r>
            <a:r>
              <a:rPr lang="tr-TR" sz="4000" b="1" dirty="0">
                <a:solidFill>
                  <a:srgbClr val="002060"/>
                </a:solidFill>
              </a:rPr>
              <a:t> </a:t>
            </a:r>
          </a:p>
        </p:txBody>
      </p:sp>
      <p:sp>
        <p:nvSpPr>
          <p:cNvPr id="5" name="İçerik Yer Tutucusu 2"/>
          <p:cNvSpPr>
            <a:spLocks noGrp="1"/>
          </p:cNvSpPr>
          <p:nvPr>
            <p:ph sz="half" idx="1"/>
          </p:nvPr>
        </p:nvSpPr>
        <p:spPr>
          <a:xfrm>
            <a:off x="762000" y="1356392"/>
            <a:ext cx="10515599" cy="1780124"/>
          </a:xfrm>
        </p:spPr>
        <p:txBody>
          <a:bodyPr>
            <a:normAutofit/>
          </a:bodyPr>
          <a:lstStyle/>
          <a:p>
            <a:pPr marL="0" indent="0" fontAlgn="base">
              <a:buNone/>
            </a:pPr>
            <a:r>
              <a:rPr lang="tr-TR" sz="2400" dirty="0"/>
              <a:t>İçerdiği A, D, E vitaminleriyle cildi besler ve nefes almasına engel olmadan cildin </a:t>
            </a:r>
            <a:r>
              <a:rPr lang="tr-TR" sz="2400" dirty="0" smtClean="0"/>
              <a:t>n</a:t>
            </a:r>
          </a:p>
          <a:p>
            <a:pPr marL="0" indent="0" fontAlgn="base">
              <a:buNone/>
            </a:pPr>
            <a:r>
              <a:rPr lang="tr-TR" sz="2400" dirty="0" smtClean="0"/>
              <a:t>em kaybetmesini önleyen bir bariyer oluşturur. </a:t>
            </a:r>
            <a:r>
              <a:rPr lang="tr-TR" sz="2400" dirty="0"/>
              <a:t>Cildin derinliklerine nüfuz eder, cildi güçlendirir ve daha sağlıklı olmasına yardımcı olur. Cilt elastikiyetini arttırır, cildi sıkılaştırır.</a:t>
            </a:r>
          </a:p>
          <a:p>
            <a:pPr marL="0" indent="0" fontAlgn="base">
              <a:buNone/>
            </a:pPr>
            <a:endParaRPr lang="tr-TR" sz="2400" dirty="0"/>
          </a:p>
        </p:txBody>
      </p:sp>
      <p:sp>
        <p:nvSpPr>
          <p:cNvPr id="10" name="Unvan 1"/>
          <p:cNvSpPr txBox="1">
            <a:spLocks/>
          </p:cNvSpPr>
          <p:nvPr/>
        </p:nvSpPr>
        <p:spPr>
          <a:xfrm>
            <a:off x="761999" y="3264983"/>
            <a:ext cx="10515600" cy="955427"/>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ct val="20000"/>
              </a:spcBef>
              <a:defRPr/>
            </a:pPr>
            <a:r>
              <a:rPr lang="tr-TR" sz="4000" b="1" dirty="0" err="1">
                <a:solidFill>
                  <a:srgbClr val="002060"/>
                </a:solidFill>
              </a:rPr>
              <a:t>Panthenol</a:t>
            </a:r>
            <a:endParaRPr lang="tr-TR" sz="4000" b="1" dirty="0">
              <a:solidFill>
                <a:srgbClr val="002060"/>
              </a:solidFill>
            </a:endParaRPr>
          </a:p>
        </p:txBody>
      </p:sp>
      <p:sp>
        <p:nvSpPr>
          <p:cNvPr id="11" name="İçerik Yer Tutucusu 2"/>
          <p:cNvSpPr txBox="1">
            <a:spLocks/>
          </p:cNvSpPr>
          <p:nvPr/>
        </p:nvSpPr>
        <p:spPr>
          <a:xfrm>
            <a:off x="762000" y="4348877"/>
            <a:ext cx="10515599" cy="1973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a:t>Güçlü bir nemlendiricidir</a:t>
            </a:r>
            <a:r>
              <a:rPr lang="tr-TR" dirty="0" smtClean="0"/>
              <a:t>. </a:t>
            </a:r>
            <a:r>
              <a:rPr lang="tr-TR" dirty="0"/>
              <a:t> </a:t>
            </a:r>
            <a:r>
              <a:rPr lang="tr-TR" dirty="0" smtClean="0"/>
              <a:t>Cildin</a:t>
            </a:r>
            <a:r>
              <a:rPr lang="tr-TR" dirty="0"/>
              <a:t> elastikiyetini arttırır. </a:t>
            </a:r>
            <a:r>
              <a:rPr lang="tr-TR" dirty="0"/>
              <a:t> </a:t>
            </a:r>
            <a:r>
              <a:rPr lang="tr-TR" dirty="0" smtClean="0"/>
              <a:t>Cildin</a:t>
            </a:r>
            <a:r>
              <a:rPr lang="tr-TR" dirty="0"/>
              <a:t> en dış tabakasındaki lipitlerin sentezini arttırarak cildin koruyucu/bariyer görevinin gelişmesinde rol alır. </a:t>
            </a:r>
            <a:r>
              <a:rPr lang="tr-TR" dirty="0"/>
              <a:t> </a:t>
            </a:r>
            <a:r>
              <a:rPr lang="tr-TR" dirty="0" smtClean="0"/>
              <a:t>Hücre </a:t>
            </a:r>
            <a:r>
              <a:rPr lang="tr-TR" dirty="0"/>
              <a:t>yenilenmesini arttırır, yara iyileştirici etki gösterir</a:t>
            </a:r>
            <a:r>
              <a:rPr lang="tr-TR" dirty="0" smtClean="0"/>
              <a:t>.</a:t>
            </a:r>
            <a:endParaRPr lang="tr-TR" dirty="0"/>
          </a:p>
        </p:txBody>
      </p:sp>
    </p:spTree>
    <p:extLst>
      <p:ext uri="{BB962C8B-B14F-4D97-AF65-F5344CB8AC3E}">
        <p14:creationId xmlns:p14="http://schemas.microsoft.com/office/powerpoint/2010/main" val="153574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Extreme\Desktop\akslogo-.png"/>
          <p:cNvPicPr>
            <a:picLocks noChangeAspect="1" noChangeArrowheads="1"/>
          </p:cNvPicPr>
          <p:nvPr/>
        </p:nvPicPr>
        <p:blipFill>
          <a:blip r:embed="rId2" cstate="print">
            <a:extLst>
              <a:ext uri="{28A0092B-C50C-407E-A947-70E740481C1C}">
                <a14:useLocalDpi xmlns:a14="http://schemas.microsoft.com/office/drawing/2010/main" val="0"/>
              </a:ext>
            </a:extLst>
          </a:blip>
          <a:srcRect r="74542"/>
          <a:stretch>
            <a:fillRect/>
          </a:stretch>
        </p:blipFill>
        <p:spPr bwMode="auto">
          <a:xfrm>
            <a:off x="9453586" y="6429397"/>
            <a:ext cx="394592" cy="46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Extreme\Desktop\akslogo-.png"/>
          <p:cNvPicPr>
            <a:picLocks noChangeAspect="1" noChangeArrowheads="1"/>
          </p:cNvPicPr>
          <p:nvPr/>
        </p:nvPicPr>
        <p:blipFill>
          <a:blip r:embed="rId3" cstate="print">
            <a:extLst>
              <a:ext uri="{28A0092B-C50C-407E-A947-70E740481C1C}">
                <a14:useLocalDpi xmlns:a14="http://schemas.microsoft.com/office/drawing/2010/main" val="0"/>
              </a:ext>
            </a:extLst>
          </a:blip>
          <a:srcRect l="25066" r="36551" b="32693"/>
          <a:stretch>
            <a:fillRect/>
          </a:stretch>
        </p:blipFill>
        <p:spPr bwMode="auto">
          <a:xfrm>
            <a:off x="9882214" y="6446315"/>
            <a:ext cx="785786" cy="4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Dikdörtgen"/>
          <p:cNvSpPr/>
          <p:nvPr/>
        </p:nvSpPr>
        <p:spPr>
          <a:xfrm>
            <a:off x="1524000" y="702215"/>
            <a:ext cx="9144000" cy="461665"/>
          </a:xfrm>
          <a:prstGeom prst="rect">
            <a:avLst/>
          </a:prstGeom>
        </p:spPr>
        <p:txBody>
          <a:bodyPr wrap="square">
            <a:spAutoFit/>
          </a:bodyPr>
          <a:lstStyle/>
          <a:p>
            <a:pPr algn="ctr"/>
            <a:r>
              <a:rPr lang="tr-TR" sz="2400" b="1" dirty="0">
                <a:solidFill>
                  <a:srgbClr val="002060"/>
                </a:solidFill>
                <a:latin typeface="Avant Garde Book BT"/>
                <a:cs typeface="Avant Garde Book BT"/>
                <a:sym typeface="Gill Sans" charset="0"/>
              </a:rPr>
              <a:t>Çatlama İzine Karşı Etkisi</a:t>
            </a:r>
            <a:endParaRPr lang="tr-TR" sz="3200" b="1" dirty="0">
              <a:solidFill>
                <a:srgbClr val="002060"/>
              </a:solidFill>
              <a:latin typeface="Avant Garde Book BT"/>
              <a:cs typeface="Avant Garde Book BT"/>
            </a:endParaRPr>
          </a:p>
        </p:txBody>
      </p:sp>
      <p:sp>
        <p:nvSpPr>
          <p:cNvPr id="17" name="16 Metin kutusu"/>
          <p:cNvSpPr txBox="1"/>
          <p:nvPr/>
        </p:nvSpPr>
        <p:spPr>
          <a:xfrm>
            <a:off x="1524000" y="214290"/>
            <a:ext cx="9144000" cy="369332"/>
          </a:xfrm>
          <a:prstGeom prst="rect">
            <a:avLst/>
          </a:prstGeom>
          <a:noFill/>
        </p:spPr>
        <p:txBody>
          <a:bodyPr wrap="square" rtlCol="0">
            <a:spAutoFit/>
          </a:bodyPr>
          <a:lstStyle/>
          <a:p>
            <a:pPr algn="ctr"/>
            <a:r>
              <a:rPr lang="tr-TR" b="1" dirty="0">
                <a:solidFill>
                  <a:srgbClr val="002060"/>
                </a:solidFill>
              </a:rPr>
              <a:t>ANTİ STRECH MARK CREAM</a:t>
            </a:r>
          </a:p>
        </p:txBody>
      </p:sp>
      <p:sp>
        <p:nvSpPr>
          <p:cNvPr id="19" name="İçerik Yer Tutucusu 2"/>
          <p:cNvSpPr>
            <a:spLocks noGrp="1"/>
          </p:cNvSpPr>
          <p:nvPr>
            <p:ph idx="4294967295"/>
          </p:nvPr>
        </p:nvSpPr>
        <p:spPr>
          <a:xfrm>
            <a:off x="1775520" y="3286124"/>
            <a:ext cx="8496944" cy="1799060"/>
          </a:xfrm>
          <a:prstGeom prst="rect">
            <a:avLst/>
          </a:prstGeom>
        </p:spPr>
        <p:txBody>
          <a:bodyPr>
            <a:normAutofit/>
          </a:bodyPr>
          <a:lstStyle/>
          <a:p>
            <a:pPr marL="0" indent="0">
              <a:buNone/>
            </a:pPr>
            <a:endParaRPr lang="tr-TR" dirty="0">
              <a:solidFill>
                <a:srgbClr val="002060"/>
              </a:solidFill>
            </a:endParaRPr>
          </a:p>
          <a:p>
            <a:pPr marL="0" indent="0">
              <a:buNone/>
            </a:pPr>
            <a:endParaRPr lang="tr-TR" sz="2600" dirty="0">
              <a:solidFill>
                <a:srgbClr val="002060"/>
              </a:solidFill>
            </a:endParaRPr>
          </a:p>
        </p:txBody>
      </p:sp>
      <p:sp>
        <p:nvSpPr>
          <p:cNvPr id="20" name="İçerik Yer Tutucusu 2"/>
          <p:cNvSpPr>
            <a:spLocks noGrp="1"/>
          </p:cNvSpPr>
          <p:nvPr>
            <p:ph idx="4294967295"/>
          </p:nvPr>
        </p:nvSpPr>
        <p:spPr>
          <a:xfrm>
            <a:off x="1728716" y="1500174"/>
            <a:ext cx="8939284" cy="1500198"/>
          </a:xfrm>
          <a:prstGeom prst="rect">
            <a:avLst/>
          </a:prstGeom>
        </p:spPr>
        <p:txBody>
          <a:bodyPr>
            <a:noAutofit/>
          </a:bodyPr>
          <a:lstStyle/>
          <a:p>
            <a:pPr marL="45720" indent="0">
              <a:buNone/>
            </a:pPr>
            <a:r>
              <a:rPr lang="tr-TR" sz="1800" dirty="0">
                <a:solidFill>
                  <a:srgbClr val="002060"/>
                </a:solidFill>
              </a:rPr>
              <a:t>n : </a:t>
            </a:r>
            <a:r>
              <a:rPr lang="en-GB" sz="1800" dirty="0">
                <a:solidFill>
                  <a:srgbClr val="002060"/>
                </a:solidFill>
              </a:rPr>
              <a:t>13 kar</a:t>
            </a:r>
            <a:r>
              <a:rPr lang="tr-TR" sz="1800" dirty="0">
                <a:solidFill>
                  <a:srgbClr val="002060"/>
                </a:solidFill>
              </a:rPr>
              <a:t>ı</a:t>
            </a:r>
            <a:r>
              <a:rPr lang="en-GB" sz="1800" dirty="0">
                <a:solidFill>
                  <a:srgbClr val="002060"/>
                </a:solidFill>
              </a:rPr>
              <a:t>n b</a:t>
            </a:r>
            <a:r>
              <a:rPr lang="tr-TR" sz="1800" dirty="0">
                <a:solidFill>
                  <a:srgbClr val="002060"/>
                </a:solidFill>
              </a:rPr>
              <a:t>ö</a:t>
            </a:r>
            <a:r>
              <a:rPr lang="en-GB" sz="1800" dirty="0">
                <a:solidFill>
                  <a:srgbClr val="002060"/>
                </a:solidFill>
              </a:rPr>
              <a:t>lgesinde  </a:t>
            </a:r>
            <a:r>
              <a:rPr lang="tr-TR" sz="1800" dirty="0">
                <a:solidFill>
                  <a:srgbClr val="002060"/>
                </a:solidFill>
              </a:rPr>
              <a:t>ç</a:t>
            </a:r>
            <a:r>
              <a:rPr lang="en-GB" sz="1800" dirty="0">
                <a:solidFill>
                  <a:srgbClr val="002060"/>
                </a:solidFill>
              </a:rPr>
              <a:t>atlama </a:t>
            </a:r>
            <a:r>
              <a:rPr lang="en-GB" sz="1800" dirty="0">
                <a:solidFill>
                  <a:srgbClr val="002060"/>
                </a:solidFill>
              </a:rPr>
              <a:t>izi </a:t>
            </a:r>
            <a:r>
              <a:rPr lang="en-GB" sz="1800" dirty="0">
                <a:solidFill>
                  <a:srgbClr val="002060"/>
                </a:solidFill>
              </a:rPr>
              <a:t>(</a:t>
            </a:r>
            <a:r>
              <a:rPr lang="tr-TR" sz="1800" dirty="0">
                <a:solidFill>
                  <a:srgbClr val="002060"/>
                </a:solidFill>
              </a:rPr>
              <a:t>hamile kalan</a:t>
            </a:r>
            <a:r>
              <a:rPr lang="en-GB" sz="1800" dirty="0">
                <a:solidFill>
                  <a:srgbClr val="002060"/>
                </a:solidFill>
              </a:rPr>
              <a:t>) </a:t>
            </a:r>
            <a:r>
              <a:rPr lang="en-GB" sz="1800" dirty="0" err="1">
                <a:solidFill>
                  <a:srgbClr val="002060"/>
                </a:solidFill>
              </a:rPr>
              <a:t>olan</a:t>
            </a:r>
            <a:r>
              <a:rPr lang="en-GB" sz="1800" dirty="0">
                <a:solidFill>
                  <a:srgbClr val="002060"/>
                </a:solidFill>
              </a:rPr>
              <a:t> </a:t>
            </a:r>
            <a:r>
              <a:rPr lang="en-GB" sz="1800" dirty="0" err="1">
                <a:solidFill>
                  <a:srgbClr val="002060"/>
                </a:solidFill>
              </a:rPr>
              <a:t>bayan</a:t>
            </a:r>
            <a:endParaRPr lang="tr-TR" sz="1800" dirty="0">
              <a:solidFill>
                <a:srgbClr val="002060"/>
              </a:solidFill>
            </a:endParaRPr>
          </a:p>
          <a:p>
            <a:pPr marL="45720" indent="0">
              <a:buNone/>
            </a:pPr>
            <a:r>
              <a:rPr lang="tr-TR" sz="1800" dirty="0">
                <a:solidFill>
                  <a:srgbClr val="002060"/>
                </a:solidFill>
              </a:rPr>
              <a:t>Uygulama : </a:t>
            </a:r>
            <a:r>
              <a:rPr lang="en-GB" sz="1800" dirty="0" err="1">
                <a:solidFill>
                  <a:srgbClr val="002060"/>
                </a:solidFill>
              </a:rPr>
              <a:t>Registril</a:t>
            </a:r>
            <a:r>
              <a:rPr lang="en-GB" sz="1800" dirty="0">
                <a:solidFill>
                  <a:srgbClr val="002060"/>
                </a:solidFill>
              </a:rPr>
              <a:t> </a:t>
            </a:r>
            <a:r>
              <a:rPr lang="en-GB" sz="1800" dirty="0">
                <a:solidFill>
                  <a:srgbClr val="002060"/>
                </a:solidFill>
              </a:rPr>
              <a:t>2 </a:t>
            </a:r>
            <a:r>
              <a:rPr lang="en-GB" sz="1800" dirty="0">
                <a:solidFill>
                  <a:srgbClr val="002060"/>
                </a:solidFill>
              </a:rPr>
              <a:t>%</a:t>
            </a:r>
            <a:r>
              <a:rPr lang="tr-TR" sz="1800" dirty="0">
                <a:solidFill>
                  <a:srgbClr val="002060"/>
                </a:solidFill>
              </a:rPr>
              <a:t> </a:t>
            </a:r>
            <a:r>
              <a:rPr lang="en-GB" sz="1800" dirty="0">
                <a:solidFill>
                  <a:srgbClr val="002060"/>
                </a:solidFill>
              </a:rPr>
              <a:t>(g</a:t>
            </a:r>
            <a:r>
              <a:rPr lang="tr-TR" sz="1800" dirty="0">
                <a:solidFill>
                  <a:srgbClr val="002060"/>
                </a:solidFill>
              </a:rPr>
              <a:t>ü</a:t>
            </a:r>
            <a:r>
              <a:rPr lang="en-GB" sz="1800" dirty="0" err="1">
                <a:solidFill>
                  <a:srgbClr val="002060"/>
                </a:solidFill>
              </a:rPr>
              <a:t>nde</a:t>
            </a:r>
            <a:r>
              <a:rPr lang="en-GB" sz="1800" dirty="0">
                <a:solidFill>
                  <a:srgbClr val="002060"/>
                </a:solidFill>
              </a:rPr>
              <a:t> 2 </a:t>
            </a:r>
            <a:r>
              <a:rPr lang="en-GB" sz="1800" dirty="0" err="1">
                <a:solidFill>
                  <a:srgbClr val="002060"/>
                </a:solidFill>
              </a:rPr>
              <a:t>kere</a:t>
            </a:r>
            <a:r>
              <a:rPr lang="en-GB" sz="1800" dirty="0">
                <a:solidFill>
                  <a:srgbClr val="002060"/>
                </a:solidFill>
              </a:rPr>
              <a:t>)</a:t>
            </a:r>
            <a:r>
              <a:rPr lang="en-GB" sz="1800" dirty="0" err="1">
                <a:solidFill>
                  <a:srgbClr val="002060"/>
                </a:solidFill>
              </a:rPr>
              <a:t>uygulam</a:t>
            </a:r>
            <a:r>
              <a:rPr lang="tr-TR" sz="1800" dirty="0">
                <a:solidFill>
                  <a:srgbClr val="002060"/>
                </a:solidFill>
              </a:rPr>
              <a:t>ıştır</a:t>
            </a:r>
          </a:p>
          <a:p>
            <a:pPr marL="45720" indent="0">
              <a:buNone/>
            </a:pPr>
            <a:r>
              <a:rPr lang="tr-TR" sz="1800" dirty="0">
                <a:solidFill>
                  <a:srgbClr val="002060"/>
                </a:solidFill>
              </a:rPr>
              <a:t>Uygulama Süresi :</a:t>
            </a:r>
            <a:r>
              <a:rPr lang="en-GB" sz="1800" dirty="0">
                <a:solidFill>
                  <a:srgbClr val="002060"/>
                </a:solidFill>
              </a:rPr>
              <a:t> </a:t>
            </a:r>
            <a:r>
              <a:rPr lang="tr-TR" sz="1800" dirty="0">
                <a:solidFill>
                  <a:srgbClr val="002060"/>
                </a:solidFill>
              </a:rPr>
              <a:t>5</a:t>
            </a:r>
            <a:r>
              <a:rPr lang="en-GB" sz="1800" dirty="0">
                <a:solidFill>
                  <a:srgbClr val="002060"/>
                </a:solidFill>
              </a:rPr>
              <a:t>6 g</a:t>
            </a:r>
            <a:r>
              <a:rPr lang="tr-TR" sz="1800" dirty="0">
                <a:solidFill>
                  <a:srgbClr val="002060"/>
                </a:solidFill>
              </a:rPr>
              <a:t>ü</a:t>
            </a:r>
            <a:r>
              <a:rPr lang="en-GB" sz="1800" dirty="0">
                <a:solidFill>
                  <a:srgbClr val="002060"/>
                </a:solidFill>
              </a:rPr>
              <a:t>n </a:t>
            </a:r>
            <a:r>
              <a:rPr lang="en-GB" sz="1800" dirty="0" err="1">
                <a:solidFill>
                  <a:srgbClr val="002060"/>
                </a:solidFill>
              </a:rPr>
              <a:t>boyunca</a:t>
            </a:r>
            <a:endParaRPr lang="tr-TR" sz="1800" dirty="0">
              <a:solidFill>
                <a:srgbClr val="002060"/>
              </a:solidFill>
            </a:endParaRPr>
          </a:p>
          <a:p>
            <a:pPr marL="45720" indent="0">
              <a:buNone/>
            </a:pPr>
            <a:r>
              <a:rPr lang="tr-TR" sz="1800" b="1" dirty="0">
                <a:solidFill>
                  <a:srgbClr val="002060"/>
                </a:solidFill>
              </a:rPr>
              <a:t>S</a:t>
            </a:r>
            <a:r>
              <a:rPr lang="en-GB" sz="1800" b="1" dirty="0" err="1">
                <a:solidFill>
                  <a:srgbClr val="002060"/>
                </a:solidFill>
              </a:rPr>
              <a:t>onu</a:t>
            </a:r>
            <a:r>
              <a:rPr lang="tr-TR" sz="1800" b="1" dirty="0">
                <a:solidFill>
                  <a:srgbClr val="002060"/>
                </a:solidFill>
              </a:rPr>
              <a:t>ç :</a:t>
            </a:r>
            <a:r>
              <a:rPr lang="en-GB" sz="1800" b="1" dirty="0">
                <a:solidFill>
                  <a:srgbClr val="002060"/>
                </a:solidFill>
              </a:rPr>
              <a:t> </a:t>
            </a:r>
            <a:r>
              <a:rPr lang="tr-TR" sz="1800" b="1" dirty="0">
                <a:solidFill>
                  <a:srgbClr val="002060"/>
                </a:solidFill>
              </a:rPr>
              <a:t>E</a:t>
            </a:r>
            <a:r>
              <a:rPr lang="en-GB" sz="1800" b="1" dirty="0" err="1">
                <a:solidFill>
                  <a:srgbClr val="002060"/>
                </a:solidFill>
              </a:rPr>
              <a:t>kografi</a:t>
            </a:r>
            <a:r>
              <a:rPr lang="en-GB" sz="1800" b="1" dirty="0">
                <a:solidFill>
                  <a:srgbClr val="002060"/>
                </a:solidFill>
              </a:rPr>
              <a:t> </a:t>
            </a:r>
            <a:r>
              <a:rPr lang="en-GB" sz="1800" b="1" dirty="0">
                <a:solidFill>
                  <a:srgbClr val="002060"/>
                </a:solidFill>
              </a:rPr>
              <a:t>ve dermatolojik de</a:t>
            </a:r>
            <a:r>
              <a:rPr lang="tr-TR" sz="1800" b="1" dirty="0">
                <a:solidFill>
                  <a:srgbClr val="002060"/>
                </a:solidFill>
              </a:rPr>
              <a:t>ğ</a:t>
            </a:r>
            <a:r>
              <a:rPr lang="en-GB" sz="1800" b="1" dirty="0">
                <a:solidFill>
                  <a:srgbClr val="002060"/>
                </a:solidFill>
              </a:rPr>
              <a:t>erlendirme ile de</a:t>
            </a:r>
            <a:r>
              <a:rPr lang="tr-TR" sz="1800" b="1" dirty="0">
                <a:solidFill>
                  <a:srgbClr val="002060"/>
                </a:solidFill>
              </a:rPr>
              <a:t>ğ</a:t>
            </a:r>
            <a:r>
              <a:rPr lang="en-GB" sz="1800" b="1" dirty="0">
                <a:solidFill>
                  <a:srgbClr val="002060"/>
                </a:solidFill>
              </a:rPr>
              <a:t>erlendirilmi</a:t>
            </a:r>
            <a:r>
              <a:rPr lang="tr-TR" sz="1800" b="1" dirty="0">
                <a:solidFill>
                  <a:srgbClr val="002060"/>
                </a:solidFill>
              </a:rPr>
              <a:t>şt</a:t>
            </a:r>
            <a:r>
              <a:rPr lang="en-GB" sz="1800" b="1" dirty="0">
                <a:solidFill>
                  <a:srgbClr val="002060"/>
                </a:solidFill>
              </a:rPr>
              <a:t>ir </a:t>
            </a:r>
            <a:r>
              <a:rPr lang="tr-TR" sz="1800" b="1" dirty="0">
                <a:solidFill>
                  <a:srgbClr val="002060"/>
                </a:solidFill>
              </a:rPr>
              <a:t>.</a:t>
            </a:r>
          </a:p>
          <a:p>
            <a:endParaRPr lang="tr-TR" sz="1800" b="1" dirty="0">
              <a:solidFill>
                <a:srgbClr val="002060"/>
              </a:solidFill>
            </a:endParaRPr>
          </a:p>
        </p:txBody>
      </p:sp>
      <p:graphicFrame>
        <p:nvGraphicFramePr>
          <p:cNvPr id="21" name="20 Tablo"/>
          <p:cNvGraphicFramePr>
            <a:graphicFrameLocks noGrp="1"/>
          </p:cNvGraphicFramePr>
          <p:nvPr>
            <p:extLst/>
          </p:nvPr>
        </p:nvGraphicFramePr>
        <p:xfrm>
          <a:off x="2309786" y="3286125"/>
          <a:ext cx="7286676" cy="2000265"/>
        </p:xfrm>
        <a:graphic>
          <a:graphicData uri="http://schemas.openxmlformats.org/drawingml/2006/table">
            <a:tbl>
              <a:tblPr firstRow="1" bandRow="1">
                <a:tableStyleId>{93296810-A885-4BE3-A3E7-6D5BEEA58F35}</a:tableStyleId>
              </a:tblPr>
              <a:tblGrid>
                <a:gridCol w="2428892"/>
                <a:gridCol w="2428892"/>
                <a:gridCol w="2428892"/>
              </a:tblGrid>
              <a:tr h="400053">
                <a:tc>
                  <a:txBody>
                    <a:bodyPr/>
                    <a:lstStyle/>
                    <a:p>
                      <a:r>
                        <a:rPr lang="tr-TR" dirty="0" smtClean="0">
                          <a:solidFill>
                            <a:srgbClr val="002060"/>
                          </a:solidFill>
                        </a:rPr>
                        <a:t>Renk</a:t>
                      </a:r>
                      <a:endParaRPr lang="tr-TR" b="1" dirty="0">
                        <a:solidFill>
                          <a:srgbClr val="002060"/>
                        </a:solidFill>
                      </a:endParaRPr>
                    </a:p>
                  </a:txBody>
                  <a:tcPr/>
                </a:tc>
                <a:tc>
                  <a:txBody>
                    <a:bodyPr/>
                    <a:lstStyle/>
                    <a:p>
                      <a:pPr algn="ctr"/>
                      <a:r>
                        <a:rPr lang="tr-TR" dirty="0" smtClean="0">
                          <a:solidFill>
                            <a:srgbClr val="002060"/>
                          </a:solidFill>
                        </a:rPr>
                        <a:t>%-21.7</a:t>
                      </a:r>
                      <a:endParaRPr lang="tr-TR" b="1" dirty="0">
                        <a:solidFill>
                          <a:srgbClr val="002060"/>
                        </a:solidFill>
                      </a:endParaRPr>
                    </a:p>
                  </a:txBody>
                  <a:tcPr/>
                </a:tc>
                <a:tc>
                  <a:txBody>
                    <a:bodyPr/>
                    <a:lstStyle/>
                    <a:p>
                      <a:r>
                        <a:rPr lang="tr-TR" dirty="0" smtClean="0">
                          <a:solidFill>
                            <a:srgbClr val="002060"/>
                          </a:solidFill>
                        </a:rPr>
                        <a:t>p&lt;0.05</a:t>
                      </a:r>
                      <a:endParaRPr lang="tr-TR" dirty="0">
                        <a:solidFill>
                          <a:srgbClr val="002060"/>
                        </a:solidFill>
                      </a:endParaRPr>
                    </a:p>
                  </a:txBody>
                  <a:tcPr/>
                </a:tc>
              </a:tr>
              <a:tr h="400053">
                <a:tc>
                  <a:txBody>
                    <a:bodyPr/>
                    <a:lstStyle/>
                    <a:p>
                      <a:r>
                        <a:rPr lang="tr-TR" dirty="0" smtClean="0">
                          <a:solidFill>
                            <a:srgbClr val="002060"/>
                          </a:solidFill>
                        </a:rPr>
                        <a:t>Hafifleme</a:t>
                      </a:r>
                      <a:endParaRPr lang="tr-TR" b="1" dirty="0">
                        <a:solidFill>
                          <a:srgbClr val="002060"/>
                        </a:solidFill>
                      </a:endParaRPr>
                    </a:p>
                  </a:txBody>
                  <a:tcPr/>
                </a:tc>
                <a:tc>
                  <a:txBody>
                    <a:bodyPr/>
                    <a:lstStyle/>
                    <a:p>
                      <a:pPr algn="ctr"/>
                      <a:r>
                        <a:rPr lang="tr-TR" dirty="0" smtClean="0">
                          <a:solidFill>
                            <a:srgbClr val="002060"/>
                          </a:solidFill>
                        </a:rPr>
                        <a:t>%-21.9</a:t>
                      </a:r>
                      <a:endParaRPr lang="tr-TR" b="1" dirty="0">
                        <a:solidFill>
                          <a:srgbClr val="002060"/>
                        </a:solidFill>
                      </a:endParaRPr>
                    </a:p>
                  </a:txBody>
                  <a:tcPr/>
                </a:tc>
                <a:tc>
                  <a:txBody>
                    <a:bodyPr/>
                    <a:lstStyle/>
                    <a:p>
                      <a:r>
                        <a:rPr lang="tr-TR" dirty="0" smtClean="0">
                          <a:solidFill>
                            <a:srgbClr val="002060"/>
                          </a:solidFill>
                        </a:rPr>
                        <a:t>P&lt;0.05</a:t>
                      </a:r>
                      <a:endParaRPr lang="tr-TR" b="1" dirty="0">
                        <a:solidFill>
                          <a:srgbClr val="002060"/>
                        </a:solidFill>
                      </a:endParaRPr>
                    </a:p>
                  </a:txBody>
                  <a:tcPr/>
                </a:tc>
              </a:tr>
              <a:tr h="400053">
                <a:tc>
                  <a:txBody>
                    <a:bodyPr/>
                    <a:lstStyle/>
                    <a:p>
                      <a:r>
                        <a:rPr lang="tr-TR" dirty="0" smtClean="0">
                          <a:solidFill>
                            <a:srgbClr val="002060"/>
                          </a:solidFill>
                        </a:rPr>
                        <a:t>Genişlik</a:t>
                      </a:r>
                      <a:endParaRPr lang="tr-TR" b="1" dirty="0">
                        <a:solidFill>
                          <a:srgbClr val="002060"/>
                        </a:solidFill>
                      </a:endParaRPr>
                    </a:p>
                  </a:txBody>
                  <a:tcPr/>
                </a:tc>
                <a:tc>
                  <a:txBody>
                    <a:bodyPr/>
                    <a:lstStyle/>
                    <a:p>
                      <a:pPr algn="ctr"/>
                      <a:r>
                        <a:rPr lang="tr-TR" dirty="0" smtClean="0">
                          <a:solidFill>
                            <a:srgbClr val="002060"/>
                          </a:solidFill>
                        </a:rPr>
                        <a:t>%-26.7</a:t>
                      </a:r>
                      <a:endParaRPr lang="tr-TR" b="1" dirty="0">
                        <a:solidFill>
                          <a:srgbClr val="002060"/>
                        </a:solidFill>
                      </a:endParaRPr>
                    </a:p>
                  </a:txBody>
                  <a:tcPr/>
                </a:tc>
                <a:tc>
                  <a:txBody>
                    <a:bodyPr/>
                    <a:lstStyle/>
                    <a:p>
                      <a:r>
                        <a:rPr lang="tr-TR" dirty="0" smtClean="0">
                          <a:solidFill>
                            <a:srgbClr val="002060"/>
                          </a:solidFill>
                        </a:rPr>
                        <a:t>P&lt;0.01</a:t>
                      </a:r>
                      <a:endParaRPr lang="tr-TR" b="1" dirty="0">
                        <a:solidFill>
                          <a:srgbClr val="002060"/>
                        </a:solidFill>
                      </a:endParaRPr>
                    </a:p>
                  </a:txBody>
                  <a:tcPr/>
                </a:tc>
              </a:tr>
              <a:tr h="400053">
                <a:tc>
                  <a:txBody>
                    <a:bodyPr/>
                    <a:lstStyle/>
                    <a:p>
                      <a:r>
                        <a:rPr lang="tr-TR" dirty="0" smtClean="0">
                          <a:solidFill>
                            <a:srgbClr val="002060"/>
                          </a:solidFill>
                        </a:rPr>
                        <a:t>Cilt Kalınlığı</a:t>
                      </a:r>
                      <a:endParaRPr lang="tr-TR" b="1" dirty="0">
                        <a:solidFill>
                          <a:srgbClr val="002060"/>
                        </a:solidFill>
                      </a:endParaRPr>
                    </a:p>
                  </a:txBody>
                  <a:tcPr/>
                </a:tc>
                <a:tc>
                  <a:txBody>
                    <a:bodyPr/>
                    <a:lstStyle/>
                    <a:p>
                      <a:pPr algn="ctr"/>
                      <a:r>
                        <a:rPr lang="tr-TR" dirty="0" smtClean="0">
                          <a:solidFill>
                            <a:srgbClr val="002060"/>
                          </a:solidFill>
                        </a:rPr>
                        <a:t>%10.68</a:t>
                      </a:r>
                      <a:endParaRPr lang="tr-TR" b="1" dirty="0">
                        <a:solidFill>
                          <a:srgbClr val="002060"/>
                        </a:solidFill>
                      </a:endParaRPr>
                    </a:p>
                  </a:txBody>
                  <a:tcPr/>
                </a:tc>
                <a:tc>
                  <a:txBody>
                    <a:bodyPr/>
                    <a:lstStyle/>
                    <a:p>
                      <a:r>
                        <a:rPr lang="tr-TR" dirty="0" smtClean="0">
                          <a:solidFill>
                            <a:srgbClr val="002060"/>
                          </a:solidFill>
                        </a:rPr>
                        <a:t>P&lt;0.05</a:t>
                      </a:r>
                      <a:endParaRPr lang="tr-TR" b="1" dirty="0">
                        <a:solidFill>
                          <a:srgbClr val="002060"/>
                        </a:solidFill>
                      </a:endParaRPr>
                    </a:p>
                  </a:txBody>
                  <a:tcPr/>
                </a:tc>
              </a:tr>
              <a:tr h="400053">
                <a:tc>
                  <a:txBody>
                    <a:bodyPr/>
                    <a:lstStyle/>
                    <a:p>
                      <a:r>
                        <a:rPr lang="tr-TR" dirty="0" smtClean="0">
                          <a:solidFill>
                            <a:srgbClr val="002060"/>
                          </a:solidFill>
                        </a:rPr>
                        <a:t>Çatlama İzinin</a:t>
                      </a:r>
                      <a:r>
                        <a:rPr lang="tr-TR" baseline="0" dirty="0" smtClean="0">
                          <a:solidFill>
                            <a:srgbClr val="002060"/>
                          </a:solidFill>
                        </a:rPr>
                        <a:t> Azalması</a:t>
                      </a:r>
                      <a:endParaRPr lang="tr-TR" b="1" dirty="0">
                        <a:solidFill>
                          <a:srgbClr val="002060"/>
                        </a:solidFill>
                      </a:endParaRPr>
                    </a:p>
                  </a:txBody>
                  <a:tcPr/>
                </a:tc>
                <a:tc>
                  <a:txBody>
                    <a:bodyPr/>
                    <a:lstStyle/>
                    <a:p>
                      <a:pPr algn="ctr"/>
                      <a:r>
                        <a:rPr lang="tr-TR" dirty="0" smtClean="0">
                          <a:solidFill>
                            <a:srgbClr val="002060"/>
                          </a:solidFill>
                        </a:rPr>
                        <a:t>%-72.5</a:t>
                      </a:r>
                      <a:endParaRPr lang="tr-TR" b="1" dirty="0">
                        <a:solidFill>
                          <a:srgbClr val="002060"/>
                        </a:solidFill>
                      </a:endParaRPr>
                    </a:p>
                  </a:txBody>
                  <a:tcPr/>
                </a:tc>
                <a:tc>
                  <a:txBody>
                    <a:bodyPr/>
                    <a:lstStyle/>
                    <a:p>
                      <a:r>
                        <a:rPr lang="tr-TR" dirty="0" smtClean="0">
                          <a:solidFill>
                            <a:srgbClr val="002060"/>
                          </a:solidFill>
                        </a:rPr>
                        <a:t>p=0.07</a:t>
                      </a:r>
                      <a:endParaRPr lang="tr-TR" b="1" dirty="0">
                        <a:solidFill>
                          <a:srgbClr val="002060"/>
                        </a:solidFill>
                      </a:endParaRPr>
                    </a:p>
                  </a:txBody>
                  <a:tcPr/>
                </a:tc>
              </a:tr>
            </a:tbl>
          </a:graphicData>
        </a:graphic>
      </p:graphicFrame>
      <p:sp>
        <p:nvSpPr>
          <p:cNvPr id="16" name="18 Dikdörtgen"/>
          <p:cNvSpPr/>
          <p:nvPr/>
        </p:nvSpPr>
        <p:spPr>
          <a:xfrm rot="19893782">
            <a:off x="8797205" y="2156407"/>
            <a:ext cx="1755028" cy="400110"/>
          </a:xfrm>
          <a:prstGeom prst="rect">
            <a:avLst/>
          </a:prstGeom>
        </p:spPr>
        <p:txBody>
          <a:bodyPr wrap="square">
            <a:spAutoFit/>
          </a:bodyPr>
          <a:lstStyle/>
          <a:p>
            <a:r>
              <a:rPr lang="tr-TR" altLang="tr-TR" sz="2000" b="1" dirty="0" err="1">
                <a:solidFill>
                  <a:srgbClr val="002060"/>
                </a:solidFill>
                <a:latin typeface="Avant Garde Book BT"/>
                <a:cs typeface="Avant Garde Book BT"/>
              </a:rPr>
              <a:t>In</a:t>
            </a:r>
            <a:r>
              <a:rPr lang="tr-TR" altLang="tr-TR" sz="2000" b="1" dirty="0">
                <a:solidFill>
                  <a:srgbClr val="002060"/>
                </a:solidFill>
                <a:latin typeface="Avant Garde Book BT"/>
                <a:cs typeface="Avant Garde Book BT"/>
              </a:rPr>
              <a:t> </a:t>
            </a:r>
            <a:r>
              <a:rPr lang="tr-TR" altLang="tr-TR" sz="2000" b="1" dirty="0" err="1">
                <a:solidFill>
                  <a:srgbClr val="002060"/>
                </a:solidFill>
                <a:latin typeface="Avant Garde Book BT"/>
                <a:cs typeface="Avant Garde Book BT"/>
              </a:rPr>
              <a:t>Vivo</a:t>
            </a:r>
            <a:r>
              <a:rPr lang="tr-TR" altLang="tr-TR" sz="2000" b="1" dirty="0">
                <a:solidFill>
                  <a:srgbClr val="002060"/>
                </a:solidFill>
                <a:latin typeface="Avant Garde Book BT"/>
                <a:cs typeface="Avant Garde Book BT"/>
              </a:rPr>
              <a:t> Test</a:t>
            </a:r>
            <a:endParaRPr lang="tr-TR" sz="2000" b="1" dirty="0">
              <a:solidFill>
                <a:srgbClr val="002060"/>
              </a:solidFill>
            </a:endParaRPr>
          </a:p>
        </p:txBody>
      </p:sp>
    </p:spTree>
    <p:extLst>
      <p:ext uri="{BB962C8B-B14F-4D97-AF65-F5344CB8AC3E}">
        <p14:creationId xmlns:p14="http://schemas.microsoft.com/office/powerpoint/2010/main" val="4128050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Extreme\Desktop\akslogo-.png"/>
          <p:cNvPicPr>
            <a:picLocks noChangeAspect="1" noChangeArrowheads="1"/>
          </p:cNvPicPr>
          <p:nvPr/>
        </p:nvPicPr>
        <p:blipFill>
          <a:blip r:embed="rId2" cstate="print">
            <a:extLst>
              <a:ext uri="{28A0092B-C50C-407E-A947-70E740481C1C}">
                <a14:useLocalDpi xmlns:a14="http://schemas.microsoft.com/office/drawing/2010/main" val="0"/>
              </a:ext>
            </a:extLst>
          </a:blip>
          <a:srcRect r="74542"/>
          <a:stretch>
            <a:fillRect/>
          </a:stretch>
        </p:blipFill>
        <p:spPr bwMode="auto">
          <a:xfrm>
            <a:off x="9453586" y="6429397"/>
            <a:ext cx="394592" cy="46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Extreme\Desktop\akslogo-.png"/>
          <p:cNvPicPr>
            <a:picLocks noChangeAspect="1" noChangeArrowheads="1"/>
          </p:cNvPicPr>
          <p:nvPr/>
        </p:nvPicPr>
        <p:blipFill>
          <a:blip r:embed="rId3" cstate="print">
            <a:extLst>
              <a:ext uri="{28A0092B-C50C-407E-A947-70E740481C1C}">
                <a14:useLocalDpi xmlns:a14="http://schemas.microsoft.com/office/drawing/2010/main" val="0"/>
              </a:ext>
            </a:extLst>
          </a:blip>
          <a:srcRect l="25066" r="36551" b="32693"/>
          <a:stretch>
            <a:fillRect/>
          </a:stretch>
        </p:blipFill>
        <p:spPr bwMode="auto">
          <a:xfrm>
            <a:off x="9882214" y="6446315"/>
            <a:ext cx="785786" cy="4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Dikdörtgen"/>
          <p:cNvSpPr/>
          <p:nvPr/>
        </p:nvSpPr>
        <p:spPr>
          <a:xfrm>
            <a:off x="1524000" y="702214"/>
            <a:ext cx="9144000" cy="400110"/>
          </a:xfrm>
          <a:prstGeom prst="rect">
            <a:avLst/>
          </a:prstGeom>
        </p:spPr>
        <p:txBody>
          <a:bodyPr wrap="square">
            <a:spAutoFit/>
          </a:bodyPr>
          <a:lstStyle/>
          <a:p>
            <a:pPr algn="ctr"/>
            <a:r>
              <a:rPr lang="en-GB" sz="2000" b="1" dirty="0">
                <a:solidFill>
                  <a:srgbClr val="002060"/>
                </a:solidFill>
                <a:latin typeface="Avant Garde Book BT"/>
                <a:cs typeface="Avant Garde Book BT"/>
                <a:sym typeface="Gill Sans" charset="0"/>
              </a:rPr>
              <a:t>KOLLAJEN </a:t>
            </a:r>
            <a:r>
              <a:rPr lang="tr-TR" sz="2000" b="1" dirty="0">
                <a:solidFill>
                  <a:srgbClr val="002060"/>
                </a:solidFill>
                <a:latin typeface="Avant Garde Book BT"/>
                <a:cs typeface="Avant Garde Book BT"/>
                <a:sym typeface="Gill Sans" charset="0"/>
              </a:rPr>
              <a:t>1</a:t>
            </a:r>
            <a:r>
              <a:rPr lang="en-GB" sz="2000" b="1" dirty="0">
                <a:solidFill>
                  <a:srgbClr val="002060"/>
                </a:solidFill>
                <a:latin typeface="Avant Garde Book BT"/>
                <a:cs typeface="Avant Garde Book BT"/>
                <a:sym typeface="Gill Sans" charset="0"/>
              </a:rPr>
              <a:t> VE</a:t>
            </a:r>
            <a:r>
              <a:rPr lang="tr-TR" sz="2000" b="1" dirty="0">
                <a:solidFill>
                  <a:srgbClr val="002060"/>
                </a:solidFill>
                <a:latin typeface="Avant Garde Book BT"/>
                <a:cs typeface="Avant Garde Book BT"/>
                <a:sym typeface="Gill Sans" charset="0"/>
              </a:rPr>
              <a:t> </a:t>
            </a:r>
            <a:r>
              <a:rPr lang="en-GB" sz="2000" b="1" dirty="0">
                <a:solidFill>
                  <a:srgbClr val="002060"/>
                </a:solidFill>
                <a:latin typeface="Avant Garde Book BT"/>
                <a:cs typeface="Avant Garde Book BT"/>
                <a:sym typeface="Gill Sans" charset="0"/>
              </a:rPr>
              <a:t> FİBRONEKTİN </a:t>
            </a:r>
            <a:r>
              <a:rPr lang="tr-TR" sz="2000" b="1" dirty="0">
                <a:solidFill>
                  <a:srgbClr val="002060"/>
                </a:solidFill>
                <a:latin typeface="Avant Garde Book BT"/>
                <a:cs typeface="Avant Garde Book BT"/>
                <a:sym typeface="Gill Sans" charset="0"/>
              </a:rPr>
              <a:t>Ü</a:t>
            </a:r>
            <a:r>
              <a:rPr lang="en-GB" sz="2000" b="1" dirty="0">
                <a:solidFill>
                  <a:srgbClr val="002060"/>
                </a:solidFill>
                <a:latin typeface="Avant Garde Book BT"/>
                <a:cs typeface="Avant Garde Book BT"/>
                <a:sym typeface="Gill Sans" charset="0"/>
              </a:rPr>
              <a:t>RETİMİNDE ART</a:t>
            </a:r>
            <a:r>
              <a:rPr lang="tr-TR" sz="2000" b="1" dirty="0">
                <a:solidFill>
                  <a:srgbClr val="002060"/>
                </a:solidFill>
                <a:latin typeface="Avant Garde Book BT"/>
                <a:cs typeface="Avant Garde Book BT"/>
                <a:sym typeface="Gill Sans" charset="0"/>
              </a:rPr>
              <a:t>IŞ</a:t>
            </a:r>
            <a:r>
              <a:rPr lang="en-GB" sz="2000" b="1" dirty="0">
                <a:solidFill>
                  <a:srgbClr val="002060"/>
                </a:solidFill>
                <a:latin typeface="Avant Garde Book BT"/>
                <a:cs typeface="Avant Garde Book BT"/>
                <a:sym typeface="Gill Sans" charset="0"/>
              </a:rPr>
              <a:t> SA</a:t>
            </a:r>
            <a:r>
              <a:rPr lang="tr-TR" sz="2000" b="1" dirty="0">
                <a:solidFill>
                  <a:srgbClr val="002060"/>
                </a:solidFill>
                <a:latin typeface="Avant Garde Book BT"/>
                <a:cs typeface="Avant Garde Book BT"/>
                <a:sym typeface="Gill Sans" charset="0"/>
              </a:rPr>
              <a:t>Ğ</a:t>
            </a:r>
            <a:r>
              <a:rPr lang="en-GB" sz="2000" b="1" dirty="0">
                <a:solidFill>
                  <a:srgbClr val="002060"/>
                </a:solidFill>
                <a:latin typeface="Avant Garde Book BT"/>
                <a:cs typeface="Avant Garde Book BT"/>
                <a:sym typeface="Gill Sans" charset="0"/>
              </a:rPr>
              <a:t>LAR</a:t>
            </a:r>
            <a:endParaRPr lang="tr-TR" sz="2000" b="1" dirty="0">
              <a:solidFill>
                <a:srgbClr val="002060"/>
              </a:solidFill>
              <a:latin typeface="Avant Garde Book BT"/>
              <a:cs typeface="Avant Garde Book BT"/>
              <a:sym typeface="Gill Sans" charset="0"/>
            </a:endParaRPr>
          </a:p>
        </p:txBody>
      </p:sp>
      <p:sp>
        <p:nvSpPr>
          <p:cNvPr id="17" name="16 Metin kutusu"/>
          <p:cNvSpPr txBox="1"/>
          <p:nvPr/>
        </p:nvSpPr>
        <p:spPr>
          <a:xfrm>
            <a:off x="1524000" y="214290"/>
            <a:ext cx="9144000" cy="369332"/>
          </a:xfrm>
          <a:prstGeom prst="rect">
            <a:avLst/>
          </a:prstGeom>
          <a:noFill/>
        </p:spPr>
        <p:txBody>
          <a:bodyPr wrap="square" rtlCol="0">
            <a:spAutoFit/>
          </a:bodyPr>
          <a:lstStyle/>
          <a:p>
            <a:pPr algn="ctr"/>
            <a:r>
              <a:rPr lang="tr-TR" b="1" dirty="0">
                <a:solidFill>
                  <a:srgbClr val="002060"/>
                </a:solidFill>
              </a:rPr>
              <a:t>ANTİ STRECH MARK CREAM</a:t>
            </a:r>
          </a:p>
        </p:txBody>
      </p:sp>
      <p:sp>
        <p:nvSpPr>
          <p:cNvPr id="19" name="İçerik Yer Tutucusu 2"/>
          <p:cNvSpPr>
            <a:spLocks noGrp="1"/>
          </p:cNvSpPr>
          <p:nvPr>
            <p:ph idx="4294967295"/>
          </p:nvPr>
        </p:nvSpPr>
        <p:spPr>
          <a:xfrm>
            <a:off x="1775520" y="3286124"/>
            <a:ext cx="8496944" cy="1799060"/>
          </a:xfrm>
          <a:prstGeom prst="rect">
            <a:avLst/>
          </a:prstGeom>
        </p:spPr>
        <p:txBody>
          <a:bodyPr>
            <a:normAutofit/>
          </a:bodyPr>
          <a:lstStyle/>
          <a:p>
            <a:pPr marL="0" indent="0">
              <a:buNone/>
            </a:pPr>
            <a:endParaRPr lang="tr-TR" dirty="0">
              <a:solidFill>
                <a:srgbClr val="002060"/>
              </a:solidFill>
            </a:endParaRPr>
          </a:p>
          <a:p>
            <a:pPr marL="0" indent="0">
              <a:buNone/>
            </a:pPr>
            <a:endParaRPr lang="tr-TR" sz="2600" dirty="0">
              <a:solidFill>
                <a:srgbClr val="002060"/>
              </a:solidFill>
            </a:endParaRP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284" y="1737466"/>
            <a:ext cx="8715435" cy="3995791"/>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624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Extreme\Desktop\akslogo-.png"/>
          <p:cNvPicPr>
            <a:picLocks noChangeAspect="1" noChangeArrowheads="1"/>
          </p:cNvPicPr>
          <p:nvPr/>
        </p:nvPicPr>
        <p:blipFill>
          <a:blip r:embed="rId2" cstate="print">
            <a:extLst>
              <a:ext uri="{28A0092B-C50C-407E-A947-70E740481C1C}">
                <a14:useLocalDpi xmlns:a14="http://schemas.microsoft.com/office/drawing/2010/main" val="0"/>
              </a:ext>
            </a:extLst>
          </a:blip>
          <a:srcRect r="74542"/>
          <a:stretch>
            <a:fillRect/>
          </a:stretch>
        </p:blipFill>
        <p:spPr bwMode="auto">
          <a:xfrm>
            <a:off x="9453586" y="6429397"/>
            <a:ext cx="394592" cy="46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Extreme\Desktop\akslogo-.png"/>
          <p:cNvPicPr>
            <a:picLocks noChangeAspect="1" noChangeArrowheads="1"/>
          </p:cNvPicPr>
          <p:nvPr/>
        </p:nvPicPr>
        <p:blipFill>
          <a:blip r:embed="rId3" cstate="print">
            <a:extLst>
              <a:ext uri="{28A0092B-C50C-407E-A947-70E740481C1C}">
                <a14:useLocalDpi xmlns:a14="http://schemas.microsoft.com/office/drawing/2010/main" val="0"/>
              </a:ext>
            </a:extLst>
          </a:blip>
          <a:srcRect l="25066" r="36551" b="32693"/>
          <a:stretch>
            <a:fillRect/>
          </a:stretch>
        </p:blipFill>
        <p:spPr bwMode="auto">
          <a:xfrm>
            <a:off x="9882214" y="6446315"/>
            <a:ext cx="785786" cy="4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Dikdörtgen"/>
          <p:cNvSpPr/>
          <p:nvPr/>
        </p:nvSpPr>
        <p:spPr>
          <a:xfrm>
            <a:off x="1524000" y="702215"/>
            <a:ext cx="9144000" cy="461665"/>
          </a:xfrm>
          <a:prstGeom prst="rect">
            <a:avLst/>
          </a:prstGeom>
        </p:spPr>
        <p:txBody>
          <a:bodyPr wrap="square">
            <a:spAutoFit/>
          </a:bodyPr>
          <a:lstStyle/>
          <a:p>
            <a:pPr algn="ctr"/>
            <a:r>
              <a:rPr lang="tr-TR" sz="2400" b="1" dirty="0">
                <a:solidFill>
                  <a:srgbClr val="002060"/>
                </a:solidFill>
                <a:latin typeface="Avant Garde Book BT"/>
                <a:cs typeface="Avant Garde Book BT"/>
                <a:sym typeface="Gill Sans" charset="0"/>
              </a:rPr>
              <a:t>Çatlama İzine Karşı Etkisi</a:t>
            </a:r>
            <a:endParaRPr lang="tr-TR" sz="3200" b="1" dirty="0">
              <a:solidFill>
                <a:srgbClr val="002060"/>
              </a:solidFill>
              <a:latin typeface="Avant Garde Book BT"/>
              <a:cs typeface="Avant Garde Book BT"/>
            </a:endParaRPr>
          </a:p>
        </p:txBody>
      </p:sp>
      <p:sp>
        <p:nvSpPr>
          <p:cNvPr id="17" name="16 Metin kutusu"/>
          <p:cNvSpPr txBox="1"/>
          <p:nvPr/>
        </p:nvSpPr>
        <p:spPr>
          <a:xfrm>
            <a:off x="1524000" y="214290"/>
            <a:ext cx="9144000" cy="369332"/>
          </a:xfrm>
          <a:prstGeom prst="rect">
            <a:avLst/>
          </a:prstGeom>
          <a:noFill/>
        </p:spPr>
        <p:txBody>
          <a:bodyPr wrap="square" rtlCol="0">
            <a:spAutoFit/>
          </a:bodyPr>
          <a:lstStyle/>
          <a:p>
            <a:pPr algn="ctr"/>
            <a:r>
              <a:rPr lang="tr-TR" b="1" dirty="0">
                <a:solidFill>
                  <a:srgbClr val="002060"/>
                </a:solidFill>
              </a:rPr>
              <a:t>ANTİ STRECH MARK CREAM</a:t>
            </a:r>
          </a:p>
        </p:txBody>
      </p:sp>
      <p:sp>
        <p:nvSpPr>
          <p:cNvPr id="19" name="İçerik Yer Tutucusu 2"/>
          <p:cNvSpPr>
            <a:spLocks noGrp="1"/>
          </p:cNvSpPr>
          <p:nvPr>
            <p:ph idx="4294967295"/>
          </p:nvPr>
        </p:nvSpPr>
        <p:spPr>
          <a:xfrm>
            <a:off x="1775520" y="3286124"/>
            <a:ext cx="8496944" cy="1799060"/>
          </a:xfrm>
          <a:prstGeom prst="rect">
            <a:avLst/>
          </a:prstGeom>
        </p:spPr>
        <p:txBody>
          <a:bodyPr>
            <a:normAutofit/>
          </a:bodyPr>
          <a:lstStyle/>
          <a:p>
            <a:pPr marL="0" indent="0">
              <a:buNone/>
            </a:pPr>
            <a:endParaRPr lang="tr-TR" dirty="0">
              <a:solidFill>
                <a:srgbClr val="002060"/>
              </a:solidFill>
            </a:endParaRPr>
          </a:p>
          <a:p>
            <a:pPr marL="0" indent="0">
              <a:buNone/>
            </a:pPr>
            <a:endParaRPr lang="tr-TR" sz="2600" dirty="0">
              <a:solidFill>
                <a:srgbClr val="002060"/>
              </a:solidFill>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62" y="1436362"/>
            <a:ext cx="6286544" cy="2339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62" y="3758616"/>
            <a:ext cx="6286544" cy="24564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Metin kutusu 6"/>
          <p:cNvSpPr txBox="1"/>
          <p:nvPr/>
        </p:nvSpPr>
        <p:spPr>
          <a:xfrm>
            <a:off x="8739206" y="3357562"/>
            <a:ext cx="1928794" cy="369332"/>
          </a:xfrm>
          <a:prstGeom prst="rect">
            <a:avLst/>
          </a:prstGeom>
          <a:noFill/>
        </p:spPr>
        <p:txBody>
          <a:bodyPr wrap="square" rtlCol="0">
            <a:spAutoFit/>
          </a:bodyPr>
          <a:lstStyle/>
          <a:p>
            <a:r>
              <a:rPr lang="tr-TR" b="1" dirty="0">
                <a:solidFill>
                  <a:srgbClr val="002060"/>
                </a:solidFill>
              </a:rPr>
              <a:t>Kullanım Öncesi</a:t>
            </a:r>
            <a:endParaRPr lang="tr-TR" b="1" dirty="0">
              <a:solidFill>
                <a:srgbClr val="002060"/>
              </a:solidFill>
            </a:endParaRPr>
          </a:p>
        </p:txBody>
      </p:sp>
      <p:sp>
        <p:nvSpPr>
          <p:cNvPr id="24" name="Metin kutusu 6"/>
          <p:cNvSpPr txBox="1"/>
          <p:nvPr/>
        </p:nvSpPr>
        <p:spPr>
          <a:xfrm>
            <a:off x="8739206" y="5857892"/>
            <a:ext cx="1928794" cy="369332"/>
          </a:xfrm>
          <a:prstGeom prst="rect">
            <a:avLst/>
          </a:prstGeom>
          <a:noFill/>
        </p:spPr>
        <p:txBody>
          <a:bodyPr wrap="square" rtlCol="0">
            <a:spAutoFit/>
          </a:bodyPr>
          <a:lstStyle/>
          <a:p>
            <a:r>
              <a:rPr lang="tr-TR" b="1" dirty="0">
                <a:solidFill>
                  <a:srgbClr val="002060"/>
                </a:solidFill>
              </a:rPr>
              <a:t>2.Ay</a:t>
            </a:r>
            <a:endParaRPr lang="tr-TR" b="1" dirty="0">
              <a:solidFill>
                <a:srgbClr val="002060"/>
              </a:solidFill>
            </a:endParaRPr>
          </a:p>
        </p:txBody>
      </p:sp>
      <p:sp>
        <p:nvSpPr>
          <p:cNvPr id="20" name="18 Dikdörtgen"/>
          <p:cNvSpPr/>
          <p:nvPr/>
        </p:nvSpPr>
        <p:spPr>
          <a:xfrm rot="19893782">
            <a:off x="1548882" y="942407"/>
            <a:ext cx="1755028" cy="400110"/>
          </a:xfrm>
          <a:prstGeom prst="rect">
            <a:avLst/>
          </a:prstGeom>
        </p:spPr>
        <p:txBody>
          <a:bodyPr wrap="square">
            <a:spAutoFit/>
          </a:bodyPr>
          <a:lstStyle/>
          <a:p>
            <a:r>
              <a:rPr lang="tr-TR" altLang="tr-TR" sz="2000" b="1" dirty="0" err="1">
                <a:solidFill>
                  <a:srgbClr val="002060"/>
                </a:solidFill>
                <a:latin typeface="Avant Garde Book BT"/>
                <a:cs typeface="Avant Garde Book BT"/>
              </a:rPr>
              <a:t>In</a:t>
            </a:r>
            <a:r>
              <a:rPr lang="tr-TR" altLang="tr-TR" sz="2000" b="1" dirty="0">
                <a:solidFill>
                  <a:srgbClr val="002060"/>
                </a:solidFill>
                <a:latin typeface="Avant Garde Book BT"/>
                <a:cs typeface="Avant Garde Book BT"/>
              </a:rPr>
              <a:t> </a:t>
            </a:r>
            <a:r>
              <a:rPr lang="tr-TR" altLang="tr-TR" sz="2000" b="1" dirty="0" err="1">
                <a:solidFill>
                  <a:srgbClr val="002060"/>
                </a:solidFill>
                <a:latin typeface="Avant Garde Book BT"/>
                <a:cs typeface="Avant Garde Book BT"/>
              </a:rPr>
              <a:t>Vivo</a:t>
            </a:r>
            <a:r>
              <a:rPr lang="tr-TR" altLang="tr-TR" sz="2000" b="1" dirty="0">
                <a:solidFill>
                  <a:srgbClr val="002060"/>
                </a:solidFill>
                <a:latin typeface="Avant Garde Book BT"/>
                <a:cs typeface="Avant Garde Book BT"/>
              </a:rPr>
              <a:t> Test</a:t>
            </a:r>
            <a:endParaRPr lang="tr-TR" sz="2000" b="1" dirty="0">
              <a:solidFill>
                <a:srgbClr val="002060"/>
              </a:solidFill>
            </a:endParaRPr>
          </a:p>
        </p:txBody>
      </p:sp>
    </p:spTree>
    <p:extLst>
      <p:ext uri="{BB962C8B-B14F-4D97-AF65-F5344CB8AC3E}">
        <p14:creationId xmlns:p14="http://schemas.microsoft.com/office/powerpoint/2010/main" val="3196499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1524000" y="214290"/>
            <a:ext cx="9144000" cy="707886"/>
          </a:xfrm>
          <a:prstGeom prst="rect">
            <a:avLst/>
          </a:prstGeom>
          <a:noFill/>
        </p:spPr>
        <p:txBody>
          <a:bodyPr wrap="square" rtlCol="0">
            <a:spAutoFit/>
          </a:bodyPr>
          <a:lstStyle/>
          <a:p>
            <a:pPr algn="ctr"/>
            <a:r>
              <a:rPr lang="tr-TR" sz="4000" b="1" dirty="0">
                <a:solidFill>
                  <a:srgbClr val="002060"/>
                </a:solidFill>
              </a:rPr>
              <a:t>INTESE REPAIR CREAM FOOT &amp; HEEL</a:t>
            </a:r>
          </a:p>
        </p:txBody>
      </p:sp>
      <p:sp>
        <p:nvSpPr>
          <p:cNvPr id="12" name="Dikdörtgen 13"/>
          <p:cNvSpPr/>
          <p:nvPr/>
        </p:nvSpPr>
        <p:spPr>
          <a:xfrm>
            <a:off x="6456040" y="1428737"/>
            <a:ext cx="4216640" cy="4262705"/>
          </a:xfrm>
          <a:prstGeom prst="rect">
            <a:avLst/>
          </a:prstGeom>
        </p:spPr>
        <p:txBody>
          <a:bodyPr wrap="square">
            <a:spAutoFit/>
          </a:bodyPr>
          <a:lstStyle/>
          <a:p>
            <a:pPr marL="285750" indent="-285750">
              <a:spcBef>
                <a:spcPct val="20000"/>
              </a:spcBef>
              <a:buFont typeface="Arial" panose="020B0604020202020204" pitchFamily="34" charset="0"/>
              <a:buChar char="•"/>
              <a:defRPr/>
            </a:pPr>
            <a:endParaRPr lang="tr-TR" sz="1900" b="1" dirty="0">
              <a:solidFill>
                <a:srgbClr val="002060"/>
              </a:solidFill>
              <a:latin typeface="+mj-lt"/>
              <a:cs typeface="Avant Garde Book BT"/>
            </a:endParaRPr>
          </a:p>
          <a:p>
            <a:pPr marL="285750" indent="-285750">
              <a:lnSpc>
                <a:spcPct val="80000"/>
              </a:lnSpc>
              <a:buFont typeface="Arial" panose="020B0604020202020204" pitchFamily="34" charset="0"/>
              <a:buChar char="•"/>
            </a:pPr>
            <a:r>
              <a:rPr lang="tr-TR" sz="2000" b="1" dirty="0">
                <a:solidFill>
                  <a:srgbClr val="002060"/>
                </a:solidFill>
                <a:cs typeface="Avant Garde Book BT"/>
              </a:rPr>
              <a:t>BIOECOLIA </a:t>
            </a:r>
          </a:p>
          <a:p>
            <a:pPr>
              <a:lnSpc>
                <a:spcPct val="80000"/>
              </a:lnSpc>
            </a:pPr>
            <a:r>
              <a:rPr lang="tr-TR" sz="2000" b="1" dirty="0">
                <a:solidFill>
                  <a:srgbClr val="002060"/>
                </a:solidFill>
                <a:cs typeface="Avant Garde Book BT"/>
              </a:rPr>
              <a:t> </a:t>
            </a:r>
            <a:r>
              <a:rPr lang="tr-TR" sz="2000" b="1" dirty="0">
                <a:solidFill>
                  <a:srgbClr val="002060"/>
                </a:solidFill>
                <a:cs typeface="Avant Garde Book BT"/>
              </a:rPr>
              <a:t>    (Alpha </a:t>
            </a:r>
            <a:r>
              <a:rPr lang="tr-TR" sz="2000" b="1" dirty="0" err="1">
                <a:solidFill>
                  <a:srgbClr val="002060"/>
                </a:solidFill>
                <a:cs typeface="Avant Garde Book BT"/>
              </a:rPr>
              <a:t>Glucan</a:t>
            </a:r>
            <a:r>
              <a:rPr lang="tr-TR" sz="2000" b="1" dirty="0">
                <a:solidFill>
                  <a:srgbClr val="002060"/>
                </a:solidFill>
                <a:cs typeface="Avant Garde Book BT"/>
              </a:rPr>
              <a:t>  </a:t>
            </a:r>
            <a:r>
              <a:rPr lang="tr-TR" sz="2000" b="1" dirty="0" err="1">
                <a:solidFill>
                  <a:srgbClr val="002060"/>
                </a:solidFill>
                <a:cs typeface="Avant Garde Book BT"/>
              </a:rPr>
              <a:t>Oligosaccaride</a:t>
            </a:r>
            <a:r>
              <a:rPr lang="tr-TR" sz="2000" b="1" dirty="0">
                <a:solidFill>
                  <a:srgbClr val="002060"/>
                </a:solidFill>
                <a:cs typeface="Avant Garde Book BT"/>
              </a:rPr>
              <a:t>)</a:t>
            </a:r>
          </a:p>
          <a:p>
            <a:pPr marL="285750" indent="-285750">
              <a:buFont typeface="Arial" pitchFamily="34" charset="0"/>
              <a:buChar char="•"/>
            </a:pPr>
            <a:endParaRPr lang="tr-TR" sz="2000" b="1" dirty="0">
              <a:solidFill>
                <a:srgbClr val="002060"/>
              </a:solidFill>
            </a:endParaRPr>
          </a:p>
          <a:p>
            <a:pPr marL="285750" indent="-285750">
              <a:buFont typeface="Arial" pitchFamily="34" charset="0"/>
              <a:buChar char="•"/>
            </a:pPr>
            <a:r>
              <a:rPr lang="tr-TR" sz="2000" b="1" dirty="0" err="1">
                <a:solidFill>
                  <a:srgbClr val="002060"/>
                </a:solidFill>
              </a:rPr>
              <a:t>Tricutum</a:t>
            </a:r>
            <a:r>
              <a:rPr lang="tr-TR" sz="2000" b="1" dirty="0">
                <a:solidFill>
                  <a:srgbClr val="002060"/>
                </a:solidFill>
              </a:rPr>
              <a:t> </a:t>
            </a:r>
            <a:r>
              <a:rPr lang="tr-TR" sz="2000" b="1" dirty="0" err="1">
                <a:solidFill>
                  <a:srgbClr val="002060"/>
                </a:solidFill>
              </a:rPr>
              <a:t>Vulgare</a:t>
            </a:r>
            <a:endParaRPr lang="tr-TR" sz="2000" b="1" dirty="0">
              <a:solidFill>
                <a:srgbClr val="002060"/>
              </a:solidFill>
            </a:endParaRPr>
          </a:p>
          <a:p>
            <a:pPr marL="285750" indent="-285750">
              <a:buFont typeface="Arial" pitchFamily="34" charset="0"/>
              <a:buChar char="•"/>
            </a:pPr>
            <a:endParaRPr lang="tr-TR" sz="2000" b="1" dirty="0">
              <a:solidFill>
                <a:srgbClr val="002060"/>
              </a:solidFill>
            </a:endParaRPr>
          </a:p>
          <a:p>
            <a:pPr marL="285750" indent="-285750">
              <a:buFont typeface="Arial" pitchFamily="34" charset="0"/>
              <a:buChar char="•"/>
            </a:pPr>
            <a:r>
              <a:rPr lang="tr-TR" sz="2000" b="1" dirty="0" err="1">
                <a:solidFill>
                  <a:srgbClr val="002060"/>
                </a:solidFill>
              </a:rPr>
              <a:t>Tee</a:t>
            </a:r>
            <a:r>
              <a:rPr lang="tr-TR" sz="2000" b="1" dirty="0">
                <a:solidFill>
                  <a:srgbClr val="002060"/>
                </a:solidFill>
              </a:rPr>
              <a:t> </a:t>
            </a:r>
            <a:r>
              <a:rPr lang="tr-TR" sz="2000" b="1" dirty="0" err="1">
                <a:solidFill>
                  <a:srgbClr val="002060"/>
                </a:solidFill>
              </a:rPr>
              <a:t>Tree</a:t>
            </a:r>
            <a:r>
              <a:rPr lang="tr-TR" sz="2000" b="1" dirty="0">
                <a:solidFill>
                  <a:srgbClr val="002060"/>
                </a:solidFill>
              </a:rPr>
              <a:t> </a:t>
            </a:r>
            <a:r>
              <a:rPr lang="tr-TR" sz="2000" b="1" dirty="0" err="1">
                <a:solidFill>
                  <a:srgbClr val="002060"/>
                </a:solidFill>
              </a:rPr>
              <a:t>Leaf</a:t>
            </a:r>
            <a:r>
              <a:rPr lang="tr-TR" sz="2000" b="1" dirty="0">
                <a:solidFill>
                  <a:srgbClr val="002060"/>
                </a:solidFill>
              </a:rPr>
              <a:t> </a:t>
            </a:r>
            <a:r>
              <a:rPr lang="tr-TR" sz="2000" b="1" dirty="0" err="1">
                <a:solidFill>
                  <a:srgbClr val="002060"/>
                </a:solidFill>
              </a:rPr>
              <a:t>Oil</a:t>
            </a:r>
            <a:endParaRPr lang="tr-TR" sz="2000" b="1" dirty="0">
              <a:solidFill>
                <a:srgbClr val="002060"/>
              </a:solidFill>
            </a:endParaRPr>
          </a:p>
          <a:p>
            <a:pPr marL="285750" indent="-285750">
              <a:buFont typeface="Arial" pitchFamily="34" charset="0"/>
              <a:buChar char="•"/>
            </a:pPr>
            <a:endParaRPr lang="tr-TR" sz="2000" b="1" dirty="0">
              <a:solidFill>
                <a:srgbClr val="002060"/>
              </a:solidFill>
            </a:endParaRPr>
          </a:p>
          <a:p>
            <a:pPr marL="285750" indent="-285750">
              <a:buFont typeface="Arial" pitchFamily="34" charset="0"/>
              <a:buChar char="•"/>
            </a:pPr>
            <a:r>
              <a:rPr lang="tr-TR" sz="2000" b="1" dirty="0">
                <a:solidFill>
                  <a:srgbClr val="002060"/>
                </a:solidFill>
              </a:rPr>
              <a:t>Calendula Officinalis</a:t>
            </a:r>
          </a:p>
          <a:p>
            <a:pPr marL="285750" indent="-285750">
              <a:buFont typeface="Arial" pitchFamily="34" charset="0"/>
              <a:buChar char="•"/>
            </a:pPr>
            <a:endParaRPr lang="tr-TR" sz="2000" b="1" dirty="0">
              <a:solidFill>
                <a:srgbClr val="002060"/>
              </a:solidFill>
            </a:endParaRPr>
          </a:p>
          <a:p>
            <a:pPr marL="285750" indent="-285750">
              <a:buFont typeface="Arial" pitchFamily="34" charset="0"/>
              <a:buChar char="•"/>
            </a:pPr>
            <a:r>
              <a:rPr lang="tr-TR" sz="2000" b="1" dirty="0" err="1">
                <a:solidFill>
                  <a:srgbClr val="002060"/>
                </a:solidFill>
              </a:rPr>
              <a:t>Shea</a:t>
            </a:r>
            <a:r>
              <a:rPr lang="tr-TR" sz="2000" b="1" dirty="0">
                <a:solidFill>
                  <a:srgbClr val="002060"/>
                </a:solidFill>
              </a:rPr>
              <a:t> </a:t>
            </a:r>
            <a:r>
              <a:rPr lang="tr-TR" sz="2000" b="1" dirty="0" err="1">
                <a:solidFill>
                  <a:srgbClr val="002060"/>
                </a:solidFill>
              </a:rPr>
              <a:t>Butter</a:t>
            </a:r>
            <a:endParaRPr lang="tr-TR" sz="2000" b="1" dirty="0">
              <a:solidFill>
                <a:srgbClr val="002060"/>
              </a:solidFill>
            </a:endParaRPr>
          </a:p>
          <a:p>
            <a:pPr marL="285750" indent="-285750">
              <a:buFont typeface="Arial" pitchFamily="34" charset="0"/>
              <a:buChar char="•"/>
            </a:pPr>
            <a:endParaRPr lang="tr-TR" sz="2000" b="1" dirty="0">
              <a:solidFill>
                <a:srgbClr val="002060"/>
              </a:solidFill>
            </a:endParaRPr>
          </a:p>
          <a:p>
            <a:pPr marL="285750" indent="-285750">
              <a:buFont typeface="Arial" pitchFamily="34" charset="0"/>
              <a:buChar char="•"/>
            </a:pPr>
            <a:r>
              <a:rPr lang="tr-TR" sz="2000" b="1" dirty="0" err="1">
                <a:solidFill>
                  <a:srgbClr val="002060"/>
                </a:solidFill>
              </a:rPr>
              <a:t>Sodium</a:t>
            </a:r>
            <a:r>
              <a:rPr lang="tr-TR" sz="2000" b="1" dirty="0">
                <a:solidFill>
                  <a:srgbClr val="002060"/>
                </a:solidFill>
              </a:rPr>
              <a:t> PCA</a:t>
            </a:r>
          </a:p>
          <a:p>
            <a:pPr algn="l"/>
            <a:endParaRPr lang="tr-TR" sz="2000" b="1" dirty="0">
              <a:solidFill>
                <a:srgbClr val="002060"/>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412776"/>
            <a:ext cx="4565168" cy="4565168"/>
          </a:xfrm>
          <a:prstGeom prst="rect">
            <a:avLst/>
          </a:prstGeom>
          <a:effectLst>
            <a:innerShdw blurRad="114300">
              <a:prstClr val="black"/>
            </a:innerShdw>
          </a:effectLst>
        </p:spPr>
      </p:pic>
    </p:spTree>
    <p:extLst>
      <p:ext uri="{BB962C8B-B14F-4D97-AF65-F5344CB8AC3E}">
        <p14:creationId xmlns:p14="http://schemas.microsoft.com/office/powerpoint/2010/main" val="12915236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500</Words>
  <Application>Microsoft Office PowerPoint</Application>
  <PresentationFormat>Geniş ekran</PresentationFormat>
  <Paragraphs>96</Paragraphs>
  <Slides>13</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13</vt:i4>
      </vt:variant>
    </vt:vector>
  </HeadingPairs>
  <TitlesOfParts>
    <vt:vector size="24" baseType="lpstr">
      <vt:lpstr>Arial</vt:lpstr>
      <vt:lpstr>Avant Garde Book BT</vt:lpstr>
      <vt:lpstr>Calibri</vt:lpstr>
      <vt:lpstr>Calibri Light</vt:lpstr>
      <vt:lpstr>Century Gothic</vt:lpstr>
      <vt:lpstr>Gill Sans</vt:lpstr>
      <vt:lpstr>Open Sans</vt:lpstr>
      <vt:lpstr>Open Sans Light</vt:lpstr>
      <vt:lpstr>Wingdings</vt:lpstr>
      <vt:lpstr>Wingdings 3</vt:lpstr>
      <vt:lpstr>Office Teması</vt:lpstr>
      <vt:lpstr>PowerPoint Sunusu</vt:lpstr>
      <vt:lpstr>PowerPoint Sunusu</vt:lpstr>
      <vt:lpstr>REGESTRIL</vt:lpstr>
      <vt:lpstr>Soluble collogen</vt:lpstr>
      <vt:lpstr>Jojoba </vt:lpstr>
      <vt:lpstr>PowerPoint Sunusu</vt:lpstr>
      <vt:lpstr>PowerPoint Sunusu</vt:lpstr>
      <vt:lpstr>PowerPoint Sunusu</vt:lpstr>
      <vt:lpstr>PowerPoint Sunusu</vt:lpstr>
      <vt:lpstr>PowerPoint Sunusu</vt:lpstr>
      <vt:lpstr>PowerPoint Sunusu</vt:lpstr>
      <vt:lpstr>Tricutum Vulgare</vt:lpstr>
      <vt:lpstr>Calendula Officinalis (Aynısefa)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HP01</dc:creator>
  <cp:lastModifiedBy>HP01</cp:lastModifiedBy>
  <cp:revision>9</cp:revision>
  <dcterms:created xsi:type="dcterms:W3CDTF">2022-03-10T11:52:26Z</dcterms:created>
  <dcterms:modified xsi:type="dcterms:W3CDTF">2022-03-10T12:55:19Z</dcterms:modified>
</cp:coreProperties>
</file>