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97" r:id="rId3"/>
    <p:sldId id="342" r:id="rId4"/>
    <p:sldId id="343" r:id="rId5"/>
    <p:sldId id="344" r:id="rId6"/>
    <p:sldId id="358" r:id="rId7"/>
    <p:sldId id="349" r:id="rId8"/>
    <p:sldId id="359" r:id="rId9"/>
    <p:sldId id="355" r:id="rId10"/>
    <p:sldId id="378" r:id="rId11"/>
    <p:sldId id="352" r:id="rId12"/>
    <p:sldId id="353" r:id="rId13"/>
    <p:sldId id="372" r:id="rId14"/>
    <p:sldId id="354" r:id="rId15"/>
    <p:sldId id="345" r:id="rId16"/>
    <p:sldId id="377" r:id="rId17"/>
    <p:sldId id="351" r:id="rId18"/>
    <p:sldId id="371" r:id="rId19"/>
    <p:sldId id="369" r:id="rId20"/>
    <p:sldId id="357" r:id="rId21"/>
    <p:sldId id="360" r:id="rId22"/>
    <p:sldId id="398" r:id="rId23"/>
    <p:sldId id="373" r:id="rId24"/>
    <p:sldId id="375" r:id="rId25"/>
    <p:sldId id="379" r:id="rId26"/>
    <p:sldId id="380" r:id="rId27"/>
    <p:sldId id="381" r:id="rId28"/>
    <p:sldId id="382" r:id="rId29"/>
    <p:sldId id="402" r:id="rId30"/>
    <p:sldId id="383" r:id="rId31"/>
    <p:sldId id="384" r:id="rId32"/>
    <p:sldId id="399" r:id="rId33"/>
    <p:sldId id="385" r:id="rId34"/>
    <p:sldId id="386" r:id="rId35"/>
    <p:sldId id="400" r:id="rId36"/>
    <p:sldId id="387" r:id="rId37"/>
    <p:sldId id="388" r:id="rId38"/>
    <p:sldId id="362" r:id="rId39"/>
    <p:sldId id="401" r:id="rId40"/>
    <p:sldId id="366" r:id="rId41"/>
    <p:sldId id="364" r:id="rId42"/>
    <p:sldId id="368" r:id="rId43"/>
    <p:sldId id="365" r:id="rId44"/>
    <p:sldId id="350" r:id="rId45"/>
    <p:sldId id="367" r:id="rId46"/>
    <p:sldId id="267" r:id="rId47"/>
    <p:sldId id="270" r:id="rId4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ül Pancar" initials="BP" lastIdx="1" clrIdx="0">
    <p:extLst>
      <p:ext uri="{19B8F6BF-5375-455C-9EA6-DF929625EA0E}">
        <p15:presenceInfo xmlns:p15="http://schemas.microsoft.com/office/powerpoint/2012/main" userId="af4e2b9a7f57c1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1985D"/>
    <a:srgbClr val="B8665C"/>
    <a:srgbClr val="DC9D71"/>
    <a:srgbClr val="F8D7CD"/>
    <a:srgbClr val="92BE9D"/>
    <a:srgbClr val="A28EB7"/>
    <a:srgbClr val="238CDF"/>
    <a:srgbClr val="5B9BD5"/>
    <a:srgbClr val="617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png"/><Relationship Id="rId1" Type="http://schemas.openxmlformats.org/officeDocument/2006/relationships/image" Target="../media/image18.jpg"/><Relationship Id="rId4" Type="http://schemas.openxmlformats.org/officeDocument/2006/relationships/image" Target="../media/image20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png"/><Relationship Id="rId1" Type="http://schemas.openxmlformats.org/officeDocument/2006/relationships/image" Target="../media/image18.jpg"/><Relationship Id="rId4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CFCD7-A037-4F21-B1EB-AB303CB60A07}" type="doc">
      <dgm:prSet loTypeId="urn:microsoft.com/office/officeart/2008/layout/BubblePicture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0AB63A91-B0D0-44FF-9A0D-08B47FA3AFDF}">
      <dgm:prSet phldrT="[Metin]" custT="1"/>
      <dgm:spPr/>
      <dgm:t>
        <a:bodyPr/>
        <a:lstStyle/>
        <a:p>
          <a:r>
            <a:rPr lang="tr-TR" sz="2400" b="1" dirty="0" err="1"/>
            <a:t>Fruit</a:t>
          </a:r>
          <a:r>
            <a:rPr lang="tr-TR" sz="2400" b="1" dirty="0"/>
            <a:t> </a:t>
          </a:r>
          <a:r>
            <a:rPr lang="tr-TR" sz="2400" b="1" dirty="0" err="1"/>
            <a:t>Mix</a:t>
          </a:r>
          <a:r>
            <a:rPr lang="tr-TR" sz="2400" b="1" dirty="0"/>
            <a:t> </a:t>
          </a:r>
        </a:p>
      </dgm:t>
    </dgm:pt>
    <dgm:pt modelId="{24C70C57-8FB1-4DD6-B03A-1068F4EBE3AC}" type="parTrans" cxnId="{D105A51F-0729-4604-8C1E-A2F88CC50BC6}">
      <dgm:prSet/>
      <dgm:spPr/>
      <dgm:t>
        <a:bodyPr/>
        <a:lstStyle/>
        <a:p>
          <a:endParaRPr lang="tr-TR"/>
        </a:p>
      </dgm:t>
    </dgm:pt>
    <dgm:pt modelId="{C47EFC4F-0CDF-4C4A-888B-70ABDF5E3EC7}" type="sibTrans" cxnId="{D105A51F-0729-4604-8C1E-A2F88CC50BC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FDA92402-E78E-4067-A27F-BBE66A64ADC4}">
      <dgm:prSet phldrT="[Metin]" custT="1"/>
      <dgm:spPr/>
      <dgm:t>
        <a:bodyPr/>
        <a:lstStyle/>
        <a:p>
          <a:pPr algn="ctr"/>
          <a:r>
            <a: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</a:t>
          </a:r>
          <a:r>
            <a:rPr lang="tr-TR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Magnesium</a:t>
          </a:r>
          <a:r>
            <a: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tr-TR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Complex</a:t>
          </a:r>
          <a:endParaRPr lang="tr-T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C4E0D1-A3E6-4382-B18E-F944BDEFE34B}" type="parTrans" cxnId="{6322571D-AEAF-4C6E-AD08-8E4BC65E77F7}">
      <dgm:prSet/>
      <dgm:spPr/>
      <dgm:t>
        <a:bodyPr/>
        <a:lstStyle/>
        <a:p>
          <a:endParaRPr lang="tr-TR"/>
        </a:p>
      </dgm:t>
    </dgm:pt>
    <dgm:pt modelId="{B94D1CD6-0B4A-4453-A981-354D4B9733C6}" type="sibTrans" cxnId="{6322571D-AEAF-4C6E-AD08-8E4BC65E77F7}">
      <dgm:prSet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tr-TR"/>
        </a:p>
      </dgm:t>
    </dgm:pt>
    <dgm:pt modelId="{60006338-7AC5-4652-9DB0-D56A4AC30EE8}">
      <dgm:prSet phldrT="[Metin]" custT="1"/>
      <dgm:spPr/>
      <dgm:t>
        <a:bodyPr/>
        <a:lstStyle/>
        <a:p>
          <a:r>
            <a:rPr lang="tr-TR" sz="1800" b="1" dirty="0">
              <a:effectLst/>
            </a:rPr>
            <a:t>Isırgan Ekstresi</a:t>
          </a:r>
          <a:endParaRPr lang="tr-TR" sz="1800" b="1" dirty="0"/>
        </a:p>
      </dgm:t>
    </dgm:pt>
    <dgm:pt modelId="{8A67B4A1-9589-4300-8288-D1816F7237A8}" type="parTrans" cxnId="{265EEA10-4AC0-4601-8421-20FCA0D20C66}">
      <dgm:prSet/>
      <dgm:spPr/>
      <dgm:t>
        <a:bodyPr/>
        <a:lstStyle/>
        <a:p>
          <a:endParaRPr lang="tr-TR"/>
        </a:p>
      </dgm:t>
    </dgm:pt>
    <dgm:pt modelId="{57041DFE-BE44-45BD-A64A-A2F466C3FD6B}" type="sibTrans" cxnId="{265EEA10-4AC0-4601-8421-20FCA0D20C66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25862AE9-0B90-4842-B44E-8EF531C687F4}">
      <dgm:prSet phldrT="[Metin]"/>
      <dgm:spPr/>
      <dgm:t>
        <a:bodyPr/>
        <a:lstStyle/>
        <a:p>
          <a:endParaRPr lang="tr-TR" dirty="0"/>
        </a:p>
      </dgm:t>
    </dgm:pt>
    <dgm:pt modelId="{C8E4D236-2C75-436D-9047-F66AF183967B}" type="parTrans" cxnId="{707D77B9-CD49-45E5-AAC0-CB72FBC980EB}">
      <dgm:prSet/>
      <dgm:spPr/>
      <dgm:t>
        <a:bodyPr/>
        <a:lstStyle/>
        <a:p>
          <a:endParaRPr lang="tr-TR"/>
        </a:p>
      </dgm:t>
    </dgm:pt>
    <dgm:pt modelId="{D5863BAA-DE01-40C4-8AF3-50B4EC614275}" type="sibTrans" cxnId="{707D77B9-CD49-45E5-AAC0-CB72FBC980EB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tr-TR"/>
        </a:p>
      </dgm:t>
    </dgm:pt>
    <dgm:pt modelId="{24F31D91-0473-4F99-BEA4-B82EC5F841E0}" type="pres">
      <dgm:prSet presAssocID="{937CFCD7-A037-4F21-B1EB-AB303CB60A07}" presName="Name0" presStyleCnt="0">
        <dgm:presLayoutVars>
          <dgm:chMax val="8"/>
          <dgm:chPref val="8"/>
          <dgm:dir/>
        </dgm:presLayoutVars>
      </dgm:prSet>
      <dgm:spPr/>
    </dgm:pt>
    <dgm:pt modelId="{B88BEA3E-15DA-41F9-9ABA-0AC091DDF665}" type="pres">
      <dgm:prSet presAssocID="{0AB63A91-B0D0-44FF-9A0D-08B47FA3AFDF}" presName="parent_text_1" presStyleLbl="revTx" presStyleIdx="0" presStyleCnt="4" custFlipHor="1" custScaleX="35708" custScaleY="19538" custLinFactNeighborX="-32066" custLinFactNeighborY="19609">
        <dgm:presLayoutVars>
          <dgm:chMax val="0"/>
          <dgm:chPref val="0"/>
          <dgm:bulletEnabled val="1"/>
        </dgm:presLayoutVars>
      </dgm:prSet>
      <dgm:spPr/>
    </dgm:pt>
    <dgm:pt modelId="{3FE33F82-DB92-4BFF-8F59-F477DDFD875E}" type="pres">
      <dgm:prSet presAssocID="{0AB63A91-B0D0-44FF-9A0D-08B47FA3AFDF}" presName="image_accent_1" presStyleCnt="0"/>
      <dgm:spPr/>
    </dgm:pt>
    <dgm:pt modelId="{B64B8422-524D-4897-B6EE-B103F7BC83C9}" type="pres">
      <dgm:prSet presAssocID="{0AB63A91-B0D0-44FF-9A0D-08B47FA3AFDF}" presName="imageAccentRepeatNode" presStyleLbl="alignNode1" presStyleIdx="0" presStyleCnt="8" custScaleX="130606" custScaleY="120849" custLinFactX="79774" custLinFactNeighborX="100000" custLinFactNeighborY="-72512"/>
      <dgm:spPr/>
    </dgm:pt>
    <dgm:pt modelId="{33CBE9E9-D2BD-4D0F-928A-94B45A09F31C}" type="pres">
      <dgm:prSet presAssocID="{0AB63A91-B0D0-44FF-9A0D-08B47FA3AFDF}" presName="accent_1" presStyleLbl="alignNode1" presStyleIdx="1" presStyleCnt="8"/>
      <dgm:spPr/>
    </dgm:pt>
    <dgm:pt modelId="{4B2F7886-72C9-4CF4-9403-BDD5D8306C99}" type="pres">
      <dgm:prSet presAssocID="{C47EFC4F-0CDF-4C4A-888B-70ABDF5E3EC7}" presName="image_1" presStyleCnt="0"/>
      <dgm:spPr/>
    </dgm:pt>
    <dgm:pt modelId="{4C8AFB26-8051-4E3E-A227-DBB4F7335E44}" type="pres">
      <dgm:prSet presAssocID="{C47EFC4F-0CDF-4C4A-888B-70ABDF5E3EC7}" presName="imageRepeatNode" presStyleLbl="fgImgPlace1" presStyleIdx="0" presStyleCnt="4" custScaleX="181761" custScaleY="171468" custLinFactX="100000" custLinFactNeighborX="104483" custLinFactNeighborY="-92189"/>
      <dgm:spPr/>
    </dgm:pt>
    <dgm:pt modelId="{0CBB8A02-FD66-4919-9A4E-C1F4732D8DA1}" type="pres">
      <dgm:prSet presAssocID="{FDA92402-E78E-4067-A27F-BBE66A64ADC4}" presName="parent_text_2" presStyleLbl="revTx" presStyleIdx="1" presStyleCnt="4" custScaleX="93169" custScaleY="138455" custLinFactNeighborX="-1595" custLinFactNeighborY="50761">
        <dgm:presLayoutVars>
          <dgm:chMax val="0"/>
          <dgm:chPref val="0"/>
          <dgm:bulletEnabled val="1"/>
        </dgm:presLayoutVars>
      </dgm:prSet>
      <dgm:spPr/>
    </dgm:pt>
    <dgm:pt modelId="{EC22C8D3-90AA-4521-B8CC-3119C93CB2B5}" type="pres">
      <dgm:prSet presAssocID="{FDA92402-E78E-4067-A27F-BBE66A64ADC4}" presName="image_accent_2" presStyleCnt="0"/>
      <dgm:spPr/>
    </dgm:pt>
    <dgm:pt modelId="{1B2D660F-BF73-4156-BB5D-F4E8684E0180}" type="pres">
      <dgm:prSet presAssocID="{FDA92402-E78E-4067-A27F-BBE66A64ADC4}" presName="imageAccentRepeatNode" presStyleLbl="alignNode1" presStyleIdx="2" presStyleCnt="8"/>
      <dgm:spPr/>
    </dgm:pt>
    <dgm:pt modelId="{58705021-CB46-450E-822C-F851D5B372A7}" type="pres">
      <dgm:prSet presAssocID="{B94D1CD6-0B4A-4453-A981-354D4B9733C6}" presName="image_2" presStyleCnt="0"/>
      <dgm:spPr/>
    </dgm:pt>
    <dgm:pt modelId="{D772289B-9182-416D-B38E-3081996B5D74}" type="pres">
      <dgm:prSet presAssocID="{B94D1CD6-0B4A-4453-A981-354D4B9733C6}" presName="imageRepeatNode" presStyleLbl="fgImgPlace1" presStyleIdx="1" presStyleCnt="4" custLinFactNeighborX="24474" custLinFactNeighborY="-11538"/>
      <dgm:spPr/>
    </dgm:pt>
    <dgm:pt modelId="{A946C740-11B5-470C-B691-EB1671B2F424}" type="pres">
      <dgm:prSet presAssocID="{25862AE9-0B90-4842-B44E-8EF531C687F4}" presName="image_accent_3" presStyleCnt="0"/>
      <dgm:spPr/>
    </dgm:pt>
    <dgm:pt modelId="{8E847429-303E-4E11-B46E-E439BD301DAA}" type="pres">
      <dgm:prSet presAssocID="{25862AE9-0B90-4842-B44E-8EF531C687F4}" presName="imageAccentRepeatNode" presStyleLbl="alignNode1" presStyleIdx="3" presStyleCnt="8" custScaleX="136061" custScaleY="138816" custLinFactX="-15564" custLinFactNeighborX="-100000" custLinFactNeighborY="12349"/>
      <dgm:spPr/>
    </dgm:pt>
    <dgm:pt modelId="{333B6A66-ABA0-4D25-AF75-FFFB48CF9AFD}" type="pres">
      <dgm:prSet presAssocID="{25862AE9-0B90-4842-B44E-8EF531C687F4}" presName="parent_text_3" presStyleLbl="revTx" presStyleIdx="2" presStyleCnt="4" custLinFactNeighborX="3589" custLinFactNeighborY="4792">
        <dgm:presLayoutVars>
          <dgm:chMax val="0"/>
          <dgm:chPref val="0"/>
          <dgm:bulletEnabled val="1"/>
        </dgm:presLayoutVars>
      </dgm:prSet>
      <dgm:spPr/>
    </dgm:pt>
    <dgm:pt modelId="{132D8719-469E-4E66-A1D6-E2371A5B26C7}" type="pres">
      <dgm:prSet presAssocID="{25862AE9-0B90-4842-B44E-8EF531C687F4}" presName="accent_2" presStyleLbl="alignNode1" presStyleIdx="4" presStyleCnt="8"/>
      <dgm:spPr/>
    </dgm:pt>
    <dgm:pt modelId="{CEB30411-CED7-42ED-811B-A8E6F39876F1}" type="pres">
      <dgm:prSet presAssocID="{25862AE9-0B90-4842-B44E-8EF531C687F4}" presName="accent_3" presStyleLbl="alignNode1" presStyleIdx="5" presStyleCnt="8"/>
      <dgm:spPr/>
    </dgm:pt>
    <dgm:pt modelId="{96C6A05A-A639-4CFF-BD3F-E0C1C9918FE7}" type="pres">
      <dgm:prSet presAssocID="{D5863BAA-DE01-40C4-8AF3-50B4EC614275}" presName="image_3" presStyleCnt="0"/>
      <dgm:spPr/>
    </dgm:pt>
    <dgm:pt modelId="{0ACDB92C-2055-4CB8-BB64-AA78A3D029FB}" type="pres">
      <dgm:prSet presAssocID="{D5863BAA-DE01-40C4-8AF3-50B4EC614275}" presName="imageRepeatNode" presStyleLbl="fgImgPlace1" presStyleIdx="2" presStyleCnt="4" custScaleX="166801" custScaleY="161844" custLinFactNeighborX="-97353" custLinFactNeighborY="17596"/>
      <dgm:spPr/>
    </dgm:pt>
    <dgm:pt modelId="{76CFF7C3-EAF8-4F6A-8E2A-C11FDA74A59D}" type="pres">
      <dgm:prSet presAssocID="{60006338-7AC5-4652-9DB0-D56A4AC30EE8}" presName="image_accent_4" presStyleCnt="0"/>
      <dgm:spPr/>
    </dgm:pt>
    <dgm:pt modelId="{3309D491-190E-4815-803C-486D04C05072}" type="pres">
      <dgm:prSet presAssocID="{60006338-7AC5-4652-9DB0-D56A4AC30EE8}" presName="imageAccentRepeatNode" presStyleLbl="alignNode1" presStyleIdx="6" presStyleCnt="8"/>
      <dgm:spPr/>
    </dgm:pt>
    <dgm:pt modelId="{F186D59B-05CF-44F7-B919-2ACAD27674F0}" type="pres">
      <dgm:prSet presAssocID="{60006338-7AC5-4652-9DB0-D56A4AC30EE8}" presName="parent_text_4" presStyleLbl="revTx" presStyleIdx="3" presStyleCnt="4" custScaleX="54250" custScaleY="56517" custLinFactX="-77" custLinFactNeighborX="-100000" custLinFactNeighborY="-45270">
        <dgm:presLayoutVars>
          <dgm:chMax val="0"/>
          <dgm:chPref val="0"/>
          <dgm:bulletEnabled val="1"/>
        </dgm:presLayoutVars>
      </dgm:prSet>
      <dgm:spPr/>
    </dgm:pt>
    <dgm:pt modelId="{8B1AB403-7017-4615-B81C-DAAC5FF0DCCA}" type="pres">
      <dgm:prSet presAssocID="{60006338-7AC5-4652-9DB0-D56A4AC30EE8}" presName="accent_4" presStyleLbl="alignNode1" presStyleIdx="7" presStyleCnt="8"/>
      <dgm:spPr/>
    </dgm:pt>
    <dgm:pt modelId="{F2AA57DD-F174-4DE5-A829-EC7582B331DD}" type="pres">
      <dgm:prSet presAssocID="{57041DFE-BE44-45BD-A64A-A2F466C3FD6B}" presName="image_4" presStyleCnt="0"/>
      <dgm:spPr/>
    </dgm:pt>
    <dgm:pt modelId="{9903B577-8589-4EF0-9525-D16A9AD9444F}" type="pres">
      <dgm:prSet presAssocID="{57041DFE-BE44-45BD-A64A-A2F466C3FD6B}" presName="imageRepeatNode" presStyleLbl="fgImgPlace1" presStyleIdx="3" presStyleCnt="4" custScaleX="122310" custScaleY="121587" custLinFactNeighborX="51066" custLinFactNeighborY="22380"/>
      <dgm:spPr/>
    </dgm:pt>
  </dgm:ptLst>
  <dgm:cxnLst>
    <dgm:cxn modelId="{265EEA10-4AC0-4601-8421-20FCA0D20C66}" srcId="{937CFCD7-A037-4F21-B1EB-AB303CB60A07}" destId="{60006338-7AC5-4652-9DB0-D56A4AC30EE8}" srcOrd="3" destOrd="0" parTransId="{8A67B4A1-9589-4300-8288-D1816F7237A8}" sibTransId="{57041DFE-BE44-45BD-A64A-A2F466C3FD6B}"/>
    <dgm:cxn modelId="{B6F39312-2568-45F5-B970-B71B5222937B}" type="presOf" srcId="{937CFCD7-A037-4F21-B1EB-AB303CB60A07}" destId="{24F31D91-0473-4F99-BEA4-B82EC5F841E0}" srcOrd="0" destOrd="0" presId="urn:microsoft.com/office/officeart/2008/layout/BubblePictureList"/>
    <dgm:cxn modelId="{6322571D-AEAF-4C6E-AD08-8E4BC65E77F7}" srcId="{937CFCD7-A037-4F21-B1EB-AB303CB60A07}" destId="{FDA92402-E78E-4067-A27F-BBE66A64ADC4}" srcOrd="1" destOrd="0" parTransId="{BBC4E0D1-A3E6-4382-B18E-F944BDEFE34B}" sibTransId="{B94D1CD6-0B4A-4453-A981-354D4B9733C6}"/>
    <dgm:cxn modelId="{D105A51F-0729-4604-8C1E-A2F88CC50BC6}" srcId="{937CFCD7-A037-4F21-B1EB-AB303CB60A07}" destId="{0AB63A91-B0D0-44FF-9A0D-08B47FA3AFDF}" srcOrd="0" destOrd="0" parTransId="{24C70C57-8FB1-4DD6-B03A-1068F4EBE3AC}" sibTransId="{C47EFC4F-0CDF-4C4A-888B-70ABDF5E3EC7}"/>
    <dgm:cxn modelId="{4AF18643-9A64-48D0-988A-BEBD93670CE6}" type="presOf" srcId="{C47EFC4F-0CDF-4C4A-888B-70ABDF5E3EC7}" destId="{4C8AFB26-8051-4E3E-A227-DBB4F7335E44}" srcOrd="0" destOrd="0" presId="urn:microsoft.com/office/officeart/2008/layout/BubblePictureList"/>
    <dgm:cxn modelId="{4173F77C-8394-4026-A325-F25F5B84F15E}" type="presOf" srcId="{60006338-7AC5-4652-9DB0-D56A4AC30EE8}" destId="{F186D59B-05CF-44F7-B919-2ACAD27674F0}" srcOrd="0" destOrd="0" presId="urn:microsoft.com/office/officeart/2008/layout/BubblePictureList"/>
    <dgm:cxn modelId="{9FF959A2-0492-4521-BFE8-0B62B3E31A0B}" type="presOf" srcId="{FDA92402-E78E-4067-A27F-BBE66A64ADC4}" destId="{0CBB8A02-FD66-4919-9A4E-C1F4732D8DA1}" srcOrd="0" destOrd="0" presId="urn:microsoft.com/office/officeart/2008/layout/BubblePictureList"/>
    <dgm:cxn modelId="{FD4684A8-D276-4631-B022-1A793992653E}" type="presOf" srcId="{25862AE9-0B90-4842-B44E-8EF531C687F4}" destId="{333B6A66-ABA0-4D25-AF75-FFFB48CF9AFD}" srcOrd="0" destOrd="0" presId="urn:microsoft.com/office/officeart/2008/layout/BubblePictureList"/>
    <dgm:cxn modelId="{B13D99B2-DD5A-4C88-A6C5-26F8B5BF656B}" type="presOf" srcId="{0AB63A91-B0D0-44FF-9A0D-08B47FA3AFDF}" destId="{B88BEA3E-15DA-41F9-9ABA-0AC091DDF665}" srcOrd="0" destOrd="0" presId="urn:microsoft.com/office/officeart/2008/layout/BubblePictureList"/>
    <dgm:cxn modelId="{707D77B9-CD49-45E5-AAC0-CB72FBC980EB}" srcId="{937CFCD7-A037-4F21-B1EB-AB303CB60A07}" destId="{25862AE9-0B90-4842-B44E-8EF531C687F4}" srcOrd="2" destOrd="0" parTransId="{C8E4D236-2C75-436D-9047-F66AF183967B}" sibTransId="{D5863BAA-DE01-40C4-8AF3-50B4EC614275}"/>
    <dgm:cxn modelId="{4A86CBC5-9553-4B2F-8F56-1D5D1DE6D69D}" type="presOf" srcId="{57041DFE-BE44-45BD-A64A-A2F466C3FD6B}" destId="{9903B577-8589-4EF0-9525-D16A9AD9444F}" srcOrd="0" destOrd="0" presId="urn:microsoft.com/office/officeart/2008/layout/BubblePictureList"/>
    <dgm:cxn modelId="{064A8FE9-4D27-4878-937C-4EE2567EE40F}" type="presOf" srcId="{D5863BAA-DE01-40C4-8AF3-50B4EC614275}" destId="{0ACDB92C-2055-4CB8-BB64-AA78A3D029FB}" srcOrd="0" destOrd="0" presId="urn:microsoft.com/office/officeart/2008/layout/BubblePictureList"/>
    <dgm:cxn modelId="{55FCD2F5-32BF-4C62-8CE0-EF1B1B00B193}" type="presOf" srcId="{B94D1CD6-0B4A-4453-A981-354D4B9733C6}" destId="{D772289B-9182-416D-B38E-3081996B5D74}" srcOrd="0" destOrd="0" presId="urn:microsoft.com/office/officeart/2008/layout/BubblePictureList"/>
    <dgm:cxn modelId="{1EA02BAB-F35D-46C1-A999-E9EB3E19BAB6}" type="presParOf" srcId="{24F31D91-0473-4F99-BEA4-B82EC5F841E0}" destId="{B88BEA3E-15DA-41F9-9ABA-0AC091DDF665}" srcOrd="0" destOrd="0" presId="urn:microsoft.com/office/officeart/2008/layout/BubblePictureList"/>
    <dgm:cxn modelId="{C943D5C0-DD67-4ECF-B109-528DEE821FB1}" type="presParOf" srcId="{24F31D91-0473-4F99-BEA4-B82EC5F841E0}" destId="{3FE33F82-DB92-4BFF-8F59-F477DDFD875E}" srcOrd="1" destOrd="0" presId="urn:microsoft.com/office/officeart/2008/layout/BubblePictureList"/>
    <dgm:cxn modelId="{CF7F0AB7-7D5B-4824-8797-EDEA51D482C4}" type="presParOf" srcId="{3FE33F82-DB92-4BFF-8F59-F477DDFD875E}" destId="{B64B8422-524D-4897-B6EE-B103F7BC83C9}" srcOrd="0" destOrd="0" presId="urn:microsoft.com/office/officeart/2008/layout/BubblePictureList"/>
    <dgm:cxn modelId="{842F5B8F-847C-473F-87F4-035A3B69598F}" type="presParOf" srcId="{24F31D91-0473-4F99-BEA4-B82EC5F841E0}" destId="{33CBE9E9-D2BD-4D0F-928A-94B45A09F31C}" srcOrd="2" destOrd="0" presId="urn:microsoft.com/office/officeart/2008/layout/BubblePictureList"/>
    <dgm:cxn modelId="{3301AF64-FF2F-4B64-947E-B47ADDC41DA3}" type="presParOf" srcId="{24F31D91-0473-4F99-BEA4-B82EC5F841E0}" destId="{4B2F7886-72C9-4CF4-9403-BDD5D8306C99}" srcOrd="3" destOrd="0" presId="urn:microsoft.com/office/officeart/2008/layout/BubblePictureList"/>
    <dgm:cxn modelId="{78C7F2DA-2306-47FB-BB94-106E70ABC6E4}" type="presParOf" srcId="{4B2F7886-72C9-4CF4-9403-BDD5D8306C99}" destId="{4C8AFB26-8051-4E3E-A227-DBB4F7335E44}" srcOrd="0" destOrd="0" presId="urn:microsoft.com/office/officeart/2008/layout/BubblePictureList"/>
    <dgm:cxn modelId="{44BD7509-E25C-432D-8D2F-2D583263FD6D}" type="presParOf" srcId="{24F31D91-0473-4F99-BEA4-B82EC5F841E0}" destId="{0CBB8A02-FD66-4919-9A4E-C1F4732D8DA1}" srcOrd="4" destOrd="0" presId="urn:microsoft.com/office/officeart/2008/layout/BubblePictureList"/>
    <dgm:cxn modelId="{2E559638-4E75-4670-B9D7-1502D85F1DE1}" type="presParOf" srcId="{24F31D91-0473-4F99-BEA4-B82EC5F841E0}" destId="{EC22C8D3-90AA-4521-B8CC-3119C93CB2B5}" srcOrd="5" destOrd="0" presId="urn:microsoft.com/office/officeart/2008/layout/BubblePictureList"/>
    <dgm:cxn modelId="{1F4C4632-F5E5-4F17-A23E-BA6247A53EA4}" type="presParOf" srcId="{EC22C8D3-90AA-4521-B8CC-3119C93CB2B5}" destId="{1B2D660F-BF73-4156-BB5D-F4E8684E0180}" srcOrd="0" destOrd="0" presId="urn:microsoft.com/office/officeart/2008/layout/BubblePictureList"/>
    <dgm:cxn modelId="{124CC7BE-584F-4A24-9D43-55841230C089}" type="presParOf" srcId="{24F31D91-0473-4F99-BEA4-B82EC5F841E0}" destId="{58705021-CB46-450E-822C-F851D5B372A7}" srcOrd="6" destOrd="0" presId="urn:microsoft.com/office/officeart/2008/layout/BubblePictureList"/>
    <dgm:cxn modelId="{670B0481-5112-4519-9132-46CA039B0427}" type="presParOf" srcId="{58705021-CB46-450E-822C-F851D5B372A7}" destId="{D772289B-9182-416D-B38E-3081996B5D74}" srcOrd="0" destOrd="0" presId="urn:microsoft.com/office/officeart/2008/layout/BubblePictureList"/>
    <dgm:cxn modelId="{D799F913-C0E0-4159-92D0-35CAB0C2C09A}" type="presParOf" srcId="{24F31D91-0473-4F99-BEA4-B82EC5F841E0}" destId="{A946C740-11B5-470C-B691-EB1671B2F424}" srcOrd="7" destOrd="0" presId="urn:microsoft.com/office/officeart/2008/layout/BubblePictureList"/>
    <dgm:cxn modelId="{C162FD74-F121-4228-B018-6D04128EAEEC}" type="presParOf" srcId="{A946C740-11B5-470C-B691-EB1671B2F424}" destId="{8E847429-303E-4E11-B46E-E439BD301DAA}" srcOrd="0" destOrd="0" presId="urn:microsoft.com/office/officeart/2008/layout/BubblePictureList"/>
    <dgm:cxn modelId="{4E53D9A1-A4C5-4A34-A54F-0F9890A0833D}" type="presParOf" srcId="{24F31D91-0473-4F99-BEA4-B82EC5F841E0}" destId="{333B6A66-ABA0-4D25-AF75-FFFB48CF9AFD}" srcOrd="8" destOrd="0" presId="urn:microsoft.com/office/officeart/2008/layout/BubblePictureList"/>
    <dgm:cxn modelId="{E9000E3A-C100-4D1F-A1D7-A2D53E554E9E}" type="presParOf" srcId="{24F31D91-0473-4F99-BEA4-B82EC5F841E0}" destId="{132D8719-469E-4E66-A1D6-E2371A5B26C7}" srcOrd="9" destOrd="0" presId="urn:microsoft.com/office/officeart/2008/layout/BubblePictureList"/>
    <dgm:cxn modelId="{245EF991-B1D2-48B7-A3C8-B356F287541D}" type="presParOf" srcId="{24F31D91-0473-4F99-BEA4-B82EC5F841E0}" destId="{CEB30411-CED7-42ED-811B-A8E6F39876F1}" srcOrd="10" destOrd="0" presId="urn:microsoft.com/office/officeart/2008/layout/BubblePictureList"/>
    <dgm:cxn modelId="{7A88FF88-42B2-4C6C-BE3E-1F452BF25514}" type="presParOf" srcId="{24F31D91-0473-4F99-BEA4-B82EC5F841E0}" destId="{96C6A05A-A639-4CFF-BD3F-E0C1C9918FE7}" srcOrd="11" destOrd="0" presId="urn:microsoft.com/office/officeart/2008/layout/BubblePictureList"/>
    <dgm:cxn modelId="{017DCD36-D2BA-4435-9C20-0273E967485D}" type="presParOf" srcId="{96C6A05A-A639-4CFF-BD3F-E0C1C9918FE7}" destId="{0ACDB92C-2055-4CB8-BB64-AA78A3D029FB}" srcOrd="0" destOrd="0" presId="urn:microsoft.com/office/officeart/2008/layout/BubblePictureList"/>
    <dgm:cxn modelId="{9F06F12E-FECA-433A-8E0F-4B2C284A32AA}" type="presParOf" srcId="{24F31D91-0473-4F99-BEA4-B82EC5F841E0}" destId="{76CFF7C3-EAF8-4F6A-8E2A-C11FDA74A59D}" srcOrd="12" destOrd="0" presId="urn:microsoft.com/office/officeart/2008/layout/BubblePictureList"/>
    <dgm:cxn modelId="{DCF713E5-DDD8-42BB-B30B-D56F063E3683}" type="presParOf" srcId="{76CFF7C3-EAF8-4F6A-8E2A-C11FDA74A59D}" destId="{3309D491-190E-4815-803C-486D04C05072}" srcOrd="0" destOrd="0" presId="urn:microsoft.com/office/officeart/2008/layout/BubblePictureList"/>
    <dgm:cxn modelId="{6763F201-67CA-4B44-93BB-A651EFBE911A}" type="presParOf" srcId="{24F31D91-0473-4F99-BEA4-B82EC5F841E0}" destId="{F186D59B-05CF-44F7-B919-2ACAD27674F0}" srcOrd="13" destOrd="0" presId="urn:microsoft.com/office/officeart/2008/layout/BubblePictureList"/>
    <dgm:cxn modelId="{E1D13CF1-4D71-4882-9777-058DDA9502B7}" type="presParOf" srcId="{24F31D91-0473-4F99-BEA4-B82EC5F841E0}" destId="{8B1AB403-7017-4615-B81C-DAAC5FF0DCCA}" srcOrd="14" destOrd="0" presId="urn:microsoft.com/office/officeart/2008/layout/BubblePictureList"/>
    <dgm:cxn modelId="{CEEFD2CB-5D36-4EC3-B1A0-A3CEBB548F68}" type="presParOf" srcId="{24F31D91-0473-4F99-BEA4-B82EC5F841E0}" destId="{F2AA57DD-F174-4DE5-A829-EC7582B331DD}" srcOrd="15" destOrd="0" presId="urn:microsoft.com/office/officeart/2008/layout/BubblePictureList"/>
    <dgm:cxn modelId="{583D50CF-C29F-4CCE-B175-B1EEA95CB459}" type="presParOf" srcId="{F2AA57DD-F174-4DE5-A829-EC7582B331DD}" destId="{9903B577-8589-4EF0-9525-D16A9AD9444F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7CFCD7-A037-4F21-B1EB-AB303CB60A07}" type="doc">
      <dgm:prSet loTypeId="urn:microsoft.com/office/officeart/2008/layout/BubblePicture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0AB63A91-B0D0-44FF-9A0D-08B47FA3AFDF}">
      <dgm:prSet phldrT="[Metin]" custT="1"/>
      <dgm:spPr/>
      <dgm:t>
        <a:bodyPr/>
        <a:lstStyle/>
        <a:p>
          <a:r>
            <a:rPr lang="tr-TR" sz="2400" b="1" dirty="0" err="1"/>
            <a:t>Fruit</a:t>
          </a:r>
          <a:r>
            <a:rPr lang="tr-TR" sz="2400" b="1" dirty="0"/>
            <a:t> </a:t>
          </a:r>
          <a:r>
            <a:rPr lang="tr-TR" sz="2400" b="1" dirty="0" err="1"/>
            <a:t>Mix</a:t>
          </a:r>
          <a:r>
            <a:rPr lang="tr-TR" sz="2400" b="1" dirty="0"/>
            <a:t> </a:t>
          </a:r>
        </a:p>
      </dgm:t>
    </dgm:pt>
    <dgm:pt modelId="{24C70C57-8FB1-4DD6-B03A-1068F4EBE3AC}" type="parTrans" cxnId="{D105A51F-0729-4604-8C1E-A2F88CC50BC6}">
      <dgm:prSet/>
      <dgm:spPr/>
      <dgm:t>
        <a:bodyPr/>
        <a:lstStyle/>
        <a:p>
          <a:endParaRPr lang="tr-TR"/>
        </a:p>
      </dgm:t>
    </dgm:pt>
    <dgm:pt modelId="{C47EFC4F-0CDF-4C4A-888B-70ABDF5E3EC7}" type="sibTrans" cxnId="{D105A51F-0729-4604-8C1E-A2F88CC50BC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FDA92402-E78E-4067-A27F-BBE66A64ADC4}">
      <dgm:prSet phldrT="[Metin]" custT="1"/>
      <dgm:spPr/>
      <dgm:t>
        <a:bodyPr/>
        <a:lstStyle/>
        <a:p>
          <a:pPr algn="ctr"/>
          <a:r>
            <a: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</a:t>
          </a:r>
          <a:r>
            <a:rPr lang="tr-TR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Magnesium</a:t>
          </a:r>
          <a:r>
            <a: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tr-TR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Complex</a:t>
          </a:r>
          <a:endParaRPr lang="tr-T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C4E0D1-A3E6-4382-B18E-F944BDEFE34B}" type="parTrans" cxnId="{6322571D-AEAF-4C6E-AD08-8E4BC65E77F7}">
      <dgm:prSet/>
      <dgm:spPr/>
      <dgm:t>
        <a:bodyPr/>
        <a:lstStyle/>
        <a:p>
          <a:endParaRPr lang="tr-TR"/>
        </a:p>
      </dgm:t>
    </dgm:pt>
    <dgm:pt modelId="{B94D1CD6-0B4A-4453-A981-354D4B9733C6}" type="sibTrans" cxnId="{6322571D-AEAF-4C6E-AD08-8E4BC65E77F7}">
      <dgm:prSet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tr-TR"/>
        </a:p>
      </dgm:t>
    </dgm:pt>
    <dgm:pt modelId="{60006338-7AC5-4652-9DB0-D56A4AC30EE8}">
      <dgm:prSet phldrT="[Metin]" custT="1"/>
      <dgm:spPr/>
      <dgm:t>
        <a:bodyPr/>
        <a:lstStyle/>
        <a:p>
          <a:r>
            <a:rPr lang="tr-TR" sz="1800" b="1" dirty="0">
              <a:effectLst/>
            </a:rPr>
            <a:t>Isırgan Ekstresi</a:t>
          </a:r>
          <a:endParaRPr lang="tr-TR" sz="1800" b="1" dirty="0"/>
        </a:p>
      </dgm:t>
    </dgm:pt>
    <dgm:pt modelId="{8A67B4A1-9589-4300-8288-D1816F7237A8}" type="parTrans" cxnId="{265EEA10-4AC0-4601-8421-20FCA0D20C66}">
      <dgm:prSet/>
      <dgm:spPr/>
      <dgm:t>
        <a:bodyPr/>
        <a:lstStyle/>
        <a:p>
          <a:endParaRPr lang="tr-TR"/>
        </a:p>
      </dgm:t>
    </dgm:pt>
    <dgm:pt modelId="{57041DFE-BE44-45BD-A64A-A2F466C3FD6B}" type="sibTrans" cxnId="{265EEA10-4AC0-4601-8421-20FCA0D20C66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25862AE9-0B90-4842-B44E-8EF531C687F4}">
      <dgm:prSet phldrT="[Metin]"/>
      <dgm:spPr/>
      <dgm:t>
        <a:bodyPr/>
        <a:lstStyle/>
        <a:p>
          <a:endParaRPr lang="tr-TR" dirty="0"/>
        </a:p>
      </dgm:t>
    </dgm:pt>
    <dgm:pt modelId="{C8E4D236-2C75-436D-9047-F66AF183967B}" type="parTrans" cxnId="{707D77B9-CD49-45E5-AAC0-CB72FBC980EB}">
      <dgm:prSet/>
      <dgm:spPr/>
      <dgm:t>
        <a:bodyPr/>
        <a:lstStyle/>
        <a:p>
          <a:endParaRPr lang="tr-TR"/>
        </a:p>
      </dgm:t>
    </dgm:pt>
    <dgm:pt modelId="{D5863BAA-DE01-40C4-8AF3-50B4EC614275}" type="sibTrans" cxnId="{707D77B9-CD49-45E5-AAC0-CB72FBC980EB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tr-TR"/>
        </a:p>
      </dgm:t>
    </dgm:pt>
    <dgm:pt modelId="{24F31D91-0473-4F99-BEA4-B82EC5F841E0}" type="pres">
      <dgm:prSet presAssocID="{937CFCD7-A037-4F21-B1EB-AB303CB60A07}" presName="Name0" presStyleCnt="0">
        <dgm:presLayoutVars>
          <dgm:chMax val="8"/>
          <dgm:chPref val="8"/>
          <dgm:dir/>
        </dgm:presLayoutVars>
      </dgm:prSet>
      <dgm:spPr/>
    </dgm:pt>
    <dgm:pt modelId="{B88BEA3E-15DA-41F9-9ABA-0AC091DDF665}" type="pres">
      <dgm:prSet presAssocID="{0AB63A91-B0D0-44FF-9A0D-08B47FA3AFDF}" presName="parent_text_1" presStyleLbl="revTx" presStyleIdx="0" presStyleCnt="4" custFlipHor="1" custScaleX="35708" custScaleY="19538" custLinFactNeighborX="-32066" custLinFactNeighborY="19609">
        <dgm:presLayoutVars>
          <dgm:chMax val="0"/>
          <dgm:chPref val="0"/>
          <dgm:bulletEnabled val="1"/>
        </dgm:presLayoutVars>
      </dgm:prSet>
      <dgm:spPr/>
    </dgm:pt>
    <dgm:pt modelId="{3FE33F82-DB92-4BFF-8F59-F477DDFD875E}" type="pres">
      <dgm:prSet presAssocID="{0AB63A91-B0D0-44FF-9A0D-08B47FA3AFDF}" presName="image_accent_1" presStyleCnt="0"/>
      <dgm:spPr/>
    </dgm:pt>
    <dgm:pt modelId="{B64B8422-524D-4897-B6EE-B103F7BC83C9}" type="pres">
      <dgm:prSet presAssocID="{0AB63A91-B0D0-44FF-9A0D-08B47FA3AFDF}" presName="imageAccentRepeatNode" presStyleLbl="alignNode1" presStyleIdx="0" presStyleCnt="8" custScaleX="130606" custScaleY="120849" custLinFactX="79774" custLinFactNeighborX="100000" custLinFactNeighborY="-72512"/>
      <dgm:spPr/>
    </dgm:pt>
    <dgm:pt modelId="{33CBE9E9-D2BD-4D0F-928A-94B45A09F31C}" type="pres">
      <dgm:prSet presAssocID="{0AB63A91-B0D0-44FF-9A0D-08B47FA3AFDF}" presName="accent_1" presStyleLbl="alignNode1" presStyleIdx="1" presStyleCnt="8"/>
      <dgm:spPr/>
    </dgm:pt>
    <dgm:pt modelId="{4B2F7886-72C9-4CF4-9403-BDD5D8306C99}" type="pres">
      <dgm:prSet presAssocID="{C47EFC4F-0CDF-4C4A-888B-70ABDF5E3EC7}" presName="image_1" presStyleCnt="0"/>
      <dgm:spPr/>
    </dgm:pt>
    <dgm:pt modelId="{4C8AFB26-8051-4E3E-A227-DBB4F7335E44}" type="pres">
      <dgm:prSet presAssocID="{C47EFC4F-0CDF-4C4A-888B-70ABDF5E3EC7}" presName="imageRepeatNode" presStyleLbl="fgImgPlace1" presStyleIdx="0" presStyleCnt="4" custScaleX="181761" custScaleY="171468" custLinFactX="100000" custLinFactNeighborX="104483" custLinFactNeighborY="-92189"/>
      <dgm:spPr/>
    </dgm:pt>
    <dgm:pt modelId="{0CBB8A02-FD66-4919-9A4E-C1F4732D8DA1}" type="pres">
      <dgm:prSet presAssocID="{FDA92402-E78E-4067-A27F-BBE66A64ADC4}" presName="parent_text_2" presStyleLbl="revTx" presStyleIdx="1" presStyleCnt="4" custScaleX="93169" custScaleY="138455" custLinFactNeighborX="-1595" custLinFactNeighborY="50761">
        <dgm:presLayoutVars>
          <dgm:chMax val="0"/>
          <dgm:chPref val="0"/>
          <dgm:bulletEnabled val="1"/>
        </dgm:presLayoutVars>
      </dgm:prSet>
      <dgm:spPr/>
    </dgm:pt>
    <dgm:pt modelId="{EC22C8D3-90AA-4521-B8CC-3119C93CB2B5}" type="pres">
      <dgm:prSet presAssocID="{FDA92402-E78E-4067-A27F-BBE66A64ADC4}" presName="image_accent_2" presStyleCnt="0"/>
      <dgm:spPr/>
    </dgm:pt>
    <dgm:pt modelId="{1B2D660F-BF73-4156-BB5D-F4E8684E0180}" type="pres">
      <dgm:prSet presAssocID="{FDA92402-E78E-4067-A27F-BBE66A64ADC4}" presName="imageAccentRepeatNode" presStyleLbl="alignNode1" presStyleIdx="2" presStyleCnt="8"/>
      <dgm:spPr/>
    </dgm:pt>
    <dgm:pt modelId="{58705021-CB46-450E-822C-F851D5B372A7}" type="pres">
      <dgm:prSet presAssocID="{B94D1CD6-0B4A-4453-A981-354D4B9733C6}" presName="image_2" presStyleCnt="0"/>
      <dgm:spPr/>
    </dgm:pt>
    <dgm:pt modelId="{D772289B-9182-416D-B38E-3081996B5D74}" type="pres">
      <dgm:prSet presAssocID="{B94D1CD6-0B4A-4453-A981-354D4B9733C6}" presName="imageRepeatNode" presStyleLbl="fgImgPlace1" presStyleIdx="1" presStyleCnt="4" custLinFactNeighborX="24474" custLinFactNeighborY="-11538"/>
      <dgm:spPr/>
    </dgm:pt>
    <dgm:pt modelId="{A946C740-11B5-470C-B691-EB1671B2F424}" type="pres">
      <dgm:prSet presAssocID="{25862AE9-0B90-4842-B44E-8EF531C687F4}" presName="image_accent_3" presStyleCnt="0"/>
      <dgm:spPr/>
    </dgm:pt>
    <dgm:pt modelId="{8E847429-303E-4E11-B46E-E439BD301DAA}" type="pres">
      <dgm:prSet presAssocID="{25862AE9-0B90-4842-B44E-8EF531C687F4}" presName="imageAccentRepeatNode" presStyleLbl="alignNode1" presStyleIdx="3" presStyleCnt="8" custScaleX="136061" custScaleY="138816" custLinFactX="-15564" custLinFactNeighborX="-100000" custLinFactNeighborY="12349"/>
      <dgm:spPr/>
    </dgm:pt>
    <dgm:pt modelId="{333B6A66-ABA0-4D25-AF75-FFFB48CF9AFD}" type="pres">
      <dgm:prSet presAssocID="{25862AE9-0B90-4842-B44E-8EF531C687F4}" presName="parent_text_3" presStyleLbl="revTx" presStyleIdx="2" presStyleCnt="4" custLinFactNeighborX="3589" custLinFactNeighborY="4792">
        <dgm:presLayoutVars>
          <dgm:chMax val="0"/>
          <dgm:chPref val="0"/>
          <dgm:bulletEnabled val="1"/>
        </dgm:presLayoutVars>
      </dgm:prSet>
      <dgm:spPr/>
    </dgm:pt>
    <dgm:pt modelId="{132D8719-469E-4E66-A1D6-E2371A5B26C7}" type="pres">
      <dgm:prSet presAssocID="{25862AE9-0B90-4842-B44E-8EF531C687F4}" presName="accent_2" presStyleLbl="alignNode1" presStyleIdx="4" presStyleCnt="8"/>
      <dgm:spPr/>
    </dgm:pt>
    <dgm:pt modelId="{CEB30411-CED7-42ED-811B-A8E6F39876F1}" type="pres">
      <dgm:prSet presAssocID="{25862AE9-0B90-4842-B44E-8EF531C687F4}" presName="accent_3" presStyleLbl="alignNode1" presStyleIdx="5" presStyleCnt="8"/>
      <dgm:spPr/>
    </dgm:pt>
    <dgm:pt modelId="{96C6A05A-A639-4CFF-BD3F-E0C1C9918FE7}" type="pres">
      <dgm:prSet presAssocID="{D5863BAA-DE01-40C4-8AF3-50B4EC614275}" presName="image_3" presStyleCnt="0"/>
      <dgm:spPr/>
    </dgm:pt>
    <dgm:pt modelId="{0ACDB92C-2055-4CB8-BB64-AA78A3D029FB}" type="pres">
      <dgm:prSet presAssocID="{D5863BAA-DE01-40C4-8AF3-50B4EC614275}" presName="imageRepeatNode" presStyleLbl="fgImgPlace1" presStyleIdx="2" presStyleCnt="4" custScaleX="166801" custScaleY="161844" custLinFactNeighborX="-97353" custLinFactNeighborY="17596"/>
      <dgm:spPr/>
    </dgm:pt>
    <dgm:pt modelId="{76CFF7C3-EAF8-4F6A-8E2A-C11FDA74A59D}" type="pres">
      <dgm:prSet presAssocID="{60006338-7AC5-4652-9DB0-D56A4AC30EE8}" presName="image_accent_4" presStyleCnt="0"/>
      <dgm:spPr/>
    </dgm:pt>
    <dgm:pt modelId="{3309D491-190E-4815-803C-486D04C05072}" type="pres">
      <dgm:prSet presAssocID="{60006338-7AC5-4652-9DB0-D56A4AC30EE8}" presName="imageAccentRepeatNode" presStyleLbl="alignNode1" presStyleIdx="6" presStyleCnt="8"/>
      <dgm:spPr/>
    </dgm:pt>
    <dgm:pt modelId="{F186D59B-05CF-44F7-B919-2ACAD27674F0}" type="pres">
      <dgm:prSet presAssocID="{60006338-7AC5-4652-9DB0-D56A4AC30EE8}" presName="parent_text_4" presStyleLbl="revTx" presStyleIdx="3" presStyleCnt="4" custScaleX="54250" custScaleY="56517" custLinFactX="-77" custLinFactNeighborX="-100000" custLinFactNeighborY="-45270">
        <dgm:presLayoutVars>
          <dgm:chMax val="0"/>
          <dgm:chPref val="0"/>
          <dgm:bulletEnabled val="1"/>
        </dgm:presLayoutVars>
      </dgm:prSet>
      <dgm:spPr/>
    </dgm:pt>
    <dgm:pt modelId="{8B1AB403-7017-4615-B81C-DAAC5FF0DCCA}" type="pres">
      <dgm:prSet presAssocID="{60006338-7AC5-4652-9DB0-D56A4AC30EE8}" presName="accent_4" presStyleLbl="alignNode1" presStyleIdx="7" presStyleCnt="8"/>
      <dgm:spPr/>
    </dgm:pt>
    <dgm:pt modelId="{F2AA57DD-F174-4DE5-A829-EC7582B331DD}" type="pres">
      <dgm:prSet presAssocID="{57041DFE-BE44-45BD-A64A-A2F466C3FD6B}" presName="image_4" presStyleCnt="0"/>
      <dgm:spPr/>
    </dgm:pt>
    <dgm:pt modelId="{9903B577-8589-4EF0-9525-D16A9AD9444F}" type="pres">
      <dgm:prSet presAssocID="{57041DFE-BE44-45BD-A64A-A2F466C3FD6B}" presName="imageRepeatNode" presStyleLbl="fgImgPlace1" presStyleIdx="3" presStyleCnt="4" custScaleX="122310" custScaleY="121587" custLinFactNeighborX="51066" custLinFactNeighborY="22380"/>
      <dgm:spPr/>
    </dgm:pt>
  </dgm:ptLst>
  <dgm:cxnLst>
    <dgm:cxn modelId="{265EEA10-4AC0-4601-8421-20FCA0D20C66}" srcId="{937CFCD7-A037-4F21-B1EB-AB303CB60A07}" destId="{60006338-7AC5-4652-9DB0-D56A4AC30EE8}" srcOrd="3" destOrd="0" parTransId="{8A67B4A1-9589-4300-8288-D1816F7237A8}" sibTransId="{57041DFE-BE44-45BD-A64A-A2F466C3FD6B}"/>
    <dgm:cxn modelId="{B6F39312-2568-45F5-B970-B71B5222937B}" type="presOf" srcId="{937CFCD7-A037-4F21-B1EB-AB303CB60A07}" destId="{24F31D91-0473-4F99-BEA4-B82EC5F841E0}" srcOrd="0" destOrd="0" presId="urn:microsoft.com/office/officeart/2008/layout/BubblePictureList"/>
    <dgm:cxn modelId="{6322571D-AEAF-4C6E-AD08-8E4BC65E77F7}" srcId="{937CFCD7-A037-4F21-B1EB-AB303CB60A07}" destId="{FDA92402-E78E-4067-A27F-BBE66A64ADC4}" srcOrd="1" destOrd="0" parTransId="{BBC4E0D1-A3E6-4382-B18E-F944BDEFE34B}" sibTransId="{B94D1CD6-0B4A-4453-A981-354D4B9733C6}"/>
    <dgm:cxn modelId="{D105A51F-0729-4604-8C1E-A2F88CC50BC6}" srcId="{937CFCD7-A037-4F21-B1EB-AB303CB60A07}" destId="{0AB63A91-B0D0-44FF-9A0D-08B47FA3AFDF}" srcOrd="0" destOrd="0" parTransId="{24C70C57-8FB1-4DD6-B03A-1068F4EBE3AC}" sibTransId="{C47EFC4F-0CDF-4C4A-888B-70ABDF5E3EC7}"/>
    <dgm:cxn modelId="{4AF18643-9A64-48D0-988A-BEBD93670CE6}" type="presOf" srcId="{C47EFC4F-0CDF-4C4A-888B-70ABDF5E3EC7}" destId="{4C8AFB26-8051-4E3E-A227-DBB4F7335E44}" srcOrd="0" destOrd="0" presId="urn:microsoft.com/office/officeart/2008/layout/BubblePictureList"/>
    <dgm:cxn modelId="{4173F77C-8394-4026-A325-F25F5B84F15E}" type="presOf" srcId="{60006338-7AC5-4652-9DB0-D56A4AC30EE8}" destId="{F186D59B-05CF-44F7-B919-2ACAD27674F0}" srcOrd="0" destOrd="0" presId="urn:microsoft.com/office/officeart/2008/layout/BubblePictureList"/>
    <dgm:cxn modelId="{9FF959A2-0492-4521-BFE8-0B62B3E31A0B}" type="presOf" srcId="{FDA92402-E78E-4067-A27F-BBE66A64ADC4}" destId="{0CBB8A02-FD66-4919-9A4E-C1F4732D8DA1}" srcOrd="0" destOrd="0" presId="urn:microsoft.com/office/officeart/2008/layout/BubblePictureList"/>
    <dgm:cxn modelId="{FD4684A8-D276-4631-B022-1A793992653E}" type="presOf" srcId="{25862AE9-0B90-4842-B44E-8EF531C687F4}" destId="{333B6A66-ABA0-4D25-AF75-FFFB48CF9AFD}" srcOrd="0" destOrd="0" presId="urn:microsoft.com/office/officeart/2008/layout/BubblePictureList"/>
    <dgm:cxn modelId="{B13D99B2-DD5A-4C88-A6C5-26F8B5BF656B}" type="presOf" srcId="{0AB63A91-B0D0-44FF-9A0D-08B47FA3AFDF}" destId="{B88BEA3E-15DA-41F9-9ABA-0AC091DDF665}" srcOrd="0" destOrd="0" presId="urn:microsoft.com/office/officeart/2008/layout/BubblePictureList"/>
    <dgm:cxn modelId="{707D77B9-CD49-45E5-AAC0-CB72FBC980EB}" srcId="{937CFCD7-A037-4F21-B1EB-AB303CB60A07}" destId="{25862AE9-0B90-4842-B44E-8EF531C687F4}" srcOrd="2" destOrd="0" parTransId="{C8E4D236-2C75-436D-9047-F66AF183967B}" sibTransId="{D5863BAA-DE01-40C4-8AF3-50B4EC614275}"/>
    <dgm:cxn modelId="{4A86CBC5-9553-4B2F-8F56-1D5D1DE6D69D}" type="presOf" srcId="{57041DFE-BE44-45BD-A64A-A2F466C3FD6B}" destId="{9903B577-8589-4EF0-9525-D16A9AD9444F}" srcOrd="0" destOrd="0" presId="urn:microsoft.com/office/officeart/2008/layout/BubblePictureList"/>
    <dgm:cxn modelId="{064A8FE9-4D27-4878-937C-4EE2567EE40F}" type="presOf" srcId="{D5863BAA-DE01-40C4-8AF3-50B4EC614275}" destId="{0ACDB92C-2055-4CB8-BB64-AA78A3D029FB}" srcOrd="0" destOrd="0" presId="urn:microsoft.com/office/officeart/2008/layout/BubblePictureList"/>
    <dgm:cxn modelId="{55FCD2F5-32BF-4C62-8CE0-EF1B1B00B193}" type="presOf" srcId="{B94D1CD6-0B4A-4453-A981-354D4B9733C6}" destId="{D772289B-9182-416D-B38E-3081996B5D74}" srcOrd="0" destOrd="0" presId="urn:microsoft.com/office/officeart/2008/layout/BubblePictureList"/>
    <dgm:cxn modelId="{1EA02BAB-F35D-46C1-A999-E9EB3E19BAB6}" type="presParOf" srcId="{24F31D91-0473-4F99-BEA4-B82EC5F841E0}" destId="{B88BEA3E-15DA-41F9-9ABA-0AC091DDF665}" srcOrd="0" destOrd="0" presId="urn:microsoft.com/office/officeart/2008/layout/BubblePictureList"/>
    <dgm:cxn modelId="{C943D5C0-DD67-4ECF-B109-528DEE821FB1}" type="presParOf" srcId="{24F31D91-0473-4F99-BEA4-B82EC5F841E0}" destId="{3FE33F82-DB92-4BFF-8F59-F477DDFD875E}" srcOrd="1" destOrd="0" presId="urn:microsoft.com/office/officeart/2008/layout/BubblePictureList"/>
    <dgm:cxn modelId="{CF7F0AB7-7D5B-4824-8797-EDEA51D482C4}" type="presParOf" srcId="{3FE33F82-DB92-4BFF-8F59-F477DDFD875E}" destId="{B64B8422-524D-4897-B6EE-B103F7BC83C9}" srcOrd="0" destOrd="0" presId="urn:microsoft.com/office/officeart/2008/layout/BubblePictureList"/>
    <dgm:cxn modelId="{842F5B8F-847C-473F-87F4-035A3B69598F}" type="presParOf" srcId="{24F31D91-0473-4F99-BEA4-B82EC5F841E0}" destId="{33CBE9E9-D2BD-4D0F-928A-94B45A09F31C}" srcOrd="2" destOrd="0" presId="urn:microsoft.com/office/officeart/2008/layout/BubblePictureList"/>
    <dgm:cxn modelId="{3301AF64-FF2F-4B64-947E-B47ADDC41DA3}" type="presParOf" srcId="{24F31D91-0473-4F99-BEA4-B82EC5F841E0}" destId="{4B2F7886-72C9-4CF4-9403-BDD5D8306C99}" srcOrd="3" destOrd="0" presId="urn:microsoft.com/office/officeart/2008/layout/BubblePictureList"/>
    <dgm:cxn modelId="{78C7F2DA-2306-47FB-BB94-106E70ABC6E4}" type="presParOf" srcId="{4B2F7886-72C9-4CF4-9403-BDD5D8306C99}" destId="{4C8AFB26-8051-4E3E-A227-DBB4F7335E44}" srcOrd="0" destOrd="0" presId="urn:microsoft.com/office/officeart/2008/layout/BubblePictureList"/>
    <dgm:cxn modelId="{44BD7509-E25C-432D-8D2F-2D583263FD6D}" type="presParOf" srcId="{24F31D91-0473-4F99-BEA4-B82EC5F841E0}" destId="{0CBB8A02-FD66-4919-9A4E-C1F4732D8DA1}" srcOrd="4" destOrd="0" presId="urn:microsoft.com/office/officeart/2008/layout/BubblePictureList"/>
    <dgm:cxn modelId="{2E559638-4E75-4670-B9D7-1502D85F1DE1}" type="presParOf" srcId="{24F31D91-0473-4F99-BEA4-B82EC5F841E0}" destId="{EC22C8D3-90AA-4521-B8CC-3119C93CB2B5}" srcOrd="5" destOrd="0" presId="urn:microsoft.com/office/officeart/2008/layout/BubblePictureList"/>
    <dgm:cxn modelId="{1F4C4632-F5E5-4F17-A23E-BA6247A53EA4}" type="presParOf" srcId="{EC22C8D3-90AA-4521-B8CC-3119C93CB2B5}" destId="{1B2D660F-BF73-4156-BB5D-F4E8684E0180}" srcOrd="0" destOrd="0" presId="urn:microsoft.com/office/officeart/2008/layout/BubblePictureList"/>
    <dgm:cxn modelId="{124CC7BE-584F-4A24-9D43-55841230C089}" type="presParOf" srcId="{24F31D91-0473-4F99-BEA4-B82EC5F841E0}" destId="{58705021-CB46-450E-822C-F851D5B372A7}" srcOrd="6" destOrd="0" presId="urn:microsoft.com/office/officeart/2008/layout/BubblePictureList"/>
    <dgm:cxn modelId="{670B0481-5112-4519-9132-46CA039B0427}" type="presParOf" srcId="{58705021-CB46-450E-822C-F851D5B372A7}" destId="{D772289B-9182-416D-B38E-3081996B5D74}" srcOrd="0" destOrd="0" presId="urn:microsoft.com/office/officeart/2008/layout/BubblePictureList"/>
    <dgm:cxn modelId="{D799F913-C0E0-4159-92D0-35CAB0C2C09A}" type="presParOf" srcId="{24F31D91-0473-4F99-BEA4-B82EC5F841E0}" destId="{A946C740-11B5-470C-B691-EB1671B2F424}" srcOrd="7" destOrd="0" presId="urn:microsoft.com/office/officeart/2008/layout/BubblePictureList"/>
    <dgm:cxn modelId="{C162FD74-F121-4228-B018-6D04128EAEEC}" type="presParOf" srcId="{A946C740-11B5-470C-B691-EB1671B2F424}" destId="{8E847429-303E-4E11-B46E-E439BD301DAA}" srcOrd="0" destOrd="0" presId="urn:microsoft.com/office/officeart/2008/layout/BubblePictureList"/>
    <dgm:cxn modelId="{4E53D9A1-A4C5-4A34-A54F-0F9890A0833D}" type="presParOf" srcId="{24F31D91-0473-4F99-BEA4-B82EC5F841E0}" destId="{333B6A66-ABA0-4D25-AF75-FFFB48CF9AFD}" srcOrd="8" destOrd="0" presId="urn:microsoft.com/office/officeart/2008/layout/BubblePictureList"/>
    <dgm:cxn modelId="{E9000E3A-C100-4D1F-A1D7-A2D53E554E9E}" type="presParOf" srcId="{24F31D91-0473-4F99-BEA4-B82EC5F841E0}" destId="{132D8719-469E-4E66-A1D6-E2371A5B26C7}" srcOrd="9" destOrd="0" presId="urn:microsoft.com/office/officeart/2008/layout/BubblePictureList"/>
    <dgm:cxn modelId="{245EF991-B1D2-48B7-A3C8-B356F287541D}" type="presParOf" srcId="{24F31D91-0473-4F99-BEA4-B82EC5F841E0}" destId="{CEB30411-CED7-42ED-811B-A8E6F39876F1}" srcOrd="10" destOrd="0" presId="urn:microsoft.com/office/officeart/2008/layout/BubblePictureList"/>
    <dgm:cxn modelId="{7A88FF88-42B2-4C6C-BE3E-1F452BF25514}" type="presParOf" srcId="{24F31D91-0473-4F99-BEA4-B82EC5F841E0}" destId="{96C6A05A-A639-4CFF-BD3F-E0C1C9918FE7}" srcOrd="11" destOrd="0" presId="urn:microsoft.com/office/officeart/2008/layout/BubblePictureList"/>
    <dgm:cxn modelId="{017DCD36-D2BA-4435-9C20-0273E967485D}" type="presParOf" srcId="{96C6A05A-A639-4CFF-BD3F-E0C1C9918FE7}" destId="{0ACDB92C-2055-4CB8-BB64-AA78A3D029FB}" srcOrd="0" destOrd="0" presId="urn:microsoft.com/office/officeart/2008/layout/BubblePictureList"/>
    <dgm:cxn modelId="{9F06F12E-FECA-433A-8E0F-4B2C284A32AA}" type="presParOf" srcId="{24F31D91-0473-4F99-BEA4-B82EC5F841E0}" destId="{76CFF7C3-EAF8-4F6A-8E2A-C11FDA74A59D}" srcOrd="12" destOrd="0" presId="urn:microsoft.com/office/officeart/2008/layout/BubblePictureList"/>
    <dgm:cxn modelId="{DCF713E5-DDD8-42BB-B30B-D56F063E3683}" type="presParOf" srcId="{76CFF7C3-EAF8-4F6A-8E2A-C11FDA74A59D}" destId="{3309D491-190E-4815-803C-486D04C05072}" srcOrd="0" destOrd="0" presId="urn:microsoft.com/office/officeart/2008/layout/BubblePictureList"/>
    <dgm:cxn modelId="{6763F201-67CA-4B44-93BB-A651EFBE911A}" type="presParOf" srcId="{24F31D91-0473-4F99-BEA4-B82EC5F841E0}" destId="{F186D59B-05CF-44F7-B919-2ACAD27674F0}" srcOrd="13" destOrd="0" presId="urn:microsoft.com/office/officeart/2008/layout/BubblePictureList"/>
    <dgm:cxn modelId="{E1D13CF1-4D71-4882-9777-058DDA9502B7}" type="presParOf" srcId="{24F31D91-0473-4F99-BEA4-B82EC5F841E0}" destId="{8B1AB403-7017-4615-B81C-DAAC5FF0DCCA}" srcOrd="14" destOrd="0" presId="urn:microsoft.com/office/officeart/2008/layout/BubblePictureList"/>
    <dgm:cxn modelId="{CEEFD2CB-5D36-4EC3-B1A0-A3CEBB548F68}" type="presParOf" srcId="{24F31D91-0473-4F99-BEA4-B82EC5F841E0}" destId="{F2AA57DD-F174-4DE5-A829-EC7582B331DD}" srcOrd="15" destOrd="0" presId="urn:microsoft.com/office/officeart/2008/layout/BubblePictureList"/>
    <dgm:cxn modelId="{583D50CF-C29F-4CCE-B175-B1EEA95CB459}" type="presParOf" srcId="{F2AA57DD-F174-4DE5-A829-EC7582B331DD}" destId="{9903B577-8589-4EF0-9525-D16A9AD9444F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B8422-524D-4897-B6EE-B103F7BC83C9}">
      <dsp:nvSpPr>
        <dsp:cNvPr id="0" name=""/>
        <dsp:cNvSpPr/>
      </dsp:nvSpPr>
      <dsp:spPr>
        <a:xfrm>
          <a:off x="5754152" y="1404375"/>
          <a:ext cx="3104647" cy="28734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BE9E9-D2BD-4D0F-928A-94B45A09F31C}">
      <dsp:nvSpPr>
        <dsp:cNvPr id="0" name=""/>
        <dsp:cNvSpPr/>
      </dsp:nvSpPr>
      <dsp:spPr>
        <a:xfrm>
          <a:off x="3360722" y="1625779"/>
          <a:ext cx="705983" cy="705594"/>
        </a:xfrm>
        <a:prstGeom prst="donut">
          <a:avLst>
            <a:gd name="adj" fmla="val 74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AFB26-8051-4E3E-A227-DBB4F7335E44}">
      <dsp:nvSpPr>
        <dsp:cNvPr id="0" name=""/>
        <dsp:cNvSpPr/>
      </dsp:nvSpPr>
      <dsp:spPr>
        <a:xfrm>
          <a:off x="5527577" y="660465"/>
          <a:ext cx="3990381" cy="37631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D660F-BF73-4156-BB5D-F4E8684E0180}">
      <dsp:nvSpPr>
        <dsp:cNvPr id="0" name=""/>
        <dsp:cNvSpPr/>
      </dsp:nvSpPr>
      <dsp:spPr>
        <a:xfrm>
          <a:off x="4394378" y="3825783"/>
          <a:ext cx="1244159" cy="124355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2289B-9182-416D-B38E-3081996B5D74}">
      <dsp:nvSpPr>
        <dsp:cNvPr id="0" name=""/>
        <dsp:cNvSpPr/>
      </dsp:nvSpPr>
      <dsp:spPr>
        <a:xfrm>
          <a:off x="4736385" y="3772289"/>
          <a:ext cx="1097203" cy="1097327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47429-303E-4E11-B46E-E439BD301DAA}">
      <dsp:nvSpPr>
        <dsp:cNvPr id="0" name=""/>
        <dsp:cNvSpPr/>
      </dsp:nvSpPr>
      <dsp:spPr>
        <a:xfrm>
          <a:off x="1777445" y="1957240"/>
          <a:ext cx="2169722" cy="22139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D8719-469E-4E66-A1D6-E2371A5B26C7}">
      <dsp:nvSpPr>
        <dsp:cNvPr id="0" name=""/>
        <dsp:cNvSpPr/>
      </dsp:nvSpPr>
      <dsp:spPr>
        <a:xfrm>
          <a:off x="4802478" y="71330"/>
          <a:ext cx="522288" cy="522508"/>
        </a:xfrm>
        <a:prstGeom prst="donut">
          <a:avLst>
            <a:gd name="adj" fmla="val 746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B30411-CED7-42ED-811B-A8E6F39876F1}">
      <dsp:nvSpPr>
        <dsp:cNvPr id="0" name=""/>
        <dsp:cNvSpPr/>
      </dsp:nvSpPr>
      <dsp:spPr>
        <a:xfrm>
          <a:off x="5455836" y="-190220"/>
          <a:ext cx="261144" cy="261551"/>
        </a:xfrm>
        <a:prstGeom prst="donut">
          <a:avLst>
            <a:gd name="adj" fmla="val 74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DB92C-2055-4CB8-BB64-AA78A3D029FB}">
      <dsp:nvSpPr>
        <dsp:cNvPr id="0" name=""/>
        <dsp:cNvSpPr/>
      </dsp:nvSpPr>
      <dsp:spPr>
        <a:xfrm>
          <a:off x="2126564" y="1964117"/>
          <a:ext cx="2380019" cy="230893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9D491-190E-4815-803C-486D04C05072}">
      <dsp:nvSpPr>
        <dsp:cNvPr id="0" name=""/>
        <dsp:cNvSpPr/>
      </dsp:nvSpPr>
      <dsp:spPr>
        <a:xfrm>
          <a:off x="4086565" y="650905"/>
          <a:ext cx="1118055" cy="11181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AB403-7017-4615-B81C-DAAC5FF0DCCA}">
      <dsp:nvSpPr>
        <dsp:cNvPr id="0" name=""/>
        <dsp:cNvSpPr/>
      </dsp:nvSpPr>
      <dsp:spPr>
        <a:xfrm>
          <a:off x="5716980" y="5035459"/>
          <a:ext cx="392213" cy="391732"/>
        </a:xfrm>
        <a:prstGeom prst="donut">
          <a:avLst>
            <a:gd name="adj" fmla="val 746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3B577-8589-4EF0-9525-D16A9AD9444F}">
      <dsp:nvSpPr>
        <dsp:cNvPr id="0" name=""/>
        <dsp:cNvSpPr/>
      </dsp:nvSpPr>
      <dsp:spPr>
        <a:xfrm>
          <a:off x="4546016" y="831218"/>
          <a:ext cx="1207183" cy="119977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BEA3E-15DA-41F9-9ABA-0AC091DDF665}">
      <dsp:nvSpPr>
        <dsp:cNvPr id="0" name=""/>
        <dsp:cNvSpPr/>
      </dsp:nvSpPr>
      <dsp:spPr>
        <a:xfrm flipH="1">
          <a:off x="0" y="2841108"/>
          <a:ext cx="1259754" cy="224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" numCol="1" spcCol="1270" anchor="b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 err="1"/>
            <a:t>Fruit</a:t>
          </a:r>
          <a:r>
            <a:rPr lang="tr-TR" sz="2400" b="1" kern="1200" dirty="0"/>
            <a:t> </a:t>
          </a:r>
          <a:r>
            <a:rPr lang="tr-TR" sz="2400" b="1" kern="1200" dirty="0" err="1"/>
            <a:t>Mix</a:t>
          </a:r>
          <a:r>
            <a:rPr lang="tr-TR" sz="2400" b="1" kern="1200" dirty="0"/>
            <a:t> </a:t>
          </a:r>
        </a:p>
      </dsp:txBody>
      <dsp:txXfrm>
        <a:off x="0" y="2841108"/>
        <a:ext cx="1259754" cy="224267"/>
      </dsp:txXfrm>
    </dsp:sp>
    <dsp:sp modelId="{0CBB8A02-FD66-4919-9A4E-C1F4732D8DA1}">
      <dsp:nvSpPr>
        <dsp:cNvPr id="0" name=""/>
        <dsp:cNvSpPr/>
      </dsp:nvSpPr>
      <dsp:spPr>
        <a:xfrm>
          <a:off x="5958943" y="4244925"/>
          <a:ext cx="3286939" cy="1519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</a:t>
          </a:r>
          <a:r>
            <a:rPr lang="tr-TR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Magnesium</a:t>
          </a:r>
          <a:r>
            <a:rPr lang="tr-T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tr-TR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Complex</a:t>
          </a:r>
          <a:endParaRPr lang="tr-T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58943" y="4244925"/>
        <a:ext cx="3286939" cy="1519304"/>
      </dsp:txXfrm>
    </dsp:sp>
    <dsp:sp modelId="{333B6A66-ABA0-4D25-AF75-FFFB48CF9AFD}">
      <dsp:nvSpPr>
        <dsp:cNvPr id="0" name=""/>
        <dsp:cNvSpPr/>
      </dsp:nvSpPr>
      <dsp:spPr>
        <a:xfrm>
          <a:off x="5891259" y="2222596"/>
          <a:ext cx="3527932" cy="1426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6500" kern="1200" dirty="0"/>
        </a:p>
      </dsp:txBody>
      <dsp:txXfrm>
        <a:off x="5891259" y="2222596"/>
        <a:ext cx="3527932" cy="1426644"/>
      </dsp:txXfrm>
    </dsp:sp>
    <dsp:sp modelId="{F186D59B-05CF-44F7-B919-2ACAD27674F0}">
      <dsp:nvSpPr>
        <dsp:cNvPr id="0" name=""/>
        <dsp:cNvSpPr/>
      </dsp:nvSpPr>
      <dsp:spPr>
        <a:xfrm>
          <a:off x="2732201" y="484717"/>
          <a:ext cx="1913903" cy="557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effectLst/>
            </a:rPr>
            <a:t>Isırgan Ekstresi</a:t>
          </a:r>
          <a:endParaRPr lang="tr-TR" sz="1800" b="1" kern="1200" dirty="0"/>
        </a:p>
      </dsp:txBody>
      <dsp:txXfrm>
        <a:off x="2732201" y="484717"/>
        <a:ext cx="1913903" cy="557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B8422-524D-4897-B6EE-B103F7BC83C9}">
      <dsp:nvSpPr>
        <dsp:cNvPr id="0" name=""/>
        <dsp:cNvSpPr/>
      </dsp:nvSpPr>
      <dsp:spPr>
        <a:xfrm>
          <a:off x="5754152" y="1404375"/>
          <a:ext cx="3104647" cy="28734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BE9E9-D2BD-4D0F-928A-94B45A09F31C}">
      <dsp:nvSpPr>
        <dsp:cNvPr id="0" name=""/>
        <dsp:cNvSpPr/>
      </dsp:nvSpPr>
      <dsp:spPr>
        <a:xfrm>
          <a:off x="3360722" y="1625779"/>
          <a:ext cx="705983" cy="705594"/>
        </a:xfrm>
        <a:prstGeom prst="donut">
          <a:avLst>
            <a:gd name="adj" fmla="val 74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AFB26-8051-4E3E-A227-DBB4F7335E44}">
      <dsp:nvSpPr>
        <dsp:cNvPr id="0" name=""/>
        <dsp:cNvSpPr/>
      </dsp:nvSpPr>
      <dsp:spPr>
        <a:xfrm>
          <a:off x="5527577" y="660465"/>
          <a:ext cx="3990381" cy="37631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D660F-BF73-4156-BB5D-F4E8684E0180}">
      <dsp:nvSpPr>
        <dsp:cNvPr id="0" name=""/>
        <dsp:cNvSpPr/>
      </dsp:nvSpPr>
      <dsp:spPr>
        <a:xfrm>
          <a:off x="4394378" y="3825783"/>
          <a:ext cx="1244159" cy="124355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2289B-9182-416D-B38E-3081996B5D74}">
      <dsp:nvSpPr>
        <dsp:cNvPr id="0" name=""/>
        <dsp:cNvSpPr/>
      </dsp:nvSpPr>
      <dsp:spPr>
        <a:xfrm>
          <a:off x="4736385" y="3772289"/>
          <a:ext cx="1097203" cy="1097327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47429-303E-4E11-B46E-E439BD301DAA}">
      <dsp:nvSpPr>
        <dsp:cNvPr id="0" name=""/>
        <dsp:cNvSpPr/>
      </dsp:nvSpPr>
      <dsp:spPr>
        <a:xfrm>
          <a:off x="1777445" y="1957240"/>
          <a:ext cx="2169722" cy="22139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D8719-469E-4E66-A1D6-E2371A5B26C7}">
      <dsp:nvSpPr>
        <dsp:cNvPr id="0" name=""/>
        <dsp:cNvSpPr/>
      </dsp:nvSpPr>
      <dsp:spPr>
        <a:xfrm>
          <a:off x="4802478" y="71330"/>
          <a:ext cx="522288" cy="522508"/>
        </a:xfrm>
        <a:prstGeom prst="donut">
          <a:avLst>
            <a:gd name="adj" fmla="val 746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B30411-CED7-42ED-811B-A8E6F39876F1}">
      <dsp:nvSpPr>
        <dsp:cNvPr id="0" name=""/>
        <dsp:cNvSpPr/>
      </dsp:nvSpPr>
      <dsp:spPr>
        <a:xfrm>
          <a:off x="5455836" y="-190220"/>
          <a:ext cx="261144" cy="261551"/>
        </a:xfrm>
        <a:prstGeom prst="donut">
          <a:avLst>
            <a:gd name="adj" fmla="val 74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DB92C-2055-4CB8-BB64-AA78A3D029FB}">
      <dsp:nvSpPr>
        <dsp:cNvPr id="0" name=""/>
        <dsp:cNvSpPr/>
      </dsp:nvSpPr>
      <dsp:spPr>
        <a:xfrm>
          <a:off x="2126564" y="1964117"/>
          <a:ext cx="2380019" cy="230893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9D491-190E-4815-803C-486D04C05072}">
      <dsp:nvSpPr>
        <dsp:cNvPr id="0" name=""/>
        <dsp:cNvSpPr/>
      </dsp:nvSpPr>
      <dsp:spPr>
        <a:xfrm>
          <a:off x="4086565" y="650905"/>
          <a:ext cx="1118055" cy="11181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AB403-7017-4615-B81C-DAAC5FF0DCCA}">
      <dsp:nvSpPr>
        <dsp:cNvPr id="0" name=""/>
        <dsp:cNvSpPr/>
      </dsp:nvSpPr>
      <dsp:spPr>
        <a:xfrm>
          <a:off x="5716980" y="5035459"/>
          <a:ext cx="392213" cy="391732"/>
        </a:xfrm>
        <a:prstGeom prst="donut">
          <a:avLst>
            <a:gd name="adj" fmla="val 746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3B577-8589-4EF0-9525-D16A9AD9444F}">
      <dsp:nvSpPr>
        <dsp:cNvPr id="0" name=""/>
        <dsp:cNvSpPr/>
      </dsp:nvSpPr>
      <dsp:spPr>
        <a:xfrm>
          <a:off x="4546016" y="831218"/>
          <a:ext cx="1207183" cy="119977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BEA3E-15DA-41F9-9ABA-0AC091DDF665}">
      <dsp:nvSpPr>
        <dsp:cNvPr id="0" name=""/>
        <dsp:cNvSpPr/>
      </dsp:nvSpPr>
      <dsp:spPr>
        <a:xfrm flipH="1">
          <a:off x="0" y="2841108"/>
          <a:ext cx="1259754" cy="224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" numCol="1" spcCol="1270" anchor="b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 err="1"/>
            <a:t>Fruit</a:t>
          </a:r>
          <a:r>
            <a:rPr lang="tr-TR" sz="2400" b="1" kern="1200" dirty="0"/>
            <a:t> </a:t>
          </a:r>
          <a:r>
            <a:rPr lang="tr-TR" sz="2400" b="1" kern="1200" dirty="0" err="1"/>
            <a:t>Mix</a:t>
          </a:r>
          <a:r>
            <a:rPr lang="tr-TR" sz="2400" b="1" kern="1200" dirty="0"/>
            <a:t> </a:t>
          </a:r>
        </a:p>
      </dsp:txBody>
      <dsp:txXfrm>
        <a:off x="0" y="2841108"/>
        <a:ext cx="1259754" cy="224267"/>
      </dsp:txXfrm>
    </dsp:sp>
    <dsp:sp modelId="{0CBB8A02-FD66-4919-9A4E-C1F4732D8DA1}">
      <dsp:nvSpPr>
        <dsp:cNvPr id="0" name=""/>
        <dsp:cNvSpPr/>
      </dsp:nvSpPr>
      <dsp:spPr>
        <a:xfrm>
          <a:off x="5958943" y="4244925"/>
          <a:ext cx="3286939" cy="1519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</a:t>
          </a:r>
          <a:r>
            <a:rPr lang="tr-TR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Magnesium</a:t>
          </a:r>
          <a:r>
            <a:rPr lang="tr-T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tr-TR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Complex</a:t>
          </a:r>
          <a:endParaRPr lang="tr-T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58943" y="4244925"/>
        <a:ext cx="3286939" cy="1519304"/>
      </dsp:txXfrm>
    </dsp:sp>
    <dsp:sp modelId="{333B6A66-ABA0-4D25-AF75-FFFB48CF9AFD}">
      <dsp:nvSpPr>
        <dsp:cNvPr id="0" name=""/>
        <dsp:cNvSpPr/>
      </dsp:nvSpPr>
      <dsp:spPr>
        <a:xfrm>
          <a:off x="5891259" y="2222596"/>
          <a:ext cx="3527932" cy="1426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6500" kern="1200" dirty="0"/>
        </a:p>
      </dsp:txBody>
      <dsp:txXfrm>
        <a:off x="5891259" y="2222596"/>
        <a:ext cx="3527932" cy="1426644"/>
      </dsp:txXfrm>
    </dsp:sp>
    <dsp:sp modelId="{F186D59B-05CF-44F7-B919-2ACAD27674F0}">
      <dsp:nvSpPr>
        <dsp:cNvPr id="0" name=""/>
        <dsp:cNvSpPr/>
      </dsp:nvSpPr>
      <dsp:spPr>
        <a:xfrm>
          <a:off x="2732201" y="484717"/>
          <a:ext cx="1913903" cy="557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effectLst/>
            </a:rPr>
            <a:t>Isırgan Ekstresi</a:t>
          </a:r>
          <a:endParaRPr lang="tr-TR" sz="1800" b="1" kern="1200" dirty="0"/>
        </a:p>
      </dsp:txBody>
      <dsp:txXfrm>
        <a:off x="2732201" y="484717"/>
        <a:ext cx="1913903" cy="557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4F10E-E6A9-4068-AE4D-7FD6D69441C6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2B075-29AB-404A-BE84-094AE18277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831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FB810A-349F-4690-BF39-BB7A16551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8079868-DC04-4AE9-94F8-D8D9055DC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1D727E-9371-4E6E-8302-19116E9EB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349A-C9EA-40C0-BBE4-84796F288EDB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5561DEA-C1F3-45B5-A153-8DDAC8CF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B45B60B-CAE2-4EF5-9B18-E20A097E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779F-3D0C-44D7-9AAA-7EBFD60E53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532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885CCE-53C5-4299-B7D2-83641D4D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B579B33-B7F4-40C1-A962-7293088A4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BEB18F0-2BAE-4D4A-A890-CEB9497E0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349A-C9EA-40C0-BBE4-84796F288EDB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C4A83E1-C753-4FE7-9F81-B115A1238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DEC76DF-6F52-4DFE-81F3-C7C9041E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779F-3D0C-44D7-9AAA-7EBFD60E53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919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2AF41BC-721B-4CB5-B2C8-6D7EE5F5D3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DAFD170-9BD3-4FE8-A269-ABF467853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D29A32C-A997-4626-BBCE-850A9FA53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349A-C9EA-40C0-BBE4-84796F288EDB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064ACAF-F7B1-4923-BA1C-6AAD48741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D453D86-25A6-4473-8DCB-F1D6D494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779F-3D0C-44D7-9AAA-7EBFD60E53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175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F98DEB-F949-4002-AA3A-425128BC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C8D51E-705D-46B4-AA74-83D25B093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9BEE35B-6B11-4726-A738-6A8B2E5A2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349A-C9EA-40C0-BBE4-84796F288EDB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643E095-0FA0-4C9F-BAC9-7F126DB8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5333C48-8586-4885-93D5-7CA65AFC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779F-3D0C-44D7-9AAA-7EBFD60E53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553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AFEEEC-ACB2-4E07-A664-4F44670D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9B21F91-73E0-4CD9-BBDB-0E15CE30E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045D9E7-B0A6-4D0C-84A2-F095FE6EA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349A-C9EA-40C0-BBE4-84796F288EDB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7923E47-DE7C-4542-B1D2-D9C767387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224D306-01E1-4B57-A04E-58B3610FB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779F-3D0C-44D7-9AAA-7EBFD60E53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211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AB5C66-D92D-4137-9F08-5CD99C37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CB6863-F774-46E5-85A6-75A4C7242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29679EE-5468-48DF-A961-83B2B8FE8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A8243D2-7817-498A-AA81-9FB99033C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349A-C9EA-40C0-BBE4-84796F288EDB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37674F1-8B5D-4B15-A7D1-59C093B9C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0B1149E-A2FE-4EB7-BEFB-9E15FA058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779F-3D0C-44D7-9AAA-7EBFD60E53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201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33226D-C026-4B51-B77E-407C6DC08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6D1B7A4-D0ED-4B8C-AFB4-5DAFE892B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C7BD3AB-89A1-4507-8100-ACC1F26C3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29A5F8D-484F-48AC-B71B-2145BF131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7EB5F4C-CDF4-4511-8709-4D21B02AE2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D4685BB-CB86-4112-9076-C9B23E163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349A-C9EA-40C0-BBE4-84796F288EDB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9303B96-16DC-4388-BFA7-2EBDC47B5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A56791B-4858-4193-AAFD-893F68928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779F-3D0C-44D7-9AAA-7EBFD60E53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512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BB0C31-ED2C-4BD2-90D9-22B89C11E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9AAE4A9-D80B-4390-A5DC-286873BA0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349A-C9EA-40C0-BBE4-84796F288EDB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E5D8996-4F7E-4CBE-B4EF-26858DA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1A1F8E8-B8CB-4A51-9FA6-181F183E1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779F-3D0C-44D7-9AAA-7EBFD60E53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8104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96834AB-33A9-438A-B4E6-AC7B274E8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349A-C9EA-40C0-BBE4-84796F288EDB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DCF675B-8814-4A7F-A6C1-57A9C17A5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77D22F9-A79B-4DAD-B70F-7F18611FF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779F-3D0C-44D7-9AAA-7EBFD60E53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954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953265-4A17-43B3-8D86-1D7CBCA3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E82DF66-488B-4DE3-9E72-C7E18C20E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94EDD18-1829-48F1-89D8-69F18689A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6472573-7402-4C6E-B2DB-200D3891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349A-C9EA-40C0-BBE4-84796F288EDB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E9CFF24-52B2-4538-934B-FF3A1E89E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64FA4C4-04F0-4903-AED3-6F610088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779F-3D0C-44D7-9AAA-7EBFD60E53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184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36642C-8C23-4AE8-9653-F48F3F916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3D22E14E-A6CD-477A-A12D-2315D50CC9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CAB403A-5EB7-4A7F-B00F-AF3AD5030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D98E2F9-25DC-45F0-9A62-69F504E3D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349A-C9EA-40C0-BBE4-84796F288EDB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0C05577-FD2E-4E68-92D6-A2463009A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71D3498-B9AF-48B9-BE62-47ED22858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779F-3D0C-44D7-9AAA-7EBFD60E53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33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07CFDA2-5F75-4E8C-BE8B-0FBF76478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23702FE-2B90-4111-A0C2-05B04E318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508D9DE-2415-4071-BA33-B5B0BB2ACC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5349A-C9EA-40C0-BBE4-84796F288EDB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7AC9398-3E62-44D3-939A-964802C67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F81D527-3709-42DC-B0A5-38E63604D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1779F-3D0C-44D7-9AAA-7EBFD60E53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425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6255D6ED-4B23-4A93-8BB4-99A33D8B9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" y="0"/>
            <a:ext cx="12188514" cy="6858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722FDAAC-ED42-4592-BB93-394E39E061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t="27847" r="-4769" b="29406"/>
          <a:stretch/>
        </p:blipFill>
        <p:spPr>
          <a:xfrm>
            <a:off x="438482" y="1311248"/>
            <a:ext cx="9494627" cy="398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36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0D92F9-5F69-40C2-B1A4-C2BDBFB75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b="1" dirty="0"/>
              <a:t>Magnezyum Emilimi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F4E67FF6-896F-4704-BB74-6DE5EF1F59E7}"/>
              </a:ext>
            </a:extLst>
          </p:cNvPr>
          <p:cNvSpPr/>
          <p:nvPr/>
        </p:nvSpPr>
        <p:spPr>
          <a:xfrm>
            <a:off x="2602523" y="2670374"/>
            <a:ext cx="6710289" cy="2186120"/>
          </a:xfrm>
          <a:custGeom>
            <a:avLst/>
            <a:gdLst>
              <a:gd name="connsiteX0" fmla="*/ 0 w 6710289"/>
              <a:gd name="connsiteY0" fmla="*/ 0 h 2186120"/>
              <a:gd name="connsiteX1" fmla="*/ 357882 w 6710289"/>
              <a:gd name="connsiteY1" fmla="*/ 0 h 2186120"/>
              <a:gd name="connsiteX2" fmla="*/ 715764 w 6710289"/>
              <a:gd name="connsiteY2" fmla="*/ 0 h 2186120"/>
              <a:gd name="connsiteX3" fmla="*/ 1274955 w 6710289"/>
              <a:gd name="connsiteY3" fmla="*/ 0 h 2186120"/>
              <a:gd name="connsiteX4" fmla="*/ 1767043 w 6710289"/>
              <a:gd name="connsiteY4" fmla="*/ 0 h 2186120"/>
              <a:gd name="connsiteX5" fmla="*/ 2259131 w 6710289"/>
              <a:gd name="connsiteY5" fmla="*/ 0 h 2186120"/>
              <a:gd name="connsiteX6" fmla="*/ 2885424 w 6710289"/>
              <a:gd name="connsiteY6" fmla="*/ 0 h 2186120"/>
              <a:gd name="connsiteX7" fmla="*/ 3578821 w 6710289"/>
              <a:gd name="connsiteY7" fmla="*/ 0 h 2186120"/>
              <a:gd name="connsiteX8" fmla="*/ 3936703 w 6710289"/>
              <a:gd name="connsiteY8" fmla="*/ 0 h 2186120"/>
              <a:gd name="connsiteX9" fmla="*/ 4495894 w 6710289"/>
              <a:gd name="connsiteY9" fmla="*/ 0 h 2186120"/>
              <a:gd name="connsiteX10" fmla="*/ 4853776 w 6710289"/>
              <a:gd name="connsiteY10" fmla="*/ 0 h 2186120"/>
              <a:gd name="connsiteX11" fmla="*/ 5412966 w 6710289"/>
              <a:gd name="connsiteY11" fmla="*/ 0 h 2186120"/>
              <a:gd name="connsiteX12" fmla="*/ 6039260 w 6710289"/>
              <a:gd name="connsiteY12" fmla="*/ 0 h 2186120"/>
              <a:gd name="connsiteX13" fmla="*/ 6710289 w 6710289"/>
              <a:gd name="connsiteY13" fmla="*/ 0 h 2186120"/>
              <a:gd name="connsiteX14" fmla="*/ 6710289 w 6710289"/>
              <a:gd name="connsiteY14" fmla="*/ 590252 h 2186120"/>
              <a:gd name="connsiteX15" fmla="*/ 6710289 w 6710289"/>
              <a:gd name="connsiteY15" fmla="*/ 1093060 h 2186120"/>
              <a:gd name="connsiteX16" fmla="*/ 6710289 w 6710289"/>
              <a:gd name="connsiteY16" fmla="*/ 1639590 h 2186120"/>
              <a:gd name="connsiteX17" fmla="*/ 6710289 w 6710289"/>
              <a:gd name="connsiteY17" fmla="*/ 2186120 h 2186120"/>
              <a:gd name="connsiteX18" fmla="*/ 6016892 w 6710289"/>
              <a:gd name="connsiteY18" fmla="*/ 2186120 h 2186120"/>
              <a:gd name="connsiteX19" fmla="*/ 5457702 w 6710289"/>
              <a:gd name="connsiteY19" fmla="*/ 2186120 h 2186120"/>
              <a:gd name="connsiteX20" fmla="*/ 4965614 w 6710289"/>
              <a:gd name="connsiteY20" fmla="*/ 2186120 h 2186120"/>
              <a:gd name="connsiteX21" fmla="*/ 4607732 w 6710289"/>
              <a:gd name="connsiteY21" fmla="*/ 2186120 h 2186120"/>
              <a:gd name="connsiteX22" fmla="*/ 4249850 w 6710289"/>
              <a:gd name="connsiteY22" fmla="*/ 2186120 h 2186120"/>
              <a:gd name="connsiteX23" fmla="*/ 3757762 w 6710289"/>
              <a:gd name="connsiteY23" fmla="*/ 2186120 h 2186120"/>
              <a:gd name="connsiteX24" fmla="*/ 3131468 w 6710289"/>
              <a:gd name="connsiteY24" fmla="*/ 2186120 h 2186120"/>
              <a:gd name="connsiteX25" fmla="*/ 2773586 w 6710289"/>
              <a:gd name="connsiteY25" fmla="*/ 2186120 h 2186120"/>
              <a:gd name="connsiteX26" fmla="*/ 2348601 w 6710289"/>
              <a:gd name="connsiteY26" fmla="*/ 2186120 h 2186120"/>
              <a:gd name="connsiteX27" fmla="*/ 1923616 w 6710289"/>
              <a:gd name="connsiteY27" fmla="*/ 2186120 h 2186120"/>
              <a:gd name="connsiteX28" fmla="*/ 1431528 w 6710289"/>
              <a:gd name="connsiteY28" fmla="*/ 2186120 h 2186120"/>
              <a:gd name="connsiteX29" fmla="*/ 872338 w 6710289"/>
              <a:gd name="connsiteY29" fmla="*/ 2186120 h 2186120"/>
              <a:gd name="connsiteX30" fmla="*/ 0 w 6710289"/>
              <a:gd name="connsiteY30" fmla="*/ 2186120 h 2186120"/>
              <a:gd name="connsiteX31" fmla="*/ 0 w 6710289"/>
              <a:gd name="connsiteY31" fmla="*/ 1595868 h 2186120"/>
              <a:gd name="connsiteX32" fmla="*/ 0 w 6710289"/>
              <a:gd name="connsiteY32" fmla="*/ 1049338 h 2186120"/>
              <a:gd name="connsiteX33" fmla="*/ 0 w 6710289"/>
              <a:gd name="connsiteY33" fmla="*/ 546530 h 2186120"/>
              <a:gd name="connsiteX34" fmla="*/ 0 w 6710289"/>
              <a:gd name="connsiteY34" fmla="*/ 0 h 218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710289" h="2186120" fill="none" extrusionOk="0">
                <a:moveTo>
                  <a:pt x="0" y="0"/>
                </a:moveTo>
                <a:cubicBezTo>
                  <a:pt x="120597" y="-12854"/>
                  <a:pt x="212634" y="38058"/>
                  <a:pt x="357882" y="0"/>
                </a:cubicBezTo>
                <a:cubicBezTo>
                  <a:pt x="503130" y="-38058"/>
                  <a:pt x="592214" y="3466"/>
                  <a:pt x="715764" y="0"/>
                </a:cubicBezTo>
                <a:cubicBezTo>
                  <a:pt x="839314" y="-3466"/>
                  <a:pt x="1157629" y="22803"/>
                  <a:pt x="1274955" y="0"/>
                </a:cubicBezTo>
                <a:cubicBezTo>
                  <a:pt x="1392281" y="-22803"/>
                  <a:pt x="1563541" y="16415"/>
                  <a:pt x="1767043" y="0"/>
                </a:cubicBezTo>
                <a:cubicBezTo>
                  <a:pt x="1970545" y="-16415"/>
                  <a:pt x="2091135" y="50262"/>
                  <a:pt x="2259131" y="0"/>
                </a:cubicBezTo>
                <a:cubicBezTo>
                  <a:pt x="2427127" y="-50262"/>
                  <a:pt x="2670327" y="41450"/>
                  <a:pt x="2885424" y="0"/>
                </a:cubicBezTo>
                <a:cubicBezTo>
                  <a:pt x="3100521" y="-41450"/>
                  <a:pt x="3356569" y="46777"/>
                  <a:pt x="3578821" y="0"/>
                </a:cubicBezTo>
                <a:cubicBezTo>
                  <a:pt x="3801073" y="-46777"/>
                  <a:pt x="3814170" y="30440"/>
                  <a:pt x="3936703" y="0"/>
                </a:cubicBezTo>
                <a:cubicBezTo>
                  <a:pt x="4059236" y="-30440"/>
                  <a:pt x="4229809" y="59650"/>
                  <a:pt x="4495894" y="0"/>
                </a:cubicBezTo>
                <a:cubicBezTo>
                  <a:pt x="4761979" y="-59650"/>
                  <a:pt x="4707716" y="9582"/>
                  <a:pt x="4853776" y="0"/>
                </a:cubicBezTo>
                <a:cubicBezTo>
                  <a:pt x="4999836" y="-9582"/>
                  <a:pt x="5144640" y="34886"/>
                  <a:pt x="5412966" y="0"/>
                </a:cubicBezTo>
                <a:cubicBezTo>
                  <a:pt x="5681292" y="-34886"/>
                  <a:pt x="5852348" y="49838"/>
                  <a:pt x="6039260" y="0"/>
                </a:cubicBezTo>
                <a:cubicBezTo>
                  <a:pt x="6226172" y="-49838"/>
                  <a:pt x="6536312" y="24530"/>
                  <a:pt x="6710289" y="0"/>
                </a:cubicBezTo>
                <a:cubicBezTo>
                  <a:pt x="6729844" y="217641"/>
                  <a:pt x="6653159" y="424284"/>
                  <a:pt x="6710289" y="590252"/>
                </a:cubicBezTo>
                <a:cubicBezTo>
                  <a:pt x="6767419" y="756220"/>
                  <a:pt x="6692773" y="848259"/>
                  <a:pt x="6710289" y="1093060"/>
                </a:cubicBezTo>
                <a:cubicBezTo>
                  <a:pt x="6727805" y="1337861"/>
                  <a:pt x="6689639" y="1465825"/>
                  <a:pt x="6710289" y="1639590"/>
                </a:cubicBezTo>
                <a:cubicBezTo>
                  <a:pt x="6730939" y="1813355"/>
                  <a:pt x="6672637" y="2062560"/>
                  <a:pt x="6710289" y="2186120"/>
                </a:cubicBezTo>
                <a:cubicBezTo>
                  <a:pt x="6427518" y="2231929"/>
                  <a:pt x="6268743" y="2105382"/>
                  <a:pt x="6016892" y="2186120"/>
                </a:cubicBezTo>
                <a:cubicBezTo>
                  <a:pt x="5765041" y="2266858"/>
                  <a:pt x="5606789" y="2135834"/>
                  <a:pt x="5457702" y="2186120"/>
                </a:cubicBezTo>
                <a:cubicBezTo>
                  <a:pt x="5308615" y="2236406"/>
                  <a:pt x="5178123" y="2158137"/>
                  <a:pt x="4965614" y="2186120"/>
                </a:cubicBezTo>
                <a:cubicBezTo>
                  <a:pt x="4753105" y="2214103"/>
                  <a:pt x="4712998" y="2155945"/>
                  <a:pt x="4607732" y="2186120"/>
                </a:cubicBezTo>
                <a:cubicBezTo>
                  <a:pt x="4502466" y="2216295"/>
                  <a:pt x="4404561" y="2162416"/>
                  <a:pt x="4249850" y="2186120"/>
                </a:cubicBezTo>
                <a:cubicBezTo>
                  <a:pt x="4095139" y="2209824"/>
                  <a:pt x="3880187" y="2163380"/>
                  <a:pt x="3757762" y="2186120"/>
                </a:cubicBezTo>
                <a:cubicBezTo>
                  <a:pt x="3635337" y="2208860"/>
                  <a:pt x="3408560" y="2137712"/>
                  <a:pt x="3131468" y="2186120"/>
                </a:cubicBezTo>
                <a:cubicBezTo>
                  <a:pt x="2854376" y="2234528"/>
                  <a:pt x="2927732" y="2153161"/>
                  <a:pt x="2773586" y="2186120"/>
                </a:cubicBezTo>
                <a:cubicBezTo>
                  <a:pt x="2619440" y="2219079"/>
                  <a:pt x="2517486" y="2140813"/>
                  <a:pt x="2348601" y="2186120"/>
                </a:cubicBezTo>
                <a:cubicBezTo>
                  <a:pt x="2179716" y="2231427"/>
                  <a:pt x="2084258" y="2167751"/>
                  <a:pt x="1923616" y="2186120"/>
                </a:cubicBezTo>
                <a:cubicBezTo>
                  <a:pt x="1762975" y="2204489"/>
                  <a:pt x="1600985" y="2150230"/>
                  <a:pt x="1431528" y="2186120"/>
                </a:cubicBezTo>
                <a:cubicBezTo>
                  <a:pt x="1262071" y="2222010"/>
                  <a:pt x="1069625" y="2184477"/>
                  <a:pt x="872338" y="2186120"/>
                </a:cubicBezTo>
                <a:cubicBezTo>
                  <a:pt x="675051" y="2187763"/>
                  <a:pt x="301046" y="2179479"/>
                  <a:pt x="0" y="2186120"/>
                </a:cubicBezTo>
                <a:cubicBezTo>
                  <a:pt x="-23726" y="1950827"/>
                  <a:pt x="63864" y="1795285"/>
                  <a:pt x="0" y="1595868"/>
                </a:cubicBezTo>
                <a:cubicBezTo>
                  <a:pt x="-63864" y="1396451"/>
                  <a:pt x="27442" y="1216815"/>
                  <a:pt x="0" y="1049338"/>
                </a:cubicBezTo>
                <a:cubicBezTo>
                  <a:pt x="-27442" y="881861"/>
                  <a:pt x="861" y="667111"/>
                  <a:pt x="0" y="546530"/>
                </a:cubicBezTo>
                <a:cubicBezTo>
                  <a:pt x="-861" y="425949"/>
                  <a:pt x="62039" y="194281"/>
                  <a:pt x="0" y="0"/>
                </a:cubicBezTo>
                <a:close/>
              </a:path>
              <a:path w="6710289" h="2186120" stroke="0" extrusionOk="0">
                <a:moveTo>
                  <a:pt x="0" y="0"/>
                </a:moveTo>
                <a:cubicBezTo>
                  <a:pt x="148451" y="-48943"/>
                  <a:pt x="530095" y="51169"/>
                  <a:pt x="693397" y="0"/>
                </a:cubicBezTo>
                <a:cubicBezTo>
                  <a:pt x="856699" y="-51169"/>
                  <a:pt x="1006168" y="12928"/>
                  <a:pt x="1252587" y="0"/>
                </a:cubicBezTo>
                <a:cubicBezTo>
                  <a:pt x="1499006" y="-12928"/>
                  <a:pt x="1500592" y="31236"/>
                  <a:pt x="1610469" y="0"/>
                </a:cubicBezTo>
                <a:cubicBezTo>
                  <a:pt x="1720346" y="-31236"/>
                  <a:pt x="1841622" y="36104"/>
                  <a:pt x="1968351" y="0"/>
                </a:cubicBezTo>
                <a:cubicBezTo>
                  <a:pt x="2095080" y="-36104"/>
                  <a:pt x="2370302" y="3118"/>
                  <a:pt x="2661748" y="0"/>
                </a:cubicBezTo>
                <a:cubicBezTo>
                  <a:pt x="2953194" y="-3118"/>
                  <a:pt x="3028358" y="44779"/>
                  <a:pt x="3153836" y="0"/>
                </a:cubicBezTo>
                <a:cubicBezTo>
                  <a:pt x="3279314" y="-44779"/>
                  <a:pt x="3369926" y="31779"/>
                  <a:pt x="3578821" y="0"/>
                </a:cubicBezTo>
                <a:cubicBezTo>
                  <a:pt x="3787716" y="-31779"/>
                  <a:pt x="3880914" y="7850"/>
                  <a:pt x="4070909" y="0"/>
                </a:cubicBezTo>
                <a:cubicBezTo>
                  <a:pt x="4260904" y="-7850"/>
                  <a:pt x="4557763" y="47742"/>
                  <a:pt x="4697202" y="0"/>
                </a:cubicBezTo>
                <a:cubicBezTo>
                  <a:pt x="4836641" y="-47742"/>
                  <a:pt x="4984433" y="1218"/>
                  <a:pt x="5189290" y="0"/>
                </a:cubicBezTo>
                <a:cubicBezTo>
                  <a:pt x="5394147" y="-1218"/>
                  <a:pt x="5496445" y="23872"/>
                  <a:pt x="5748481" y="0"/>
                </a:cubicBezTo>
                <a:cubicBezTo>
                  <a:pt x="6000517" y="-23872"/>
                  <a:pt x="6002576" y="9370"/>
                  <a:pt x="6173466" y="0"/>
                </a:cubicBezTo>
                <a:cubicBezTo>
                  <a:pt x="6344356" y="-9370"/>
                  <a:pt x="6464907" y="63671"/>
                  <a:pt x="6710289" y="0"/>
                </a:cubicBezTo>
                <a:cubicBezTo>
                  <a:pt x="6739341" y="163316"/>
                  <a:pt x="6644511" y="453133"/>
                  <a:pt x="6710289" y="568391"/>
                </a:cubicBezTo>
                <a:cubicBezTo>
                  <a:pt x="6776067" y="683649"/>
                  <a:pt x="6685177" y="848582"/>
                  <a:pt x="6710289" y="1114921"/>
                </a:cubicBezTo>
                <a:cubicBezTo>
                  <a:pt x="6735401" y="1381260"/>
                  <a:pt x="6657893" y="1565530"/>
                  <a:pt x="6710289" y="1683312"/>
                </a:cubicBezTo>
                <a:cubicBezTo>
                  <a:pt x="6762685" y="1801094"/>
                  <a:pt x="6651678" y="1964340"/>
                  <a:pt x="6710289" y="2186120"/>
                </a:cubicBezTo>
                <a:cubicBezTo>
                  <a:pt x="6572476" y="2236395"/>
                  <a:pt x="6299651" y="2176516"/>
                  <a:pt x="6151098" y="2186120"/>
                </a:cubicBezTo>
                <a:cubicBezTo>
                  <a:pt x="6002545" y="2195724"/>
                  <a:pt x="5865963" y="2175652"/>
                  <a:pt x="5659010" y="2186120"/>
                </a:cubicBezTo>
                <a:cubicBezTo>
                  <a:pt x="5452057" y="2196588"/>
                  <a:pt x="5284578" y="2119278"/>
                  <a:pt x="5099820" y="2186120"/>
                </a:cubicBezTo>
                <a:cubicBezTo>
                  <a:pt x="4915062" y="2252962"/>
                  <a:pt x="4584312" y="2116219"/>
                  <a:pt x="4406423" y="2186120"/>
                </a:cubicBezTo>
                <a:cubicBezTo>
                  <a:pt x="4228534" y="2256021"/>
                  <a:pt x="4021001" y="2136940"/>
                  <a:pt x="3914335" y="2186120"/>
                </a:cubicBezTo>
                <a:cubicBezTo>
                  <a:pt x="3807669" y="2235300"/>
                  <a:pt x="3645459" y="2183758"/>
                  <a:pt x="3489350" y="2186120"/>
                </a:cubicBezTo>
                <a:cubicBezTo>
                  <a:pt x="3333242" y="2188482"/>
                  <a:pt x="3084830" y="2141753"/>
                  <a:pt x="2795954" y="2186120"/>
                </a:cubicBezTo>
                <a:cubicBezTo>
                  <a:pt x="2507078" y="2230487"/>
                  <a:pt x="2280173" y="2117763"/>
                  <a:pt x="2102557" y="2186120"/>
                </a:cubicBezTo>
                <a:cubicBezTo>
                  <a:pt x="1924941" y="2254477"/>
                  <a:pt x="1700351" y="2149312"/>
                  <a:pt x="1543366" y="2186120"/>
                </a:cubicBezTo>
                <a:cubicBezTo>
                  <a:pt x="1386381" y="2222928"/>
                  <a:pt x="1170046" y="2150929"/>
                  <a:pt x="849970" y="2186120"/>
                </a:cubicBezTo>
                <a:cubicBezTo>
                  <a:pt x="529894" y="2221311"/>
                  <a:pt x="174458" y="2114615"/>
                  <a:pt x="0" y="2186120"/>
                </a:cubicBezTo>
                <a:cubicBezTo>
                  <a:pt x="-36291" y="2051651"/>
                  <a:pt x="21746" y="1774857"/>
                  <a:pt x="0" y="1661451"/>
                </a:cubicBezTo>
                <a:cubicBezTo>
                  <a:pt x="-21746" y="1548045"/>
                  <a:pt x="37675" y="1297350"/>
                  <a:pt x="0" y="1158644"/>
                </a:cubicBezTo>
                <a:cubicBezTo>
                  <a:pt x="-37675" y="1019938"/>
                  <a:pt x="48797" y="857251"/>
                  <a:pt x="0" y="568391"/>
                </a:cubicBezTo>
                <a:cubicBezTo>
                  <a:pt x="-48797" y="279531"/>
                  <a:pt x="43451" y="234037"/>
                  <a:pt x="0" y="0"/>
                </a:cubicBezTo>
                <a:close/>
              </a:path>
            </a:pathLst>
          </a:custGeom>
          <a:solidFill>
            <a:srgbClr val="F1985D"/>
          </a:solidFill>
          <a:ln>
            <a:solidFill>
              <a:srgbClr val="F1985D"/>
            </a:solidFill>
            <a:extLst>
              <a:ext uri="{C807C97D-BFC1-408E-A445-0C87EB9F89A2}">
                <ask:lineSketchStyleProps xmlns:ask="http://schemas.microsoft.com/office/drawing/2018/sketchyshapes" sd="30476403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Tüketilen diyetteki magnezyumun yaklaşık </a:t>
            </a:r>
          </a:p>
          <a:p>
            <a:pPr algn="ctr"/>
            <a:r>
              <a:rPr lang="tr-TR" sz="2800" dirty="0"/>
              <a:t>% 30 ila% 40'ı tipik olarak vücut tarafından emilir (1,2).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C7238FF-2D00-4889-8520-CFB0C59BFA59}"/>
              </a:ext>
            </a:extLst>
          </p:cNvPr>
          <p:cNvSpPr txBox="1"/>
          <p:nvPr/>
        </p:nvSpPr>
        <p:spPr>
          <a:xfrm>
            <a:off x="836676" y="5836181"/>
            <a:ext cx="10515600" cy="5218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228600" indent="-228600">
              <a:spcAft>
                <a:spcPts val="600"/>
              </a:spcAft>
              <a:buAutoNum type="arabicParenR"/>
            </a:pP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Rude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RK. </a:t>
            </a: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Magnesium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Coates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PM, </a:t>
            </a: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Betz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JM, </a:t>
            </a: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Blackman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MR, </a:t>
            </a: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Cragg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GM, </a:t>
            </a: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Levine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M, Moss J, White JD, </a:t>
            </a: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eds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Encyclopedia of </a:t>
            </a: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Dietary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Supplements. 2nd ed. New York, NY: </a:t>
            </a: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Informa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Healthcare; 2010:527-37.. </a:t>
            </a: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Fine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KD,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Santa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Ana CA,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Porter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JL,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Fordtran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JS.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Intestinal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absorption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of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magnesium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from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food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and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supplements. J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Clin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Invest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1991;88:396-402.</a:t>
            </a:r>
            <a:endParaRPr lang="tr-TR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0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D64C46-426C-4610-8F85-63950B272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Magnezyum Kullanımı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76F6674-F1EC-426E-82B6-FC4366A40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499" t="18376" r="16144" b="8413"/>
          <a:stretch/>
        </p:blipFill>
        <p:spPr>
          <a:xfrm>
            <a:off x="775247" y="1400359"/>
            <a:ext cx="6681020" cy="5153928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802B4085-0A0A-46D9-888C-C9151080B3ED}"/>
              </a:ext>
            </a:extLst>
          </p:cNvPr>
          <p:cNvSpPr txBox="1"/>
          <p:nvPr/>
        </p:nvSpPr>
        <p:spPr>
          <a:xfrm>
            <a:off x="7456267" y="1831365"/>
            <a:ext cx="43183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i="0" u="none" strike="noStrike" baseline="0" dirty="0">
                <a:solidFill>
                  <a:srgbClr val="000000"/>
                </a:solidFill>
              </a:rPr>
              <a:t>SCF: 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The Scientific Committee on Food</a:t>
            </a:r>
            <a:endParaRPr lang="tr-TR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tr-TR" sz="1800" b="1" i="0" u="none" strike="noStrike" baseline="0" dirty="0">
                <a:solidFill>
                  <a:srgbClr val="000000"/>
                </a:solidFill>
              </a:rPr>
              <a:t>FNB: 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the Food and Nutrition Board</a:t>
            </a:r>
            <a:endParaRPr lang="tr-TR" dirty="0">
              <a:solidFill>
                <a:srgbClr val="000000"/>
              </a:solidFill>
            </a:endParaRP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</a:rPr>
              <a:t>LOAEL</a:t>
            </a:r>
            <a:r>
              <a:rPr lang="tr-TR" sz="1800" b="1" i="0" u="none" strike="noStrike" baseline="0" dirty="0">
                <a:solidFill>
                  <a:srgbClr val="000000"/>
                </a:solidFill>
              </a:rPr>
              <a:t> (</a:t>
            </a:r>
            <a:r>
              <a:rPr lang="tr-TR" b="1" dirty="0">
                <a:solidFill>
                  <a:srgbClr val="000000"/>
                </a:solidFill>
              </a:rPr>
              <a:t>Gözlenen en düşük yan etki seviyesi) </a:t>
            </a:r>
            <a:r>
              <a:rPr lang="tr-TR" sz="1800" b="1" i="0" u="none" strike="noStrike" baseline="0" dirty="0">
                <a:solidFill>
                  <a:srgbClr val="000000"/>
                </a:solidFill>
              </a:rPr>
              <a:t>: 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Lowest Observed Adverse Effect Levels </a:t>
            </a:r>
            <a:r>
              <a:rPr lang="en-US" sz="1800" b="1" i="0" u="sng" strike="noStrike" baseline="0" dirty="0">
                <a:solidFill>
                  <a:srgbClr val="000000"/>
                </a:solidFill>
              </a:rPr>
              <a:t>was set at 360/365 mg/day</a:t>
            </a:r>
            <a:endParaRPr lang="tr-TR" sz="1800" b="1" i="0" u="sng" strike="noStrike" baseline="0" dirty="0">
              <a:solidFill>
                <a:srgbClr val="000000"/>
              </a:solidFill>
            </a:endParaRP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</a:rPr>
              <a:t>NOAEL</a:t>
            </a:r>
            <a:r>
              <a:rPr lang="tr-TR" sz="1800" b="1" i="0" u="none" strike="noStrike" baseline="0" dirty="0">
                <a:solidFill>
                  <a:srgbClr val="000000"/>
                </a:solidFill>
              </a:rPr>
              <a:t> (Gözlenmeyen yan etki seviyesi): 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No Observed Adverse Effect Level</a:t>
            </a:r>
            <a:r>
              <a:rPr lang="tr-TR" sz="18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r>
              <a:rPr lang="tr-TR" sz="1800" b="1" i="0" u="none" strike="noStrike" baseline="0" dirty="0">
                <a:solidFill>
                  <a:srgbClr val="000000"/>
                </a:solidFill>
              </a:rPr>
              <a:t>UL (</a:t>
            </a:r>
            <a:r>
              <a:rPr lang="tr-TR" sz="1800" b="1" i="0" u="none" strike="noStrike" baseline="0" dirty="0" err="1">
                <a:solidFill>
                  <a:srgbClr val="000000"/>
                </a:solidFill>
              </a:rPr>
              <a:t>Tolere</a:t>
            </a:r>
            <a:r>
              <a:rPr lang="tr-TR" sz="1800" b="1" i="0" u="none" strike="noStrike" baseline="0" dirty="0">
                <a:solidFill>
                  <a:srgbClr val="000000"/>
                </a:solidFill>
              </a:rPr>
              <a:t> Edilebilir Üst Alım Seviyeleri): </a:t>
            </a:r>
            <a:r>
              <a:rPr lang="tr-TR" sz="1800" b="0" i="0" u="none" strike="noStrike" baseline="0" dirty="0" err="1">
                <a:solidFill>
                  <a:srgbClr val="000000"/>
                </a:solidFill>
              </a:rPr>
              <a:t>Tolerable</a:t>
            </a:r>
            <a:r>
              <a:rPr lang="tr-TR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tr-TR" sz="1800" b="0" i="0" u="none" strike="noStrike" baseline="0" dirty="0" err="1">
                <a:solidFill>
                  <a:srgbClr val="000000"/>
                </a:solidFill>
              </a:rPr>
              <a:t>Upper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sz="1800" b="0" i="0" u="none" strike="noStrike" baseline="0" dirty="0" err="1">
                <a:solidFill>
                  <a:srgbClr val="000000"/>
                </a:solidFill>
              </a:rPr>
              <a:t>Intake</a:t>
            </a:r>
            <a:r>
              <a:rPr lang="tr-TR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tr-TR" sz="1800" b="0" i="0" u="none" strike="noStrike" baseline="0" dirty="0" err="1">
                <a:solidFill>
                  <a:srgbClr val="000000"/>
                </a:solidFill>
              </a:rPr>
              <a:t>Levels</a:t>
            </a:r>
            <a:endParaRPr lang="tr-TR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tr-TR" dirty="0">
                <a:solidFill>
                  <a:srgbClr val="000000"/>
                </a:solidFill>
              </a:rPr>
              <a:t>O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ne study showed no</a:t>
            </a:r>
            <a:r>
              <a:rPr lang="tr-TR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tr-TR" sz="1800" b="0" i="0" u="none" strike="noStrike" baseline="0" dirty="0" err="1">
                <a:solidFill>
                  <a:srgbClr val="000000"/>
                </a:solidFill>
              </a:rPr>
              <a:t>side</a:t>
            </a:r>
            <a:r>
              <a:rPr lang="tr-TR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effects at </a:t>
            </a:r>
            <a:r>
              <a:rPr lang="en-US" sz="1800" b="1" i="0" u="sng" strike="noStrike" baseline="0" dirty="0">
                <a:solidFill>
                  <a:srgbClr val="000000"/>
                </a:solidFill>
              </a:rPr>
              <a:t>amounts up to 1200 mg/day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.</a:t>
            </a:r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5C558C0-ED1B-418A-86D5-29A8CAA59BC3}"/>
              </a:ext>
            </a:extLst>
          </p:cNvPr>
          <p:cNvSpPr txBox="1"/>
          <p:nvPr/>
        </p:nvSpPr>
        <p:spPr>
          <a:xfrm>
            <a:off x="627184" y="6404008"/>
            <a:ext cx="10578553" cy="2824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https://foodsupplementseurope.org/publications-guidelines/</a:t>
            </a:r>
          </a:p>
        </p:txBody>
      </p:sp>
    </p:spTree>
    <p:extLst>
      <p:ext uri="{BB962C8B-B14F-4D97-AF65-F5344CB8AC3E}">
        <p14:creationId xmlns:p14="http://schemas.microsoft.com/office/powerpoint/2010/main" val="450339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3BA494-50AF-4FDC-910E-FEFCB6A6C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AB’de Magnezyum için Önerilen Kullanım Dozu</a:t>
            </a: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7A831322-2E81-46EA-AB47-D293CB633E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90" t="38532" r="56653" b="21803"/>
          <a:stretch/>
        </p:blipFill>
        <p:spPr>
          <a:xfrm>
            <a:off x="1764712" y="2360895"/>
            <a:ext cx="5167086" cy="345440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EB0FC27F-1DE4-4035-8ECC-B44C749C6D2C}"/>
              </a:ext>
            </a:extLst>
          </p:cNvPr>
          <p:cNvSpPr txBox="1"/>
          <p:nvPr/>
        </p:nvSpPr>
        <p:spPr>
          <a:xfrm>
            <a:off x="1764712" y="1714564"/>
            <a:ext cx="5142525" cy="646331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>
                <a:solidFill>
                  <a:srgbClr val="A28EB7"/>
                </a:solidFill>
              </a:rPr>
              <a:t>Recommended</a:t>
            </a:r>
            <a:r>
              <a:rPr lang="tr-TR" b="1" dirty="0">
                <a:solidFill>
                  <a:srgbClr val="A28EB7"/>
                </a:solidFill>
              </a:rPr>
              <a:t> </a:t>
            </a:r>
            <a:r>
              <a:rPr lang="tr-TR" b="1" dirty="0" err="1">
                <a:solidFill>
                  <a:srgbClr val="A28EB7"/>
                </a:solidFill>
              </a:rPr>
              <a:t>Dietary</a:t>
            </a:r>
            <a:r>
              <a:rPr lang="tr-TR" b="1" dirty="0">
                <a:solidFill>
                  <a:srgbClr val="A28EB7"/>
                </a:solidFill>
              </a:rPr>
              <a:t> </a:t>
            </a:r>
            <a:r>
              <a:rPr lang="tr-TR" b="1" dirty="0" err="1">
                <a:solidFill>
                  <a:srgbClr val="A28EB7"/>
                </a:solidFill>
              </a:rPr>
              <a:t>Allowances</a:t>
            </a:r>
            <a:r>
              <a:rPr lang="tr-TR" b="1" dirty="0">
                <a:solidFill>
                  <a:srgbClr val="A28EB7"/>
                </a:solidFill>
              </a:rPr>
              <a:t> (RDA) of Mg </a:t>
            </a:r>
            <a:r>
              <a:rPr lang="tr-TR" b="1" dirty="0" err="1">
                <a:solidFill>
                  <a:srgbClr val="A28EB7"/>
                </a:solidFill>
              </a:rPr>
              <a:t>for</a:t>
            </a:r>
            <a:r>
              <a:rPr lang="tr-TR" b="1" dirty="0">
                <a:solidFill>
                  <a:srgbClr val="A28EB7"/>
                </a:solidFill>
              </a:rPr>
              <a:t> men in EU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440E2E81-53E2-42EF-BDEB-09E1669B7C12}"/>
              </a:ext>
            </a:extLst>
          </p:cNvPr>
          <p:cNvSpPr txBox="1"/>
          <p:nvPr/>
        </p:nvSpPr>
        <p:spPr>
          <a:xfrm>
            <a:off x="627184" y="6210402"/>
            <a:ext cx="10578553" cy="2824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https://foodsupplementseurope.org/publications-guidelines/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2625C243-D2AD-4432-9F48-4D4831606B30}"/>
              </a:ext>
            </a:extLst>
          </p:cNvPr>
          <p:cNvSpPr txBox="1"/>
          <p:nvPr/>
        </p:nvSpPr>
        <p:spPr>
          <a:xfrm>
            <a:off x="8055429" y="3396547"/>
            <a:ext cx="2119086" cy="36933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Türkiye, 250 mg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A9F77EF-A78E-4F8C-B189-A76A94E70055}"/>
              </a:ext>
            </a:extLst>
          </p:cNvPr>
          <p:cNvSpPr txBox="1"/>
          <p:nvPr/>
        </p:nvSpPr>
        <p:spPr>
          <a:xfrm>
            <a:off x="1764712" y="5879930"/>
            <a:ext cx="49596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100" b="0" i="0" u="none" strike="noStrike" baseline="0" dirty="0">
                <a:solidFill>
                  <a:srgbClr val="000000"/>
                </a:solidFill>
              </a:rPr>
              <a:t>*</a:t>
            </a:r>
            <a:r>
              <a:rPr lang="en-US" sz="1100" b="0" i="0" u="none" strike="noStrike" baseline="0" dirty="0">
                <a:solidFill>
                  <a:srgbClr val="000000"/>
                </a:solidFill>
              </a:rPr>
              <a:t>Recommendations for Germany, Austria and Switzerland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1559450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50EF463-1A77-438E-9346-813FC773C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217" t="41085" r="34259" b="22052"/>
          <a:stretch/>
        </p:blipFill>
        <p:spPr>
          <a:xfrm>
            <a:off x="3263705" y="1516318"/>
            <a:ext cx="5598942" cy="4546394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8C91FE4-AD4A-486F-BC21-9A841552450D}"/>
              </a:ext>
            </a:extLst>
          </p:cNvPr>
          <p:cNvSpPr txBox="1"/>
          <p:nvPr/>
        </p:nvSpPr>
        <p:spPr>
          <a:xfrm>
            <a:off x="773899" y="6210402"/>
            <a:ext cx="10578553" cy="2824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https://foodsupplementseurope.org/publications-guidelines/</a:t>
            </a:r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408F52A0-130F-4C2E-9C2A-7DD5340B9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AB’de Magnezyum Takviyeleri Limitleri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4734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E84F424-5BD6-4187-AFF6-BAADCE93F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006" t="26342" r="14507" b="22052"/>
          <a:stretch/>
        </p:blipFill>
        <p:spPr>
          <a:xfrm>
            <a:off x="2354283" y="401600"/>
            <a:ext cx="7124353" cy="5824939"/>
          </a:xfr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07A0EF74-4E80-4BCC-BE64-952CA41CE8CE}"/>
              </a:ext>
            </a:extLst>
          </p:cNvPr>
          <p:cNvSpPr txBox="1"/>
          <p:nvPr/>
        </p:nvSpPr>
        <p:spPr>
          <a:xfrm>
            <a:off x="627184" y="6404008"/>
            <a:ext cx="10578553" cy="2824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https://foodsupplementseurope.org/publications-guidelines/</a:t>
            </a:r>
          </a:p>
        </p:txBody>
      </p:sp>
    </p:spTree>
    <p:extLst>
      <p:ext uri="{BB962C8B-B14F-4D97-AF65-F5344CB8AC3E}">
        <p14:creationId xmlns:p14="http://schemas.microsoft.com/office/powerpoint/2010/main" val="3271019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ABBDD63-2661-4A19-A48E-3D7952FB64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32" t="26987" r="33831" b="24446"/>
          <a:stretch/>
        </p:blipFill>
        <p:spPr>
          <a:xfrm>
            <a:off x="3402793" y="939891"/>
            <a:ext cx="5019377" cy="4624516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BF0F5C0C-6460-4C65-872B-E9FF6BE5F309}"/>
              </a:ext>
            </a:extLst>
          </p:cNvPr>
          <p:cNvSpPr txBox="1"/>
          <p:nvPr/>
        </p:nvSpPr>
        <p:spPr>
          <a:xfrm>
            <a:off x="806723" y="5918109"/>
            <a:ext cx="10578553" cy="2824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Işık </a:t>
            </a: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Z.Solak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Görmüş, </a:t>
            </a: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Neyhan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Ergene, 2013: Magnezyumun klinik önemi, Genel Tıp </a:t>
            </a: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Derg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;12(2):69-75. 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71679461-628D-4ACD-8A85-5CC0EADE3F68}"/>
              </a:ext>
            </a:extLst>
          </p:cNvPr>
          <p:cNvSpPr txBox="1"/>
          <p:nvPr/>
        </p:nvSpPr>
        <p:spPr>
          <a:xfrm>
            <a:off x="8422170" y="1867278"/>
            <a:ext cx="2409953" cy="490776"/>
          </a:xfrm>
          <a:prstGeom prst="doubleWave">
            <a:avLst/>
          </a:prstGeom>
          <a:solidFill>
            <a:srgbClr val="F1985D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/>
              <a:t>Elektronik cihazlar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4180359-8BAB-4A66-90D2-A965669AF8B1}"/>
              </a:ext>
            </a:extLst>
          </p:cNvPr>
          <p:cNvSpPr txBox="1"/>
          <p:nvPr/>
        </p:nvSpPr>
        <p:spPr>
          <a:xfrm>
            <a:off x="8422169" y="2846732"/>
            <a:ext cx="2409953" cy="490776"/>
          </a:xfrm>
          <a:prstGeom prst="doubleWave">
            <a:avLst/>
          </a:prstGeom>
          <a:solidFill>
            <a:srgbClr val="F1985D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/>
              <a:t>Gebelik, emzirme</a:t>
            </a:r>
          </a:p>
        </p:txBody>
      </p:sp>
    </p:spTree>
    <p:extLst>
      <p:ext uri="{BB962C8B-B14F-4D97-AF65-F5344CB8AC3E}">
        <p14:creationId xmlns:p14="http://schemas.microsoft.com/office/powerpoint/2010/main" val="278002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CB46FB3-EB0B-47EA-B28B-1FADE2EF1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National Institutes of Health</a:t>
            </a:r>
            <a:r>
              <a:rPr lang="tr-TR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tr-TR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tr-TR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(Ulusal Sağlık Araştırmaları </a:t>
            </a:r>
            <a:r>
              <a:rPr lang="tr-TR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Ensitüsü</a:t>
            </a:r>
            <a:r>
              <a:rPr lang="tr-TR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 </a:t>
            </a:r>
            <a:endParaRPr lang="en-US" sz="6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B85DBD2-CA25-4D67-ABA5-235CCEBA39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74" t="35262" r="57419" b="24288"/>
          <a:stretch/>
        </p:blipFill>
        <p:spPr>
          <a:xfrm>
            <a:off x="4808993" y="640080"/>
            <a:ext cx="6905221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49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9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4AA67BF-3DE4-4F4B-AE26-8386ED18F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b="1" dirty="0"/>
              <a:t>Magnezyum Kullanımı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İçerik Yer Tutucusu 2">
            <a:extLst>
              <a:ext uri="{FF2B5EF4-FFF2-40B4-BE49-F238E27FC236}">
                <a16:creationId xmlns:a16="http://schemas.microsoft.com/office/drawing/2014/main" id="{85155536-2E8E-4520-822E-41ED425DF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tr-TR" b="1" dirty="0"/>
              <a:t>Etkileşimler: </a:t>
            </a:r>
            <a:r>
              <a:rPr lang="tr-TR" dirty="0"/>
              <a:t>Kalp ilaçları ve antibiyotikler dahil olmak üzere bazı ilaçlarla etkileşime girebilirler.</a:t>
            </a:r>
          </a:p>
          <a:p>
            <a:r>
              <a:rPr lang="tr-TR" b="1" dirty="0"/>
              <a:t>Riskler: </a:t>
            </a:r>
            <a:r>
              <a:rPr lang="tr-TR" dirty="0"/>
              <a:t>Şeker hastalığı, bağırsak hastalığı, kalp hastalığı ve böbrek hastalığı olan kişiler, doktorlarına danışarak magnezyum takviyesi almalıdır.</a:t>
            </a:r>
          </a:p>
        </p:txBody>
      </p:sp>
    </p:spTree>
    <p:extLst>
      <p:ext uri="{BB962C8B-B14F-4D97-AF65-F5344CB8AC3E}">
        <p14:creationId xmlns:p14="http://schemas.microsoft.com/office/powerpoint/2010/main" val="2146211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832E60-151F-4DD2-B10B-77B812AA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% of </a:t>
            </a:r>
            <a:r>
              <a:rPr lang="tr-TR" b="1" dirty="0" err="1"/>
              <a:t>Population</a:t>
            </a:r>
            <a:r>
              <a:rPr lang="tr-TR" b="1" dirty="0"/>
              <a:t> not Meeting RDI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D81619-5805-49D0-9E89-3AA5C5BA5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err="1"/>
              <a:t>Potassium</a:t>
            </a:r>
            <a:r>
              <a:rPr lang="tr-TR" dirty="0"/>
              <a:t> (100 %)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Vitamin D (94,3 %)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/>
              <a:t>Choline</a:t>
            </a:r>
            <a:r>
              <a:rPr lang="tr-TR" dirty="0"/>
              <a:t> (91,7 %)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Vitamin E (88,5 %)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Vitamin K (66,9 %)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/>
              <a:t>Magnesium</a:t>
            </a:r>
            <a:r>
              <a:rPr lang="tr-TR" dirty="0"/>
              <a:t> (52,2 %)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/>
              <a:t>Calcium</a:t>
            </a:r>
            <a:r>
              <a:rPr lang="tr-TR" dirty="0"/>
              <a:t> (44,1 %)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Vitamin A (43 %)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Vitamin C (38,9 %)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….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B14C302-B523-466F-83DD-285BC6E1A243}"/>
              </a:ext>
            </a:extLst>
          </p:cNvPr>
          <p:cNvSpPr txBox="1"/>
          <p:nvPr/>
        </p:nvSpPr>
        <p:spPr>
          <a:xfrm>
            <a:off x="731520" y="5952223"/>
            <a:ext cx="10622280" cy="4494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tr-TR" sz="1100">
                <a:solidFill>
                  <a:schemeClr val="tx1">
                    <a:lumMod val="95000"/>
                    <a:lumOff val="5000"/>
                  </a:schemeClr>
                </a:solidFill>
              </a:rPr>
              <a:t>Taylor C. et al, 2014:  </a:t>
            </a:r>
            <a:r>
              <a:rPr lang="en-US" sz="1100">
                <a:solidFill>
                  <a:schemeClr val="tx1">
                    <a:lumMod val="95000"/>
                    <a:lumOff val="5000"/>
                  </a:schemeClr>
                </a:solidFill>
              </a:rPr>
              <a:t>Multivitamin/mineral supplement contribution to micronutrient intakes in the United States, 2007-2010</a:t>
            </a:r>
            <a:r>
              <a:rPr lang="tr-TR" sz="1100">
                <a:solidFill>
                  <a:schemeClr val="tx1">
                    <a:lumMod val="95000"/>
                    <a:lumOff val="5000"/>
                  </a:schemeClr>
                </a:solidFill>
              </a:rPr>
              <a:t>. J Am Coll Nut.  2014;33(2):94-102. doi: 10.1080/07315724.2013.846806. </a:t>
            </a:r>
            <a:endParaRPr lang="tr-TR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Sağ Ayraç 7">
            <a:extLst>
              <a:ext uri="{FF2B5EF4-FFF2-40B4-BE49-F238E27FC236}">
                <a16:creationId xmlns:a16="http://schemas.microsoft.com/office/drawing/2014/main" id="{590336BF-7120-458E-852E-EE4591EA954D}"/>
              </a:ext>
            </a:extLst>
          </p:cNvPr>
          <p:cNvSpPr/>
          <p:nvPr/>
        </p:nvSpPr>
        <p:spPr>
          <a:xfrm>
            <a:off x="4178105" y="1825626"/>
            <a:ext cx="1544269" cy="3901858"/>
          </a:xfrm>
          <a:custGeom>
            <a:avLst/>
            <a:gdLst>
              <a:gd name="connsiteX0" fmla="*/ 0 w 1544269"/>
              <a:gd name="connsiteY0" fmla="*/ 0 h 3901858"/>
              <a:gd name="connsiteX1" fmla="*/ 772135 w 1544269"/>
              <a:gd name="connsiteY1" fmla="*/ 128684 h 3901858"/>
              <a:gd name="connsiteX2" fmla="*/ 772135 w 1544269"/>
              <a:gd name="connsiteY2" fmla="*/ 672268 h 3901858"/>
              <a:gd name="connsiteX3" fmla="*/ 772135 w 1544269"/>
              <a:gd name="connsiteY3" fmla="*/ 1198504 h 3901858"/>
              <a:gd name="connsiteX4" fmla="*/ 772135 w 1544269"/>
              <a:gd name="connsiteY4" fmla="*/ 1863527 h 3901858"/>
              <a:gd name="connsiteX5" fmla="*/ 1544270 w 1544269"/>
              <a:gd name="connsiteY5" fmla="*/ 1992211 h 3901858"/>
              <a:gd name="connsiteX6" fmla="*/ 772135 w 1544269"/>
              <a:gd name="connsiteY6" fmla="*/ 2120895 h 3901858"/>
              <a:gd name="connsiteX7" fmla="*/ 772135 w 1544269"/>
              <a:gd name="connsiteY7" fmla="*/ 2622086 h 3901858"/>
              <a:gd name="connsiteX8" fmla="*/ 772135 w 1544269"/>
              <a:gd name="connsiteY8" fmla="*/ 3189369 h 3901858"/>
              <a:gd name="connsiteX9" fmla="*/ 772135 w 1544269"/>
              <a:gd name="connsiteY9" fmla="*/ 3773174 h 3901858"/>
              <a:gd name="connsiteX10" fmla="*/ 0 w 1544269"/>
              <a:gd name="connsiteY10" fmla="*/ 3901858 h 3901858"/>
              <a:gd name="connsiteX11" fmla="*/ 0 w 1544269"/>
              <a:gd name="connsiteY11" fmla="*/ 3383468 h 3901858"/>
              <a:gd name="connsiteX12" fmla="*/ 0 w 1544269"/>
              <a:gd name="connsiteY12" fmla="*/ 2865079 h 3901858"/>
              <a:gd name="connsiteX13" fmla="*/ 0 w 1544269"/>
              <a:gd name="connsiteY13" fmla="*/ 2424726 h 3901858"/>
              <a:gd name="connsiteX14" fmla="*/ 0 w 1544269"/>
              <a:gd name="connsiteY14" fmla="*/ 1828299 h 3901858"/>
              <a:gd name="connsiteX15" fmla="*/ 0 w 1544269"/>
              <a:gd name="connsiteY15" fmla="*/ 1270891 h 3901858"/>
              <a:gd name="connsiteX16" fmla="*/ 0 w 1544269"/>
              <a:gd name="connsiteY16" fmla="*/ 791520 h 3901858"/>
              <a:gd name="connsiteX17" fmla="*/ 0 w 1544269"/>
              <a:gd name="connsiteY17" fmla="*/ 0 h 3901858"/>
              <a:gd name="connsiteX0" fmla="*/ 0 w 1544269"/>
              <a:gd name="connsiteY0" fmla="*/ 0 h 3901858"/>
              <a:gd name="connsiteX1" fmla="*/ 772135 w 1544269"/>
              <a:gd name="connsiteY1" fmla="*/ 128684 h 3901858"/>
              <a:gd name="connsiteX2" fmla="*/ 772135 w 1544269"/>
              <a:gd name="connsiteY2" fmla="*/ 689617 h 3901858"/>
              <a:gd name="connsiteX3" fmla="*/ 772135 w 1544269"/>
              <a:gd name="connsiteY3" fmla="*/ 1267898 h 3901858"/>
              <a:gd name="connsiteX4" fmla="*/ 772135 w 1544269"/>
              <a:gd name="connsiteY4" fmla="*/ 1863527 h 3901858"/>
              <a:gd name="connsiteX5" fmla="*/ 1544270 w 1544269"/>
              <a:gd name="connsiteY5" fmla="*/ 1992211 h 3901858"/>
              <a:gd name="connsiteX6" fmla="*/ 772135 w 1544269"/>
              <a:gd name="connsiteY6" fmla="*/ 2120895 h 3901858"/>
              <a:gd name="connsiteX7" fmla="*/ 772135 w 1544269"/>
              <a:gd name="connsiteY7" fmla="*/ 2704700 h 3901858"/>
              <a:gd name="connsiteX8" fmla="*/ 772135 w 1544269"/>
              <a:gd name="connsiteY8" fmla="*/ 3288505 h 3901858"/>
              <a:gd name="connsiteX9" fmla="*/ 772135 w 1544269"/>
              <a:gd name="connsiteY9" fmla="*/ 3773174 h 3901858"/>
              <a:gd name="connsiteX10" fmla="*/ 0 w 1544269"/>
              <a:gd name="connsiteY10" fmla="*/ 3901858 h 390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4269" h="3901858" stroke="0" extrusionOk="0">
                <a:moveTo>
                  <a:pt x="0" y="0"/>
                </a:moveTo>
                <a:cubicBezTo>
                  <a:pt x="426768" y="9101"/>
                  <a:pt x="775229" y="58887"/>
                  <a:pt x="772135" y="128684"/>
                </a:cubicBezTo>
                <a:cubicBezTo>
                  <a:pt x="786568" y="397878"/>
                  <a:pt x="713184" y="538765"/>
                  <a:pt x="772135" y="672268"/>
                </a:cubicBezTo>
                <a:cubicBezTo>
                  <a:pt x="831086" y="805771"/>
                  <a:pt x="713132" y="994055"/>
                  <a:pt x="772135" y="1198504"/>
                </a:cubicBezTo>
                <a:cubicBezTo>
                  <a:pt x="831138" y="1402953"/>
                  <a:pt x="700263" y="1605141"/>
                  <a:pt x="772135" y="1863527"/>
                </a:cubicBezTo>
                <a:cubicBezTo>
                  <a:pt x="819886" y="1955918"/>
                  <a:pt x="1164274" y="1974077"/>
                  <a:pt x="1544270" y="1992211"/>
                </a:cubicBezTo>
                <a:cubicBezTo>
                  <a:pt x="1125074" y="2005036"/>
                  <a:pt x="752260" y="2049062"/>
                  <a:pt x="772135" y="2120895"/>
                </a:cubicBezTo>
                <a:cubicBezTo>
                  <a:pt x="792929" y="2356756"/>
                  <a:pt x="720745" y="2374207"/>
                  <a:pt x="772135" y="2622086"/>
                </a:cubicBezTo>
                <a:cubicBezTo>
                  <a:pt x="823525" y="2869965"/>
                  <a:pt x="728089" y="2943209"/>
                  <a:pt x="772135" y="3189369"/>
                </a:cubicBezTo>
                <a:cubicBezTo>
                  <a:pt x="816181" y="3435529"/>
                  <a:pt x="756219" y="3538259"/>
                  <a:pt x="772135" y="3773174"/>
                </a:cubicBezTo>
                <a:cubicBezTo>
                  <a:pt x="722219" y="3829122"/>
                  <a:pt x="506119" y="3950239"/>
                  <a:pt x="0" y="3901858"/>
                </a:cubicBezTo>
                <a:cubicBezTo>
                  <a:pt x="-38959" y="3786523"/>
                  <a:pt x="9804" y="3619993"/>
                  <a:pt x="0" y="3383468"/>
                </a:cubicBezTo>
                <a:cubicBezTo>
                  <a:pt x="-9804" y="3146943"/>
                  <a:pt x="39572" y="3023149"/>
                  <a:pt x="0" y="2865079"/>
                </a:cubicBezTo>
                <a:cubicBezTo>
                  <a:pt x="-39572" y="2707009"/>
                  <a:pt x="2329" y="2606351"/>
                  <a:pt x="0" y="2424726"/>
                </a:cubicBezTo>
                <a:cubicBezTo>
                  <a:pt x="-2329" y="2243101"/>
                  <a:pt x="310" y="2084822"/>
                  <a:pt x="0" y="1828299"/>
                </a:cubicBezTo>
                <a:cubicBezTo>
                  <a:pt x="-310" y="1571776"/>
                  <a:pt x="22007" y="1465456"/>
                  <a:pt x="0" y="1270891"/>
                </a:cubicBezTo>
                <a:cubicBezTo>
                  <a:pt x="-22007" y="1076326"/>
                  <a:pt x="31192" y="1000797"/>
                  <a:pt x="0" y="791520"/>
                </a:cubicBezTo>
                <a:cubicBezTo>
                  <a:pt x="-31192" y="582243"/>
                  <a:pt x="50890" y="263773"/>
                  <a:pt x="0" y="0"/>
                </a:cubicBezTo>
                <a:close/>
              </a:path>
              <a:path w="1544269" h="3901858" fill="none" extrusionOk="0">
                <a:moveTo>
                  <a:pt x="0" y="0"/>
                </a:moveTo>
                <a:cubicBezTo>
                  <a:pt x="429506" y="1354"/>
                  <a:pt x="777718" y="47896"/>
                  <a:pt x="772135" y="128684"/>
                </a:cubicBezTo>
                <a:cubicBezTo>
                  <a:pt x="803742" y="297120"/>
                  <a:pt x="716403" y="517585"/>
                  <a:pt x="772135" y="689617"/>
                </a:cubicBezTo>
                <a:cubicBezTo>
                  <a:pt x="827867" y="861649"/>
                  <a:pt x="740333" y="1004957"/>
                  <a:pt x="772135" y="1267898"/>
                </a:cubicBezTo>
                <a:cubicBezTo>
                  <a:pt x="803937" y="1530839"/>
                  <a:pt x="734467" y="1679583"/>
                  <a:pt x="772135" y="1863527"/>
                </a:cubicBezTo>
                <a:cubicBezTo>
                  <a:pt x="767326" y="1926621"/>
                  <a:pt x="1042287" y="2043277"/>
                  <a:pt x="1544270" y="1992211"/>
                </a:cubicBezTo>
                <a:cubicBezTo>
                  <a:pt x="1108153" y="1993773"/>
                  <a:pt x="774446" y="2052307"/>
                  <a:pt x="772135" y="2120895"/>
                </a:cubicBezTo>
                <a:cubicBezTo>
                  <a:pt x="800929" y="2306083"/>
                  <a:pt x="732976" y="2511591"/>
                  <a:pt x="772135" y="2704700"/>
                </a:cubicBezTo>
                <a:cubicBezTo>
                  <a:pt x="811294" y="2897810"/>
                  <a:pt x="711288" y="3157394"/>
                  <a:pt x="772135" y="3288505"/>
                </a:cubicBezTo>
                <a:cubicBezTo>
                  <a:pt x="832982" y="3419617"/>
                  <a:pt x="765720" y="3609636"/>
                  <a:pt x="772135" y="3773174"/>
                </a:cubicBezTo>
                <a:cubicBezTo>
                  <a:pt x="742711" y="3850429"/>
                  <a:pt x="477311" y="3990073"/>
                  <a:pt x="0" y="3901858"/>
                </a:cubicBezTo>
              </a:path>
              <a:path w="1544269" h="3901858" fill="none" stroke="0" extrusionOk="0">
                <a:moveTo>
                  <a:pt x="0" y="0"/>
                </a:moveTo>
                <a:cubicBezTo>
                  <a:pt x="425742" y="-9559"/>
                  <a:pt x="757921" y="63208"/>
                  <a:pt x="772135" y="128684"/>
                </a:cubicBezTo>
                <a:cubicBezTo>
                  <a:pt x="818946" y="277583"/>
                  <a:pt x="712775" y="399882"/>
                  <a:pt x="772135" y="654920"/>
                </a:cubicBezTo>
                <a:cubicBezTo>
                  <a:pt x="831495" y="909958"/>
                  <a:pt x="747439" y="988411"/>
                  <a:pt x="772135" y="1250549"/>
                </a:cubicBezTo>
                <a:cubicBezTo>
                  <a:pt x="796831" y="1512687"/>
                  <a:pt x="716270" y="1718511"/>
                  <a:pt x="772135" y="1863527"/>
                </a:cubicBezTo>
                <a:cubicBezTo>
                  <a:pt x="751193" y="1912402"/>
                  <a:pt x="1019991" y="1995699"/>
                  <a:pt x="1544270" y="1992211"/>
                </a:cubicBezTo>
                <a:cubicBezTo>
                  <a:pt x="1101797" y="2002143"/>
                  <a:pt x="779052" y="2050004"/>
                  <a:pt x="772135" y="2120895"/>
                </a:cubicBezTo>
                <a:cubicBezTo>
                  <a:pt x="809991" y="2293900"/>
                  <a:pt x="768489" y="2502310"/>
                  <a:pt x="772135" y="2622086"/>
                </a:cubicBezTo>
                <a:cubicBezTo>
                  <a:pt x="775781" y="2741862"/>
                  <a:pt x="749443" y="2978690"/>
                  <a:pt x="772135" y="3189369"/>
                </a:cubicBezTo>
                <a:cubicBezTo>
                  <a:pt x="794827" y="3400048"/>
                  <a:pt x="769569" y="3626815"/>
                  <a:pt x="772135" y="3773174"/>
                </a:cubicBezTo>
                <a:cubicBezTo>
                  <a:pt x="752062" y="3797655"/>
                  <a:pt x="487810" y="3939036"/>
                  <a:pt x="0" y="3901858"/>
                </a:cubicBezTo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243492900">
                  <a:prstGeom prst="rightBrace">
                    <a:avLst>
                      <a:gd name="adj1" fmla="val 8333"/>
                      <a:gd name="adj2" fmla="val 5105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DF49A022-33A8-440A-9405-64615E2B7ACB}"/>
              </a:ext>
            </a:extLst>
          </p:cNvPr>
          <p:cNvSpPr txBox="1"/>
          <p:nvPr/>
        </p:nvSpPr>
        <p:spPr>
          <a:xfrm>
            <a:off x="6469628" y="3453470"/>
            <a:ext cx="3265215" cy="646331"/>
          </a:xfrm>
          <a:prstGeom prst="rect">
            <a:avLst/>
          </a:prstGeom>
          <a:solidFill>
            <a:srgbClr val="F198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9 </a:t>
            </a:r>
            <a:r>
              <a:rPr lang="tr-TR" b="1" dirty="0" err="1"/>
              <a:t>missing</a:t>
            </a:r>
            <a:r>
              <a:rPr lang="tr-TR" b="1" dirty="0"/>
              <a:t> </a:t>
            </a:r>
            <a:r>
              <a:rPr lang="tr-TR" b="1" dirty="0" err="1"/>
              <a:t>nutrients</a:t>
            </a:r>
            <a:endParaRPr lang="tr-TR" b="1" dirty="0"/>
          </a:p>
          <a:p>
            <a:pPr algn="ctr"/>
            <a:r>
              <a:rPr lang="tr-TR" b="1" dirty="0"/>
              <a:t>(2007-2010)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A18B70E8-9E0B-4E3E-A2EC-9ACBE0358C6A}"/>
              </a:ext>
            </a:extLst>
          </p:cNvPr>
          <p:cNvSpPr/>
          <p:nvPr/>
        </p:nvSpPr>
        <p:spPr>
          <a:xfrm>
            <a:off x="1352995" y="3776636"/>
            <a:ext cx="2825110" cy="449479"/>
          </a:xfrm>
          <a:prstGeom prst="rect">
            <a:avLst/>
          </a:pr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825110"/>
                      <a:gd name="connsiteY0" fmla="*/ 0 h 449479"/>
                      <a:gd name="connsiteX1" fmla="*/ 621524 w 2825110"/>
                      <a:gd name="connsiteY1" fmla="*/ 0 h 449479"/>
                      <a:gd name="connsiteX2" fmla="*/ 1186546 w 2825110"/>
                      <a:gd name="connsiteY2" fmla="*/ 0 h 449479"/>
                      <a:gd name="connsiteX3" fmla="*/ 1695066 w 2825110"/>
                      <a:gd name="connsiteY3" fmla="*/ 0 h 449479"/>
                      <a:gd name="connsiteX4" fmla="*/ 2260088 w 2825110"/>
                      <a:gd name="connsiteY4" fmla="*/ 0 h 449479"/>
                      <a:gd name="connsiteX5" fmla="*/ 2825110 w 2825110"/>
                      <a:gd name="connsiteY5" fmla="*/ 0 h 449479"/>
                      <a:gd name="connsiteX6" fmla="*/ 2825110 w 2825110"/>
                      <a:gd name="connsiteY6" fmla="*/ 449479 h 449479"/>
                      <a:gd name="connsiteX7" fmla="*/ 2344841 w 2825110"/>
                      <a:gd name="connsiteY7" fmla="*/ 449479 h 449479"/>
                      <a:gd name="connsiteX8" fmla="*/ 1751568 w 2825110"/>
                      <a:gd name="connsiteY8" fmla="*/ 449479 h 449479"/>
                      <a:gd name="connsiteX9" fmla="*/ 1271299 w 2825110"/>
                      <a:gd name="connsiteY9" fmla="*/ 449479 h 449479"/>
                      <a:gd name="connsiteX10" fmla="*/ 734529 w 2825110"/>
                      <a:gd name="connsiteY10" fmla="*/ 449479 h 449479"/>
                      <a:gd name="connsiteX11" fmla="*/ 0 w 2825110"/>
                      <a:gd name="connsiteY11" fmla="*/ 449479 h 449479"/>
                      <a:gd name="connsiteX12" fmla="*/ 0 w 2825110"/>
                      <a:gd name="connsiteY12" fmla="*/ 0 h 449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825110" h="449479" extrusionOk="0">
                        <a:moveTo>
                          <a:pt x="0" y="0"/>
                        </a:moveTo>
                        <a:cubicBezTo>
                          <a:pt x="265306" y="15086"/>
                          <a:pt x="397555" y="-8423"/>
                          <a:pt x="621524" y="0"/>
                        </a:cubicBezTo>
                        <a:cubicBezTo>
                          <a:pt x="845493" y="8423"/>
                          <a:pt x="1059816" y="-8418"/>
                          <a:pt x="1186546" y="0"/>
                        </a:cubicBezTo>
                        <a:cubicBezTo>
                          <a:pt x="1313276" y="8418"/>
                          <a:pt x="1583503" y="21361"/>
                          <a:pt x="1695066" y="0"/>
                        </a:cubicBezTo>
                        <a:cubicBezTo>
                          <a:pt x="1806629" y="-21361"/>
                          <a:pt x="2070691" y="24480"/>
                          <a:pt x="2260088" y="0"/>
                        </a:cubicBezTo>
                        <a:cubicBezTo>
                          <a:pt x="2449485" y="-24480"/>
                          <a:pt x="2611776" y="-17595"/>
                          <a:pt x="2825110" y="0"/>
                        </a:cubicBezTo>
                        <a:cubicBezTo>
                          <a:pt x="2828372" y="176000"/>
                          <a:pt x="2829268" y="288013"/>
                          <a:pt x="2825110" y="449479"/>
                        </a:cubicBezTo>
                        <a:cubicBezTo>
                          <a:pt x="2646949" y="429493"/>
                          <a:pt x="2513208" y="465654"/>
                          <a:pt x="2344841" y="449479"/>
                        </a:cubicBezTo>
                        <a:cubicBezTo>
                          <a:pt x="2176474" y="433304"/>
                          <a:pt x="2022437" y="454159"/>
                          <a:pt x="1751568" y="449479"/>
                        </a:cubicBezTo>
                        <a:cubicBezTo>
                          <a:pt x="1480699" y="444799"/>
                          <a:pt x="1470201" y="437652"/>
                          <a:pt x="1271299" y="449479"/>
                        </a:cubicBezTo>
                        <a:cubicBezTo>
                          <a:pt x="1072397" y="461306"/>
                          <a:pt x="987826" y="468334"/>
                          <a:pt x="734529" y="449479"/>
                        </a:cubicBezTo>
                        <a:cubicBezTo>
                          <a:pt x="481232" y="430625"/>
                          <a:pt x="295649" y="418076"/>
                          <a:pt x="0" y="449479"/>
                        </a:cubicBezTo>
                        <a:cubicBezTo>
                          <a:pt x="-2231" y="301213"/>
                          <a:pt x="21306" y="1419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241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yemek içeren bir resim&#10;&#10;Açıklama otomatik olarak oluşturuldu">
            <a:extLst>
              <a:ext uri="{FF2B5EF4-FFF2-40B4-BE49-F238E27FC236}">
                <a16:creationId xmlns:a16="http://schemas.microsoft.com/office/drawing/2014/main" id="{94A8D6E8-700E-4142-B94B-90FD4B52B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518" r="-1936"/>
          <a:stretch/>
        </p:blipFill>
        <p:spPr>
          <a:xfrm>
            <a:off x="3435815" y="839449"/>
            <a:ext cx="5423371" cy="5375084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8248D35-0333-41E9-836F-B6368CB19213}"/>
              </a:ext>
            </a:extLst>
          </p:cNvPr>
          <p:cNvSpPr txBox="1"/>
          <p:nvPr/>
        </p:nvSpPr>
        <p:spPr>
          <a:xfrm>
            <a:off x="1003479" y="6122882"/>
            <a:ext cx="3643433" cy="183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 sz="1100" dirty="0"/>
              <a:t>Kaynak: </a:t>
            </a:r>
            <a:r>
              <a:rPr lang="en-US" sz="1100" dirty="0"/>
              <a:t>Dr</a:t>
            </a:r>
            <a:r>
              <a:rPr lang="tr-TR" sz="1100" dirty="0"/>
              <a:t> </a:t>
            </a:r>
            <a:r>
              <a:rPr lang="en-US" sz="1100" dirty="0"/>
              <a:t>.J</a:t>
            </a:r>
            <a:r>
              <a:rPr lang="tr-TR" sz="1100" dirty="0" err="1"/>
              <a:t>ames</a:t>
            </a:r>
            <a:r>
              <a:rPr lang="tr-TR" sz="1100" dirty="0"/>
              <a:t> </a:t>
            </a:r>
            <a:r>
              <a:rPr lang="tr-TR" sz="1100" dirty="0" err="1"/>
              <a:t>DiNicolantonio</a:t>
            </a:r>
            <a:endParaRPr lang="en-US" sz="1100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B6120021-E809-482F-B234-C222B6195EAD}"/>
              </a:ext>
            </a:extLst>
          </p:cNvPr>
          <p:cNvSpPr/>
          <p:nvPr/>
        </p:nvSpPr>
        <p:spPr>
          <a:xfrm>
            <a:off x="7064477" y="5353665"/>
            <a:ext cx="1401097" cy="383458"/>
          </a:xfrm>
          <a:custGeom>
            <a:avLst/>
            <a:gdLst>
              <a:gd name="connsiteX0" fmla="*/ 0 w 1401097"/>
              <a:gd name="connsiteY0" fmla="*/ 0 h 383458"/>
              <a:gd name="connsiteX1" fmla="*/ 495054 w 1401097"/>
              <a:gd name="connsiteY1" fmla="*/ 0 h 383458"/>
              <a:gd name="connsiteX2" fmla="*/ 962087 w 1401097"/>
              <a:gd name="connsiteY2" fmla="*/ 0 h 383458"/>
              <a:gd name="connsiteX3" fmla="*/ 1401097 w 1401097"/>
              <a:gd name="connsiteY3" fmla="*/ 0 h 383458"/>
              <a:gd name="connsiteX4" fmla="*/ 1401097 w 1401097"/>
              <a:gd name="connsiteY4" fmla="*/ 383458 h 383458"/>
              <a:gd name="connsiteX5" fmla="*/ 934065 w 1401097"/>
              <a:gd name="connsiteY5" fmla="*/ 383458 h 383458"/>
              <a:gd name="connsiteX6" fmla="*/ 495054 w 1401097"/>
              <a:gd name="connsiteY6" fmla="*/ 383458 h 383458"/>
              <a:gd name="connsiteX7" fmla="*/ 0 w 1401097"/>
              <a:gd name="connsiteY7" fmla="*/ 383458 h 383458"/>
              <a:gd name="connsiteX8" fmla="*/ 0 w 1401097"/>
              <a:gd name="connsiteY8" fmla="*/ 0 h 38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1097" h="383458" extrusionOk="0">
                <a:moveTo>
                  <a:pt x="0" y="0"/>
                </a:moveTo>
                <a:cubicBezTo>
                  <a:pt x="107319" y="-21813"/>
                  <a:pt x="258642" y="-6139"/>
                  <a:pt x="495054" y="0"/>
                </a:cubicBezTo>
                <a:cubicBezTo>
                  <a:pt x="731466" y="6139"/>
                  <a:pt x="862157" y="-10857"/>
                  <a:pt x="962087" y="0"/>
                </a:cubicBezTo>
                <a:cubicBezTo>
                  <a:pt x="1062017" y="10857"/>
                  <a:pt x="1262631" y="9949"/>
                  <a:pt x="1401097" y="0"/>
                </a:cubicBezTo>
                <a:cubicBezTo>
                  <a:pt x="1406949" y="117915"/>
                  <a:pt x="1387736" y="252031"/>
                  <a:pt x="1401097" y="383458"/>
                </a:cubicBezTo>
                <a:cubicBezTo>
                  <a:pt x="1287249" y="364470"/>
                  <a:pt x="1103437" y="363207"/>
                  <a:pt x="934065" y="383458"/>
                </a:cubicBezTo>
                <a:cubicBezTo>
                  <a:pt x="764693" y="403709"/>
                  <a:pt x="594592" y="369113"/>
                  <a:pt x="495054" y="383458"/>
                </a:cubicBezTo>
                <a:cubicBezTo>
                  <a:pt x="395516" y="397803"/>
                  <a:pt x="210683" y="403358"/>
                  <a:pt x="0" y="383458"/>
                </a:cubicBezTo>
                <a:cubicBezTo>
                  <a:pt x="15563" y="208751"/>
                  <a:pt x="1182" y="17445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8153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42A0272-58DB-4A9D-9ADB-FF59B9531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b="1" dirty="0"/>
              <a:t>İçindekiler</a:t>
            </a:r>
            <a:endParaRPr lang="tr-TR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8C26AC-8511-4C47-8888-01BD80207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20000"/>
          </a:bodyPr>
          <a:lstStyle/>
          <a:p>
            <a:pPr>
              <a:buAutoNum type="arabicPeriod"/>
            </a:pPr>
            <a:r>
              <a:rPr lang="nl-NL" dirty="0"/>
              <a:t>Magne</a:t>
            </a:r>
            <a:r>
              <a:rPr lang="tr-TR" dirty="0" err="1"/>
              <a:t>zy</a:t>
            </a:r>
            <a:r>
              <a:rPr lang="nl-NL" dirty="0"/>
              <a:t>um</a:t>
            </a:r>
          </a:p>
          <a:p>
            <a:pPr lvl="1">
              <a:buAutoNum type="arabicPeriod"/>
            </a:pPr>
            <a:r>
              <a:rPr lang="tr-TR" dirty="0"/>
              <a:t>Hakkında</a:t>
            </a:r>
          </a:p>
          <a:p>
            <a:pPr lvl="1">
              <a:buAutoNum type="arabicPeriod"/>
            </a:pPr>
            <a:r>
              <a:rPr lang="tr-TR" dirty="0"/>
              <a:t>Formları</a:t>
            </a:r>
          </a:p>
          <a:p>
            <a:pPr lvl="1">
              <a:buAutoNum type="arabicPeriod"/>
            </a:pPr>
            <a:r>
              <a:rPr lang="tr-TR" dirty="0"/>
              <a:t>Fonksiyonları</a:t>
            </a:r>
          </a:p>
          <a:p>
            <a:pPr lvl="1">
              <a:buAutoNum type="arabicPeriod"/>
            </a:pPr>
            <a:r>
              <a:rPr lang="tr-TR" dirty="0"/>
              <a:t>Kaynakları</a:t>
            </a:r>
          </a:p>
          <a:p>
            <a:pPr lvl="1">
              <a:buAutoNum type="arabicPeriod"/>
            </a:pPr>
            <a:r>
              <a:rPr lang="tr-TR" dirty="0"/>
              <a:t>Kullanımı</a:t>
            </a:r>
          </a:p>
          <a:p>
            <a:pPr lvl="1">
              <a:buAutoNum type="arabicPeriod"/>
            </a:pPr>
            <a:r>
              <a:rPr lang="tr-TR" dirty="0"/>
              <a:t>Eksikliği</a:t>
            </a:r>
          </a:p>
          <a:p>
            <a:pPr lvl="1">
              <a:buAutoNum type="arabicPeriod"/>
            </a:pPr>
            <a:r>
              <a:rPr lang="tr-TR" dirty="0"/>
              <a:t>EU’da kullanımı</a:t>
            </a:r>
          </a:p>
          <a:p>
            <a:pPr>
              <a:buAutoNum type="arabicPeriod"/>
            </a:pPr>
            <a:r>
              <a:rPr lang="nl-NL" dirty="0"/>
              <a:t>N</a:t>
            </a:r>
            <a:r>
              <a:rPr lang="tr-TR" dirty="0" err="1"/>
              <a:t>eptune</a:t>
            </a:r>
            <a:r>
              <a:rPr lang="tr-TR" dirty="0"/>
              <a:t> </a:t>
            </a:r>
            <a:r>
              <a:rPr lang="tr-TR" dirty="0" err="1"/>
              <a:t>Magnesium</a:t>
            </a:r>
            <a:endParaRPr lang="tr-TR" dirty="0"/>
          </a:p>
          <a:p>
            <a:pPr lvl="1">
              <a:buAutoNum type="arabicPeriod"/>
            </a:pPr>
            <a:r>
              <a:rPr lang="tr-TR" dirty="0"/>
              <a:t>Karakteristiği</a:t>
            </a:r>
          </a:p>
          <a:p>
            <a:pPr lvl="1">
              <a:buAutoNum type="arabicPeriod"/>
            </a:pPr>
            <a:r>
              <a:rPr lang="tr-TR" sz="2200" dirty="0"/>
              <a:t>İçeriği </a:t>
            </a:r>
          </a:p>
          <a:p>
            <a:pPr lvl="1">
              <a:buAutoNum type="arabicPeriod"/>
            </a:pPr>
            <a:r>
              <a:rPr lang="tr-TR" sz="2200" dirty="0"/>
              <a:t>Çalışmalar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tr-TR" dirty="0"/>
              <a:t>Rakipler</a:t>
            </a:r>
          </a:p>
          <a:p>
            <a:pPr marL="0" indent="0">
              <a:buNone/>
            </a:pP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525553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43185F-706A-445B-9EBA-2E0807B93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Magnezyum Eksikliği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F86CD5-36AA-49B4-890E-C55EB90F1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/>
              <a:t>• Depresyon</a:t>
            </a:r>
          </a:p>
          <a:p>
            <a:r>
              <a:rPr lang="tr-TR" dirty="0"/>
              <a:t>Osteoporoz </a:t>
            </a:r>
          </a:p>
          <a:p>
            <a:pPr marL="0" indent="0">
              <a:buNone/>
            </a:pPr>
            <a:r>
              <a:rPr lang="tr-TR" dirty="0"/>
              <a:t>• Tip 2 diyabet</a:t>
            </a:r>
          </a:p>
          <a:p>
            <a:pPr marL="0" indent="0">
              <a:buNone/>
            </a:pPr>
            <a:r>
              <a:rPr lang="tr-TR" dirty="0"/>
              <a:t>• Hipoglisemi</a:t>
            </a:r>
          </a:p>
          <a:p>
            <a:pPr marL="0" indent="0">
              <a:buNone/>
            </a:pPr>
            <a:r>
              <a:rPr lang="tr-TR" dirty="0"/>
              <a:t>• Astım ataklarında meydana gelen şiddetlenme</a:t>
            </a:r>
          </a:p>
          <a:p>
            <a:pPr marL="0" indent="0">
              <a:buNone/>
            </a:pPr>
            <a:r>
              <a:rPr lang="tr-TR" dirty="0"/>
              <a:t>• Hipertansiyon</a:t>
            </a:r>
          </a:p>
          <a:p>
            <a:pPr marL="0" indent="0">
              <a:buNone/>
            </a:pPr>
            <a:r>
              <a:rPr lang="tr-TR" dirty="0"/>
              <a:t>• Kalp rahatsızlıkları</a:t>
            </a:r>
          </a:p>
          <a:p>
            <a:pPr marL="0" indent="0">
              <a:buNone/>
            </a:pPr>
            <a:r>
              <a:rPr lang="tr-TR" dirty="0"/>
              <a:t>• Huzursuz bacak sendromu</a:t>
            </a:r>
          </a:p>
          <a:p>
            <a:pPr marL="0" indent="0">
              <a:buNone/>
            </a:pPr>
            <a:r>
              <a:rPr lang="tr-TR" dirty="0"/>
              <a:t>• Solunum rahatsızlıkları</a:t>
            </a:r>
          </a:p>
          <a:p>
            <a:pPr marL="0" indent="0">
              <a:buNone/>
            </a:pPr>
            <a:r>
              <a:rPr lang="tr-TR" dirty="0"/>
              <a:t>• Migren semptomlarında artış gözlenmesi</a:t>
            </a:r>
          </a:p>
        </p:txBody>
      </p:sp>
      <p:pic>
        <p:nvPicPr>
          <p:cNvPr id="5" name="Picture 2" descr="Afbeeldingsresultaat voor magnesiumtekort">
            <a:extLst>
              <a:ext uri="{FF2B5EF4-FFF2-40B4-BE49-F238E27FC236}">
                <a16:creationId xmlns:a16="http://schemas.microsoft.com/office/drawing/2014/main" id="{AE4716C3-6BF4-4C6D-A90E-4AE1276B2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619" y="4440413"/>
            <a:ext cx="4139381" cy="24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668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51A0227-072A-4F5F-928C-E2C3E5CC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70D92F9-5F69-40C2-B1A4-C2BDBFB75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440365"/>
            <a:ext cx="4245864" cy="172269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/>
              <a:t>Neptune Magnesium</a:t>
            </a:r>
          </a:p>
        </p:txBody>
      </p:sp>
      <p:pic>
        <p:nvPicPr>
          <p:cNvPr id="11" name="Resim 10" descr="metin, beyaz tahta içeren bir resim&#10;&#10;Açıklama otomatik olarak oluşturuldu">
            <a:extLst>
              <a:ext uri="{FF2B5EF4-FFF2-40B4-BE49-F238E27FC236}">
                <a16:creationId xmlns:a16="http://schemas.microsoft.com/office/drawing/2014/main" id="{89B0F2DE-96AE-4A38-AA00-2E4C8EC35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8" t="16919" r="4694" b="7462"/>
          <a:stretch/>
        </p:blipFill>
        <p:spPr>
          <a:xfrm>
            <a:off x="888857" y="320040"/>
            <a:ext cx="4620038" cy="3927031"/>
          </a:xfrm>
          <a:prstGeom prst="rect">
            <a:avLst/>
          </a:pr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35D99776-4B38-47DF-A302-11AD9AF87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7304" y="529256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7DBE264-0782-4EE4-BC93-72C74526D308}"/>
              </a:ext>
            </a:extLst>
          </p:cNvPr>
          <p:cNvSpPr txBox="1"/>
          <p:nvPr/>
        </p:nvSpPr>
        <p:spPr>
          <a:xfrm>
            <a:off x="5846450" y="4688861"/>
            <a:ext cx="4601751" cy="1554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/>
              <a:t>*BRD: %40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/>
              <a:t>**450 mg </a:t>
            </a:r>
            <a:r>
              <a:rPr lang="en-US" sz="1500" dirty="0" err="1"/>
              <a:t>Magnezyum</a:t>
            </a:r>
            <a:r>
              <a:rPr lang="en-US" sz="1500" dirty="0"/>
              <a:t> </a:t>
            </a:r>
            <a:r>
              <a:rPr lang="en-US" sz="1500" dirty="0" err="1"/>
              <a:t>Bisglisinat</a:t>
            </a:r>
            <a:endParaRPr lang="en-US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/>
              <a:t>   187,50 mg </a:t>
            </a:r>
            <a:r>
              <a:rPr lang="en-US" sz="1500" dirty="0" err="1"/>
              <a:t>Magnezyum</a:t>
            </a:r>
            <a:r>
              <a:rPr lang="en-US" sz="1500" dirty="0"/>
              <a:t> </a:t>
            </a:r>
            <a:r>
              <a:rPr lang="en-US" sz="1500" dirty="0" err="1"/>
              <a:t>Sitrat</a:t>
            </a:r>
            <a:endParaRPr lang="en-US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/>
              <a:t>   128 mg </a:t>
            </a:r>
            <a:r>
              <a:rPr lang="en-US" sz="1500" dirty="0" err="1"/>
              <a:t>Magnezyum</a:t>
            </a:r>
            <a:r>
              <a:rPr lang="en-US" sz="1500" dirty="0"/>
              <a:t> </a:t>
            </a:r>
            <a:r>
              <a:rPr lang="en-US" sz="1500" dirty="0" err="1"/>
              <a:t>Gliserofosfat</a:t>
            </a:r>
            <a:endParaRPr lang="en-US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/>
              <a:t>   100 mg </a:t>
            </a:r>
            <a:r>
              <a:rPr lang="en-US" sz="1500" dirty="0" err="1"/>
              <a:t>Magnezyum</a:t>
            </a:r>
            <a:r>
              <a:rPr lang="en-US" sz="1500" dirty="0"/>
              <a:t> </a:t>
            </a:r>
            <a:r>
              <a:rPr lang="en-US" sz="1500" dirty="0" err="1"/>
              <a:t>Malat</a:t>
            </a:r>
            <a:endParaRPr lang="en-US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/>
              <a:t>  </a:t>
            </a:r>
            <a:r>
              <a:rPr lang="en-US" sz="1500" dirty="0" err="1"/>
              <a:t>bileşenlerinden</a:t>
            </a:r>
            <a:r>
              <a:rPr lang="en-US" sz="1500" dirty="0"/>
              <a:t> </a:t>
            </a:r>
            <a:r>
              <a:rPr lang="en-US" sz="1500" dirty="0" err="1"/>
              <a:t>gelen</a:t>
            </a:r>
            <a:r>
              <a:rPr lang="en-US" sz="1500" dirty="0"/>
              <a:t> </a:t>
            </a:r>
            <a:r>
              <a:rPr lang="en-US" sz="1500" dirty="0" err="1"/>
              <a:t>toplam</a:t>
            </a:r>
            <a:r>
              <a:rPr lang="en-US" sz="1500" dirty="0"/>
              <a:t> </a:t>
            </a:r>
            <a:r>
              <a:rPr lang="en-US" sz="1500" dirty="0" err="1"/>
              <a:t>elementel</a:t>
            </a:r>
            <a:r>
              <a:rPr lang="en-US" sz="1500" dirty="0"/>
              <a:t> </a:t>
            </a:r>
            <a:r>
              <a:rPr lang="en-US" sz="1500" dirty="0" err="1"/>
              <a:t>magnezyum</a:t>
            </a:r>
            <a:endParaRPr lang="en-US" sz="1500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50C609A-6A53-4456-802A-01F39F2DDEB0}"/>
              </a:ext>
            </a:extLst>
          </p:cNvPr>
          <p:cNvSpPr txBox="1"/>
          <p:nvPr/>
        </p:nvSpPr>
        <p:spPr>
          <a:xfrm>
            <a:off x="9961009" y="4884671"/>
            <a:ext cx="201825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b="1" dirty="0"/>
              <a:t>Önerilen Günlük Porsiyon: </a:t>
            </a:r>
          </a:p>
          <a:p>
            <a:pPr>
              <a:spcAft>
                <a:spcPts val="600"/>
              </a:spcAft>
            </a:pPr>
            <a:r>
              <a:rPr lang="tr-TR" dirty="0"/>
              <a:t>1 tablet (tercihen uyumadan önce / yemekten sonra)</a:t>
            </a:r>
          </a:p>
        </p:txBody>
      </p:sp>
      <p:graphicFrame>
        <p:nvGraphicFramePr>
          <p:cNvPr id="3" name="İçerik Yer Tutucusu 2">
            <a:extLst>
              <a:ext uri="{FF2B5EF4-FFF2-40B4-BE49-F238E27FC236}">
                <a16:creationId xmlns:a16="http://schemas.microsoft.com/office/drawing/2014/main" id="{8A7AEBE9-8013-48E4-867A-A640CDBA89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50326"/>
              </p:ext>
            </p:extLst>
          </p:nvPr>
        </p:nvGraphicFramePr>
        <p:xfrm>
          <a:off x="5997048" y="614658"/>
          <a:ext cx="5471161" cy="39217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42759">
                  <a:extLst>
                    <a:ext uri="{9D8B030D-6E8A-4147-A177-3AD203B41FA5}">
                      <a16:colId xmlns:a16="http://schemas.microsoft.com/office/drawing/2014/main" val="726048897"/>
                    </a:ext>
                  </a:extLst>
                </a:gridCol>
                <a:gridCol w="1028402">
                  <a:extLst>
                    <a:ext uri="{9D8B030D-6E8A-4147-A177-3AD203B41FA5}">
                      <a16:colId xmlns:a16="http://schemas.microsoft.com/office/drawing/2014/main" val="847458421"/>
                    </a:ext>
                  </a:extLst>
                </a:gridCol>
              </a:tblGrid>
              <a:tr h="682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>
                          <a:effectLst/>
                        </a:rPr>
                        <a:t>Etken Madde</a:t>
                      </a:r>
                      <a:endParaRPr lang="tr-T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6" marR="60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Günlük Porsiyon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(1 Tablet)</a:t>
                      </a:r>
                      <a:endParaRPr lang="tr-T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6" marR="60976" marT="0" marB="0" anchor="ctr"/>
                </a:tc>
                <a:extLst>
                  <a:ext uri="{0D108BD9-81ED-4DB2-BD59-A6C34878D82A}">
                    <a16:rowId xmlns:a16="http://schemas.microsoft.com/office/drawing/2014/main" val="2710074562"/>
                  </a:ext>
                </a:extLst>
              </a:tr>
              <a:tr h="4547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Magnezyum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6" marR="609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150 mg (*)(**)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6" marR="60976" marT="0" marB="0"/>
                </a:tc>
                <a:extLst>
                  <a:ext uri="{0D108BD9-81ED-4DB2-BD59-A6C34878D82A}">
                    <a16:rowId xmlns:a16="http://schemas.microsoft.com/office/drawing/2014/main" val="2998101021"/>
                  </a:ext>
                </a:extLst>
              </a:tr>
              <a:tr h="2366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Alfaalfa toprak üstü ekstresi </a:t>
                      </a:r>
                      <a:r>
                        <a:rPr lang="tr-TR" sz="1200" i="1">
                          <a:effectLst/>
                        </a:rPr>
                        <a:t>(Medicago sativa)</a:t>
                      </a:r>
                      <a:endParaRPr lang="tr-TR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6" marR="609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100 mg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6" marR="60976" marT="0" marB="0"/>
                </a:tc>
                <a:extLst>
                  <a:ext uri="{0D108BD9-81ED-4DB2-BD59-A6C34878D82A}">
                    <a16:rowId xmlns:a16="http://schemas.microsoft.com/office/drawing/2014/main" val="2600279507"/>
                  </a:ext>
                </a:extLst>
              </a:tr>
              <a:tr h="2366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Isırgan yaprak ekstresi </a:t>
                      </a:r>
                      <a:r>
                        <a:rPr lang="tr-TR" sz="1200" i="1">
                          <a:effectLst/>
                        </a:rPr>
                        <a:t>(Urtica sp.)</a:t>
                      </a:r>
                      <a:endParaRPr lang="tr-TR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6" marR="609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50 mg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6" marR="60976" marT="0" marB="0"/>
                </a:tc>
                <a:extLst>
                  <a:ext uri="{0D108BD9-81ED-4DB2-BD59-A6C34878D82A}">
                    <a16:rowId xmlns:a16="http://schemas.microsoft.com/office/drawing/2014/main" val="2279195900"/>
                  </a:ext>
                </a:extLst>
              </a:tr>
              <a:tr h="2366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Üzüm meyve ekstresi </a:t>
                      </a:r>
                      <a:r>
                        <a:rPr lang="tr-TR" sz="1200" i="1">
                          <a:effectLst/>
                        </a:rPr>
                        <a:t>(Vitis vinifera)</a:t>
                      </a:r>
                      <a:endParaRPr lang="tr-TR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6" marR="609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10,27 mg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6" marR="60976" marT="0" marB="0"/>
                </a:tc>
                <a:extLst>
                  <a:ext uri="{0D108BD9-81ED-4DB2-BD59-A6C34878D82A}">
                    <a16:rowId xmlns:a16="http://schemas.microsoft.com/office/drawing/2014/main" val="535861505"/>
                  </a:ext>
                </a:extLst>
              </a:tr>
              <a:tr h="2366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Nar meyve kabuğu ekstresi </a:t>
                      </a:r>
                      <a:r>
                        <a:rPr lang="tr-TR" sz="1200" i="1">
                          <a:effectLst/>
                        </a:rPr>
                        <a:t>(Punica granatum)</a:t>
                      </a:r>
                      <a:endParaRPr lang="tr-TR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6" marR="609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3,6 mg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6" marR="60976" marT="0" marB="0"/>
                </a:tc>
                <a:extLst>
                  <a:ext uri="{0D108BD9-81ED-4DB2-BD59-A6C34878D82A}">
                    <a16:rowId xmlns:a16="http://schemas.microsoft.com/office/drawing/2014/main" val="1312236329"/>
                  </a:ext>
                </a:extLst>
              </a:tr>
              <a:tr h="2366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Yaban mersini meyve ekstresi </a:t>
                      </a:r>
                      <a:r>
                        <a:rPr lang="tr-TR" sz="1200" i="1">
                          <a:effectLst/>
                        </a:rPr>
                        <a:t>(Vaccinium myrtillus L.)</a:t>
                      </a:r>
                      <a:endParaRPr lang="tr-TR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6" marR="609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0,86 mg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6" marR="60976" marT="0" marB="0"/>
                </a:tc>
                <a:extLst>
                  <a:ext uri="{0D108BD9-81ED-4DB2-BD59-A6C34878D82A}">
                    <a16:rowId xmlns:a16="http://schemas.microsoft.com/office/drawing/2014/main" val="1937352750"/>
                  </a:ext>
                </a:extLst>
              </a:tr>
              <a:tr h="4547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Yüksek mavi yemiş meyve ekstresi </a:t>
                      </a:r>
                      <a:r>
                        <a:rPr lang="tr-TR" sz="1200" i="1">
                          <a:effectLst/>
                        </a:rPr>
                        <a:t>(Vaccinium corymbosum L.)</a:t>
                      </a:r>
                      <a:endParaRPr lang="tr-TR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6" marR="609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0,32 mg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6" marR="60976" marT="0" marB="0"/>
                </a:tc>
                <a:extLst>
                  <a:ext uri="{0D108BD9-81ED-4DB2-BD59-A6C34878D82A}">
                    <a16:rowId xmlns:a16="http://schemas.microsoft.com/office/drawing/2014/main" val="2866503779"/>
                  </a:ext>
                </a:extLst>
              </a:tr>
              <a:tr h="4547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Büyük meyveli vaksiniyum meyve ekstresi </a:t>
                      </a:r>
                      <a:r>
                        <a:rPr lang="tr-TR" sz="1200" i="1">
                          <a:effectLst/>
                        </a:rPr>
                        <a:t>(Vaccinium macrocarpon aiton)</a:t>
                      </a:r>
                      <a:endParaRPr lang="tr-TR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6" marR="609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0,32 mg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6" marR="60976" marT="0" marB="0"/>
                </a:tc>
                <a:extLst>
                  <a:ext uri="{0D108BD9-81ED-4DB2-BD59-A6C34878D82A}">
                    <a16:rowId xmlns:a16="http://schemas.microsoft.com/office/drawing/2014/main" val="1814263507"/>
                  </a:ext>
                </a:extLst>
              </a:tr>
              <a:tr h="4547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Çilek meyve ekstresi </a:t>
                      </a:r>
                      <a:r>
                        <a:rPr lang="tr-TR" sz="1200" i="1">
                          <a:effectLst/>
                        </a:rPr>
                        <a:t>(Fragaria x ananassa (Duchesne ex Weston) Duchesne ex Rozier)</a:t>
                      </a:r>
                      <a:endParaRPr lang="tr-TR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6" marR="609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0,32 mg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6" marR="60976" marT="0" marB="0"/>
                </a:tc>
                <a:extLst>
                  <a:ext uri="{0D108BD9-81ED-4DB2-BD59-A6C34878D82A}">
                    <a16:rowId xmlns:a16="http://schemas.microsoft.com/office/drawing/2014/main" val="3586908769"/>
                  </a:ext>
                </a:extLst>
              </a:tr>
              <a:tr h="2366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</a:rPr>
                        <a:t>Frambuaz meyve </a:t>
                      </a:r>
                      <a:r>
                        <a:rPr lang="tr-TR" sz="1200" i="0">
                          <a:effectLst/>
                        </a:rPr>
                        <a:t>ekstresi</a:t>
                      </a:r>
                      <a:r>
                        <a:rPr lang="tr-TR" sz="1200" i="1">
                          <a:effectLst/>
                        </a:rPr>
                        <a:t> (Rubus idaeus)</a:t>
                      </a:r>
                      <a:endParaRPr lang="tr-TR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6" marR="609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</a:rPr>
                        <a:t>0,32 mg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6" marR="60976" marT="0" marB="0"/>
                </a:tc>
                <a:extLst>
                  <a:ext uri="{0D108BD9-81ED-4DB2-BD59-A6C34878D82A}">
                    <a16:rowId xmlns:a16="http://schemas.microsoft.com/office/drawing/2014/main" val="2963956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283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AAAE227E-E7D8-4933-A5E5-E07EFC99A439}"/>
              </a:ext>
            </a:extLst>
          </p:cNvPr>
          <p:cNvGraphicFramePr/>
          <p:nvPr/>
        </p:nvGraphicFramePr>
        <p:xfrm>
          <a:off x="1131277" y="411480"/>
          <a:ext cx="9929446" cy="6256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:a16="http://schemas.microsoft.com/office/drawing/2014/main" id="{89B097DD-9042-4885-ACE7-113561467916}"/>
              </a:ext>
            </a:extLst>
          </p:cNvPr>
          <p:cNvSpPr txBox="1"/>
          <p:nvPr/>
        </p:nvSpPr>
        <p:spPr>
          <a:xfrm>
            <a:off x="4600135" y="541606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 err="1">
                <a:effectLst/>
              </a:rPr>
              <a:t>Alfaalfa</a:t>
            </a:r>
            <a:r>
              <a:rPr lang="tr-TR" sz="1800" b="1" dirty="0">
                <a:effectLst/>
              </a:rPr>
              <a:t> Ekstresi</a:t>
            </a:r>
            <a:endParaRPr lang="tr-TR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904FE49-5D1D-478D-A49F-6B291033C979}"/>
              </a:ext>
            </a:extLst>
          </p:cNvPr>
          <p:cNvSpPr txBox="1"/>
          <p:nvPr/>
        </p:nvSpPr>
        <p:spPr>
          <a:xfrm>
            <a:off x="1131277" y="3707901"/>
            <a:ext cx="1955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>
                <a:effectLst/>
              </a:rPr>
              <a:t>Üzüm</a:t>
            </a:r>
            <a:r>
              <a:rPr lang="tr-TR" dirty="0"/>
              <a:t> </a:t>
            </a:r>
          </a:p>
          <a:p>
            <a:r>
              <a:rPr lang="tr-TR" sz="1800" dirty="0">
                <a:effectLst/>
              </a:rPr>
              <a:t>Nar kabuğu</a:t>
            </a:r>
          </a:p>
          <a:p>
            <a:r>
              <a:rPr lang="tr-TR" sz="1800" dirty="0">
                <a:effectLst/>
              </a:rPr>
              <a:t>Yaban mersini</a:t>
            </a:r>
          </a:p>
          <a:p>
            <a:r>
              <a:rPr lang="tr-TR" sz="1800" dirty="0">
                <a:effectLst/>
              </a:rPr>
              <a:t>Yüksek mavi yemiş</a:t>
            </a:r>
          </a:p>
          <a:p>
            <a:r>
              <a:rPr lang="tr-TR" dirty="0" err="1"/>
              <a:t>Cranberry</a:t>
            </a:r>
            <a:endParaRPr lang="tr-TR" dirty="0"/>
          </a:p>
          <a:p>
            <a:r>
              <a:rPr lang="tr-TR" dirty="0"/>
              <a:t>Çilek</a:t>
            </a:r>
          </a:p>
          <a:p>
            <a:r>
              <a:rPr lang="tr-TR" dirty="0"/>
              <a:t>Frambuaz ekstreleri</a:t>
            </a:r>
          </a:p>
          <a:p>
            <a:r>
              <a:rPr lang="tr-TR" sz="1800" dirty="0">
                <a:effectLst/>
              </a:rPr>
              <a:t> </a:t>
            </a:r>
          </a:p>
          <a:p>
            <a:r>
              <a:rPr lang="tr-TR" sz="1800" dirty="0">
                <a:effectLst/>
              </a:rPr>
              <a:t> </a:t>
            </a:r>
          </a:p>
          <a:p>
            <a:endParaRPr lang="tr-TR" sz="1800" dirty="0">
              <a:effectLst/>
            </a:endParaRPr>
          </a:p>
          <a:p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A003AA5-8DD6-4C36-8CEF-3CDCEDF0C920}"/>
              </a:ext>
            </a:extLst>
          </p:cNvPr>
          <p:cNvSpPr txBox="1"/>
          <p:nvPr/>
        </p:nvSpPr>
        <p:spPr>
          <a:xfrm>
            <a:off x="7923630" y="5879292"/>
            <a:ext cx="216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Magnezyum </a:t>
            </a:r>
            <a:r>
              <a:rPr lang="tr-TR" sz="1200" dirty="0" err="1"/>
              <a:t>bisglisinat</a:t>
            </a:r>
            <a:endParaRPr lang="tr-TR" sz="1200" dirty="0"/>
          </a:p>
          <a:p>
            <a:r>
              <a:rPr lang="tr-TR" sz="1200" dirty="0"/>
              <a:t>Magnezyum </a:t>
            </a:r>
            <a:r>
              <a:rPr lang="tr-TR" sz="1200" dirty="0" err="1"/>
              <a:t>sitrat</a:t>
            </a:r>
            <a:endParaRPr lang="tr-TR" sz="1200" dirty="0"/>
          </a:p>
          <a:p>
            <a:r>
              <a:rPr lang="tr-TR" sz="1200" dirty="0"/>
              <a:t>Magnezyum </a:t>
            </a:r>
            <a:r>
              <a:rPr lang="tr-TR" sz="1200" dirty="0" err="1"/>
              <a:t>gliserofosfat</a:t>
            </a:r>
            <a:endParaRPr lang="tr-TR" sz="1200" dirty="0"/>
          </a:p>
          <a:p>
            <a:r>
              <a:rPr lang="tr-TR" sz="1200" dirty="0"/>
              <a:t>Magnezyum </a:t>
            </a:r>
            <a:r>
              <a:rPr lang="tr-TR" sz="1200" dirty="0" err="1"/>
              <a:t>malat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2195882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436393-226A-4A22-A4F5-F30ED51FE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Magnezyum </a:t>
            </a:r>
            <a:r>
              <a:rPr lang="tr-TR" b="1" dirty="0" err="1"/>
              <a:t>Biyorarlanımı</a:t>
            </a:r>
            <a:endParaRPr lang="tr-TR" b="1" dirty="0"/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C278F587-E8BA-446E-8071-00A2A2C61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2800" b="1" dirty="0" err="1"/>
              <a:t>Study</a:t>
            </a:r>
            <a:r>
              <a:rPr lang="tr-TR" sz="2800" b="1" dirty="0"/>
              <a:t> </a:t>
            </a:r>
            <a:r>
              <a:rPr lang="tr-TR" sz="2800" b="1" dirty="0" err="1"/>
              <a:t>Aim</a:t>
            </a:r>
            <a:r>
              <a:rPr lang="tr-TR" sz="2800" b="1" dirty="0"/>
              <a:t>:</a:t>
            </a:r>
          </a:p>
          <a:p>
            <a:pPr marL="0" indent="0">
              <a:buNone/>
            </a:pPr>
            <a:r>
              <a:rPr lang="en-US" dirty="0"/>
              <a:t>300 mg </a:t>
            </a:r>
            <a:r>
              <a:rPr lang="tr-TR" dirty="0" err="1"/>
              <a:t>elementel</a:t>
            </a:r>
            <a:r>
              <a:rPr lang="tr-TR" dirty="0"/>
              <a:t> magnezyum verilecek şekilde 3 farklı formun,</a:t>
            </a:r>
            <a:r>
              <a:rPr lang="en-US" dirty="0"/>
              <a:t> </a:t>
            </a:r>
            <a:r>
              <a:rPr lang="en-US" b="1" dirty="0"/>
              <a:t>amino </a:t>
            </a:r>
            <a:r>
              <a:rPr lang="en-US" b="1" dirty="0" err="1"/>
              <a:t>asit</a:t>
            </a:r>
            <a:r>
              <a:rPr lang="en-US" b="1" dirty="0"/>
              <a:t> </a:t>
            </a:r>
            <a:r>
              <a:rPr lang="en-US" b="1" dirty="0" err="1"/>
              <a:t>şelatı</a:t>
            </a:r>
            <a:r>
              <a:rPr lang="tr-TR" b="1" dirty="0"/>
              <a:t> </a:t>
            </a:r>
            <a:r>
              <a:rPr lang="en-US" b="1" dirty="0"/>
              <a:t>(Mg ACC)</a:t>
            </a:r>
            <a:r>
              <a:rPr lang="tr-TR" dirty="0"/>
              <a:t> veya</a:t>
            </a:r>
            <a:r>
              <a:rPr lang="en-US" dirty="0"/>
              <a:t> </a:t>
            </a:r>
            <a:r>
              <a:rPr lang="tr-TR" b="1" dirty="0"/>
              <a:t>magnezyum </a:t>
            </a:r>
            <a:r>
              <a:rPr lang="tr-TR" b="1" dirty="0" err="1"/>
              <a:t>sitrat</a:t>
            </a:r>
            <a:r>
              <a:rPr lang="tr-TR" b="1" dirty="0"/>
              <a:t> </a:t>
            </a:r>
            <a:r>
              <a:rPr lang="tr-TR" dirty="0"/>
              <a:t>veya</a:t>
            </a:r>
            <a:r>
              <a:rPr lang="en-US" dirty="0"/>
              <a:t> </a:t>
            </a:r>
            <a:r>
              <a:rPr lang="en-US" b="1" dirty="0" err="1"/>
              <a:t>magne</a:t>
            </a:r>
            <a:r>
              <a:rPr lang="tr-TR" b="1" dirty="0" err="1"/>
              <a:t>zyum</a:t>
            </a:r>
            <a:r>
              <a:rPr lang="tr-TR" b="1" dirty="0"/>
              <a:t> oksit </a:t>
            </a:r>
            <a:r>
              <a:rPr lang="tr-TR" dirty="0"/>
              <a:t>veya</a:t>
            </a:r>
            <a:r>
              <a:rPr lang="en-US" dirty="0"/>
              <a:t> </a:t>
            </a:r>
            <a:r>
              <a:rPr lang="en-US" b="1" dirty="0" err="1"/>
              <a:t>pla</a:t>
            </a:r>
            <a:r>
              <a:rPr lang="tr-TR" b="1" dirty="0" err="1"/>
              <a:t>sebo</a:t>
            </a:r>
            <a:r>
              <a:rPr lang="en-US" b="1" dirty="0"/>
              <a:t> </a:t>
            </a:r>
            <a:r>
              <a:rPr lang="en-US" dirty="0"/>
              <a:t>(cellulose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en-US" dirty="0"/>
              <a:t>sorbitol)</a:t>
            </a:r>
            <a:r>
              <a:rPr lang="tr-TR" dirty="0"/>
              <a:t>, </a:t>
            </a:r>
            <a:r>
              <a:rPr lang="tr-TR" dirty="0" err="1"/>
              <a:t>biyoyararlanımının</a:t>
            </a:r>
            <a:r>
              <a:rPr lang="tr-TR" dirty="0"/>
              <a:t> ölçülmesi</a:t>
            </a:r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r>
              <a:rPr lang="en-US" sz="2800" b="1" dirty="0"/>
              <a:t>Study Design</a:t>
            </a:r>
            <a:r>
              <a:rPr lang="tr-TR" sz="2800" b="1" dirty="0"/>
              <a:t>:</a:t>
            </a:r>
            <a:endParaRPr lang="en-US" sz="2800" b="1" dirty="0"/>
          </a:p>
          <a:p>
            <a:pPr marL="0" indent="0">
              <a:buNone/>
            </a:pPr>
            <a:r>
              <a:rPr lang="en-US" sz="2800" dirty="0"/>
              <a:t>Randomize, </a:t>
            </a:r>
            <a:r>
              <a:rPr lang="en-US" sz="2800" dirty="0" err="1"/>
              <a:t>çift</a:t>
            </a:r>
            <a:r>
              <a:rPr lang="en-US" sz="2800" dirty="0"/>
              <a:t> </a:t>
            </a:r>
            <a:r>
              <a:rPr lang="en-US" sz="2800" dirty="0" err="1"/>
              <a:t>kör</a:t>
            </a:r>
            <a:r>
              <a:rPr lang="en-US" sz="2800" dirty="0"/>
              <a:t>, </a:t>
            </a:r>
            <a:r>
              <a:rPr lang="en-US" sz="2800" dirty="0" err="1"/>
              <a:t>plasebo</a:t>
            </a:r>
            <a:r>
              <a:rPr lang="en-US" sz="2800" dirty="0"/>
              <a:t> </a:t>
            </a:r>
            <a:r>
              <a:rPr lang="en-US" sz="2800" dirty="0" err="1"/>
              <a:t>kontrollü</a:t>
            </a:r>
            <a:r>
              <a:rPr lang="en-US" sz="2800" dirty="0"/>
              <a:t>, </a:t>
            </a:r>
            <a:r>
              <a:rPr lang="en-US" sz="2800" dirty="0" err="1"/>
              <a:t>paralel</a:t>
            </a:r>
            <a:r>
              <a:rPr lang="en-US" sz="2800" dirty="0"/>
              <a:t> </a:t>
            </a:r>
            <a:r>
              <a:rPr lang="en-US" sz="2800" dirty="0" err="1"/>
              <a:t>müdahale</a:t>
            </a:r>
            <a:endParaRPr lang="tr-TR" sz="2800" dirty="0"/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r>
              <a:rPr lang="tr-TR" sz="2800" b="1" dirty="0" err="1"/>
              <a:t>Study</a:t>
            </a:r>
            <a:r>
              <a:rPr lang="tr-TR" sz="2800" b="1" dirty="0"/>
              <a:t> </a:t>
            </a:r>
            <a:r>
              <a:rPr lang="tr-TR" sz="2800" b="1" dirty="0" err="1"/>
              <a:t>Method</a:t>
            </a:r>
            <a:r>
              <a:rPr lang="tr-TR" sz="2800" b="1" dirty="0"/>
              <a:t>: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46 sağlıklı bireye, 60 gün boyunca kan plazma seviyelerine bakılıyor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2A08AEF-8925-46D8-B870-3534EA19DC94}"/>
              </a:ext>
            </a:extLst>
          </p:cNvPr>
          <p:cNvSpPr txBox="1"/>
          <p:nvPr/>
        </p:nvSpPr>
        <p:spPr>
          <a:xfrm>
            <a:off x="838200" y="6035726"/>
            <a:ext cx="10578553" cy="2824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nl-BE" sz="1100" dirty="0"/>
              <a:t>Walker AF, Marakis G, Christie S, Byng M</a:t>
            </a:r>
            <a:r>
              <a:rPr lang="en-US" sz="1100" i="1" dirty="0"/>
              <a:t>; Mg citrate found more bioavailable than other Mg preparations in a </a:t>
            </a:r>
            <a:r>
              <a:rPr lang="en-US" sz="1100" i="1" dirty="0" err="1"/>
              <a:t>randomised</a:t>
            </a:r>
            <a:r>
              <a:rPr lang="en-US" sz="1100" i="1" dirty="0"/>
              <a:t>, double‐blind study; </a:t>
            </a:r>
            <a:r>
              <a:rPr lang="fr-FR" sz="1100" i="1" dirty="0"/>
              <a:t>Magnes </a:t>
            </a:r>
            <a:r>
              <a:rPr lang="fr-FR" sz="1100" i="1" dirty="0" err="1"/>
              <a:t>Res</a:t>
            </a:r>
            <a:r>
              <a:rPr lang="fr-FR" sz="1100" i="1" dirty="0"/>
              <a:t>. 2003 Sep;16(3):183-91</a:t>
            </a:r>
            <a:endParaRPr lang="tr-TR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57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A72F78-8381-489D-94F9-42A151CC7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Magnezyum </a:t>
            </a:r>
            <a:r>
              <a:rPr lang="tr-TR" b="1" dirty="0" err="1"/>
              <a:t>Biyorarlanımı</a:t>
            </a:r>
            <a:endParaRPr lang="tr-TR" dirty="0"/>
          </a:p>
        </p:txBody>
      </p:sp>
      <p:pic>
        <p:nvPicPr>
          <p:cNvPr id="4" name="Afbeelding 1">
            <a:extLst>
              <a:ext uri="{FF2B5EF4-FFF2-40B4-BE49-F238E27FC236}">
                <a16:creationId xmlns:a16="http://schemas.microsoft.com/office/drawing/2014/main" id="{3B18185D-3D8A-4A2E-B681-EFAA3BCEB4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10" t="61714" r="39642" b="23048"/>
          <a:stretch/>
        </p:blipFill>
        <p:spPr>
          <a:xfrm>
            <a:off x="1128805" y="2936847"/>
            <a:ext cx="10120306" cy="2468327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DA911E82-728A-4B36-A95F-8AA38F798143}"/>
              </a:ext>
            </a:extLst>
          </p:cNvPr>
          <p:cNvSpPr/>
          <p:nvPr/>
        </p:nvSpPr>
        <p:spPr>
          <a:xfrm>
            <a:off x="2158346" y="3915116"/>
            <a:ext cx="9090765" cy="307777"/>
          </a:xfrm>
          <a:prstGeom prst="rect">
            <a:avLst/>
          </a:prstGeom>
          <a:noFill/>
          <a:ln w="38100">
            <a:solidFill>
              <a:srgbClr val="B8665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8EC2059-8805-4F89-9D4C-A57376B18BC6}"/>
              </a:ext>
            </a:extLst>
          </p:cNvPr>
          <p:cNvSpPr txBox="1"/>
          <p:nvPr/>
        </p:nvSpPr>
        <p:spPr>
          <a:xfrm>
            <a:off x="2894426" y="1551852"/>
            <a:ext cx="66716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>
                <a:solidFill>
                  <a:schemeClr val="accent2">
                    <a:lumMod val="75000"/>
                  </a:schemeClr>
                </a:solidFill>
              </a:rPr>
              <a:t>Magnezyum </a:t>
            </a:r>
            <a:r>
              <a:rPr lang="tr-TR" sz="2800" b="1" i="1" dirty="0" err="1">
                <a:solidFill>
                  <a:schemeClr val="accent2">
                    <a:lumMod val="75000"/>
                  </a:schemeClr>
                </a:solidFill>
              </a:rPr>
              <a:t>sitrat</a:t>
            </a:r>
            <a:r>
              <a:rPr lang="tr-TR" sz="2800" b="1" i="1" dirty="0">
                <a:solidFill>
                  <a:schemeClr val="accent2">
                    <a:lumMod val="75000"/>
                  </a:schemeClr>
                </a:solidFill>
              </a:rPr>
              <a:t> formunun </a:t>
            </a:r>
            <a:r>
              <a:rPr lang="tr-TR" sz="2800" b="1" i="1" dirty="0" err="1">
                <a:solidFill>
                  <a:schemeClr val="accent2">
                    <a:lumMod val="75000"/>
                  </a:schemeClr>
                </a:solidFill>
              </a:rPr>
              <a:t>biyorarlanımı</a:t>
            </a:r>
            <a:r>
              <a:rPr lang="tr-TR" sz="2800" b="1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</a:p>
          <a:p>
            <a:r>
              <a:rPr lang="tr-TR" sz="2800" b="1" i="1" dirty="0">
                <a:solidFill>
                  <a:schemeClr val="accent2">
                    <a:lumMod val="75000"/>
                  </a:schemeClr>
                </a:solidFill>
              </a:rPr>
              <a:t>diğer formlara ve </a:t>
            </a:r>
            <a:r>
              <a:rPr lang="tr-TR" sz="2800" b="1" i="1" dirty="0" err="1">
                <a:solidFill>
                  <a:schemeClr val="accent2">
                    <a:lumMod val="75000"/>
                  </a:schemeClr>
                </a:solidFill>
              </a:rPr>
              <a:t>plaseboya</a:t>
            </a:r>
            <a:r>
              <a:rPr lang="tr-TR" sz="2800" b="1" i="1" dirty="0">
                <a:solidFill>
                  <a:schemeClr val="accent2">
                    <a:lumMod val="75000"/>
                  </a:schemeClr>
                </a:solidFill>
              </a:rPr>
              <a:t> kıyasla daha yüksektir!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68AC13CE-5C0F-448F-8D17-05DA7ED68CE9}"/>
              </a:ext>
            </a:extLst>
          </p:cNvPr>
          <p:cNvSpPr txBox="1"/>
          <p:nvPr/>
        </p:nvSpPr>
        <p:spPr>
          <a:xfrm>
            <a:off x="838200" y="6035726"/>
            <a:ext cx="10578553" cy="2824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nl-BE" sz="1100" dirty="0"/>
              <a:t>Walker AF, Marakis G, Christie S, Byng M</a:t>
            </a:r>
            <a:r>
              <a:rPr lang="en-US" sz="1100" i="1" dirty="0"/>
              <a:t>; Mg citrate found more bioavailable than other Mg preparations in a </a:t>
            </a:r>
            <a:r>
              <a:rPr lang="en-US" sz="1100" i="1" dirty="0" err="1"/>
              <a:t>randomised</a:t>
            </a:r>
            <a:r>
              <a:rPr lang="en-US" sz="1100" i="1" dirty="0"/>
              <a:t>, double‐blind study; </a:t>
            </a:r>
            <a:r>
              <a:rPr lang="fr-FR" sz="1100" i="1" dirty="0"/>
              <a:t>Magnes </a:t>
            </a:r>
            <a:r>
              <a:rPr lang="fr-FR" sz="1100" i="1" dirty="0" err="1"/>
              <a:t>Res</a:t>
            </a:r>
            <a:r>
              <a:rPr lang="fr-FR" sz="1100" i="1" dirty="0"/>
              <a:t>. 2003 Sep;16(3):183-91</a:t>
            </a:r>
            <a:endParaRPr lang="tr-TR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62309E1-79CB-4100-9D93-1676DF04E69D}"/>
              </a:ext>
            </a:extLst>
          </p:cNvPr>
          <p:cNvSpPr txBox="1"/>
          <p:nvPr/>
        </p:nvSpPr>
        <p:spPr>
          <a:xfrm>
            <a:off x="1128805" y="5412672"/>
            <a:ext cx="4909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/>
              <a:t>Acute</a:t>
            </a:r>
            <a:r>
              <a:rPr lang="tr-TR" sz="1400" dirty="0"/>
              <a:t>: </a:t>
            </a:r>
            <a:r>
              <a:rPr lang="tr-TR" sz="1400" dirty="0" err="1"/>
              <a:t>after</a:t>
            </a:r>
            <a:r>
              <a:rPr lang="tr-TR" sz="1400" dirty="0"/>
              <a:t> </a:t>
            </a:r>
            <a:r>
              <a:rPr lang="tr-TR" sz="1400" dirty="0" err="1"/>
              <a:t>one</a:t>
            </a:r>
            <a:r>
              <a:rPr lang="tr-TR" sz="1400" dirty="0"/>
              <a:t> </a:t>
            </a:r>
            <a:r>
              <a:rPr lang="tr-TR" sz="1400" dirty="0" err="1"/>
              <a:t>day</a:t>
            </a:r>
            <a:r>
              <a:rPr lang="tr-TR" sz="1400" dirty="0"/>
              <a:t>, </a:t>
            </a:r>
            <a:r>
              <a:rPr lang="tr-TR" sz="1400" dirty="0" err="1"/>
              <a:t>Chronic</a:t>
            </a:r>
            <a:r>
              <a:rPr lang="tr-TR" sz="1400" dirty="0"/>
              <a:t>: </a:t>
            </a:r>
            <a:r>
              <a:rPr lang="tr-TR" sz="1400" dirty="0" err="1"/>
              <a:t>after</a:t>
            </a:r>
            <a:r>
              <a:rPr lang="tr-TR" sz="1400" dirty="0"/>
              <a:t> 60 </a:t>
            </a:r>
            <a:r>
              <a:rPr lang="tr-TR" sz="1400" dirty="0" err="1"/>
              <a:t>days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145695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436393-226A-4A22-A4F5-F30ED51FE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Magnezyum Alımı ve Ani Kardiyak Ölüm Riski</a:t>
            </a:r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C278F587-E8BA-446E-8071-00A2A2C61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800" b="1" dirty="0" err="1"/>
              <a:t>Study</a:t>
            </a:r>
            <a:r>
              <a:rPr lang="tr-TR" sz="2800" b="1" dirty="0"/>
              <a:t> </a:t>
            </a:r>
            <a:r>
              <a:rPr lang="tr-TR" sz="2800" b="1" dirty="0" err="1"/>
              <a:t>Aim</a:t>
            </a:r>
            <a:r>
              <a:rPr lang="tr-TR" sz="2800" b="1" dirty="0"/>
              <a:t>:</a:t>
            </a:r>
          </a:p>
          <a:p>
            <a:pPr marL="0" indent="0">
              <a:buNone/>
            </a:pPr>
            <a:r>
              <a:rPr lang="tr-TR" sz="2800" dirty="0"/>
              <a:t>Magnezyum alımı ile ani kardiyak ölüm riski arasındaki bağlantı</a:t>
            </a:r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r>
              <a:rPr lang="en-US" sz="2800" b="1" dirty="0"/>
              <a:t>Study Design</a:t>
            </a:r>
            <a:r>
              <a:rPr lang="tr-TR" sz="2800" b="1" dirty="0"/>
              <a:t>:</a:t>
            </a:r>
            <a:endParaRPr lang="en-US" sz="2800" b="1" dirty="0"/>
          </a:p>
          <a:p>
            <a:pPr marL="0" indent="0">
              <a:buNone/>
            </a:pPr>
            <a:r>
              <a:rPr lang="tr-TR" dirty="0" err="1"/>
              <a:t>Prospektif</a:t>
            </a:r>
            <a:r>
              <a:rPr lang="tr-TR" dirty="0"/>
              <a:t> </a:t>
            </a:r>
            <a:r>
              <a:rPr lang="tr-TR" dirty="0" err="1"/>
              <a:t>k</a:t>
            </a:r>
            <a:r>
              <a:rPr lang="tr-TR" sz="2800" dirty="0" err="1"/>
              <a:t>ohort</a:t>
            </a:r>
            <a:r>
              <a:rPr lang="tr-TR" sz="2800" dirty="0"/>
              <a:t> çalışma</a:t>
            </a:r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r>
              <a:rPr lang="tr-TR" sz="2800" b="1" dirty="0" err="1"/>
              <a:t>Study</a:t>
            </a:r>
            <a:r>
              <a:rPr lang="tr-TR" sz="2800" b="1" dirty="0"/>
              <a:t> </a:t>
            </a:r>
            <a:r>
              <a:rPr lang="tr-TR" sz="2800" b="1" dirty="0" err="1"/>
              <a:t>Method</a:t>
            </a:r>
            <a:r>
              <a:rPr lang="tr-TR" sz="2800" b="1" dirty="0"/>
              <a:t>:</a:t>
            </a:r>
            <a:endParaRPr lang="tr-TR" dirty="0"/>
          </a:p>
          <a:p>
            <a:r>
              <a:rPr lang="tr-TR" dirty="0"/>
              <a:t>88,375 kadın hemşire (UK’de)</a:t>
            </a:r>
          </a:p>
          <a:p>
            <a:r>
              <a:rPr lang="tr-TR" dirty="0"/>
              <a:t>2-4 yıllık değerlendirmeler ile 26 yıl boyunca takip ediliyor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2A08AEF-8925-46D8-B870-3534EA19DC94}"/>
              </a:ext>
            </a:extLst>
          </p:cNvPr>
          <p:cNvSpPr txBox="1"/>
          <p:nvPr/>
        </p:nvSpPr>
        <p:spPr>
          <a:xfrm>
            <a:off x="838200" y="6035726"/>
            <a:ext cx="10578553" cy="2824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nl-BE" sz="1100" dirty="0"/>
              <a:t>Chiuve SE, Korngold EC, Januzzi Jr JL, Gantzer ML, Albert CM. Plasma and dietary magnesium and risk of sudden cardiac death in women. Am J Clin Nutr 2011;93:253-60.</a:t>
            </a:r>
            <a:endParaRPr lang="tr-TR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85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436393-226A-4A22-A4F5-F30ED51FE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Magnezyum Alımı ve Ani Kardiyak Ölüm Riski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2A08AEF-8925-46D8-B870-3534EA19DC94}"/>
              </a:ext>
            </a:extLst>
          </p:cNvPr>
          <p:cNvSpPr txBox="1"/>
          <p:nvPr/>
        </p:nvSpPr>
        <p:spPr>
          <a:xfrm>
            <a:off x="838200" y="6035726"/>
            <a:ext cx="10578553" cy="2824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nl-BE" sz="1100" dirty="0"/>
              <a:t>Chiuve SE, Korngold EC, Januzzi Jr JL, Gantzer ML, Albert CM. Plasma and dietary magnesium and risk of sudden cardiac death in women. Am J Clin Nutr 2011;93:253-60.</a:t>
            </a:r>
            <a:endParaRPr lang="tr-TR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0E51E32C-7B0A-4EA5-83B7-90A08A084E80}"/>
              </a:ext>
            </a:extLst>
          </p:cNvPr>
          <p:cNvSpPr txBox="1"/>
          <p:nvPr/>
        </p:nvSpPr>
        <p:spPr>
          <a:xfrm>
            <a:off x="2914943" y="2199396"/>
            <a:ext cx="66716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>
                <a:solidFill>
                  <a:schemeClr val="accent2">
                    <a:lumMod val="75000"/>
                  </a:schemeClr>
                </a:solidFill>
              </a:rPr>
              <a:t>Yüksek mg plazma konsantrasyonu ani kardiyak ölüm riskinde yüksek oranda azalma sağladı!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AEB90EE-B176-4916-A3B9-CD92BD67191C}"/>
              </a:ext>
            </a:extLst>
          </p:cNvPr>
          <p:cNvSpPr txBox="1"/>
          <p:nvPr/>
        </p:nvSpPr>
        <p:spPr>
          <a:xfrm>
            <a:off x="2914943" y="4209894"/>
            <a:ext cx="60983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i="1" dirty="0"/>
              <a:t>«</a:t>
            </a:r>
            <a:r>
              <a:rPr lang="tr-TR" i="1" dirty="0" err="1">
                <a:highlight>
                  <a:srgbClr val="FFFF00"/>
                </a:highlight>
              </a:rPr>
              <a:t>Women</a:t>
            </a:r>
            <a:r>
              <a:rPr lang="tr-TR" i="1" dirty="0">
                <a:highlight>
                  <a:srgbClr val="FFFF00"/>
                </a:highlight>
              </a:rPr>
              <a:t> in </a:t>
            </a:r>
            <a:r>
              <a:rPr lang="tr-TR" i="1" dirty="0" err="1">
                <a:highlight>
                  <a:srgbClr val="FFFF00"/>
                </a:highlight>
              </a:rPr>
              <a:t>the</a:t>
            </a:r>
            <a:r>
              <a:rPr lang="tr-TR" i="1" dirty="0">
                <a:highlight>
                  <a:srgbClr val="FFFF00"/>
                </a:highlight>
              </a:rPr>
              <a:t> </a:t>
            </a:r>
            <a:r>
              <a:rPr lang="tr-TR" i="1" dirty="0" err="1">
                <a:highlight>
                  <a:srgbClr val="FFFF00"/>
                </a:highlight>
              </a:rPr>
              <a:t>highest</a:t>
            </a:r>
            <a:r>
              <a:rPr lang="tr-TR" i="1" dirty="0">
                <a:highlight>
                  <a:srgbClr val="FFFF00"/>
                </a:highlight>
              </a:rPr>
              <a:t> </a:t>
            </a:r>
            <a:r>
              <a:rPr lang="tr-TR" i="1" dirty="0" err="1">
                <a:highlight>
                  <a:srgbClr val="FFFF00"/>
                </a:highlight>
              </a:rPr>
              <a:t>compared</a:t>
            </a:r>
            <a:r>
              <a:rPr lang="tr-TR" i="1" dirty="0">
                <a:highlight>
                  <a:srgbClr val="FFFF00"/>
                </a:highlight>
              </a:rPr>
              <a:t> </a:t>
            </a:r>
            <a:r>
              <a:rPr lang="tr-TR" i="1" dirty="0" err="1"/>
              <a:t>with</a:t>
            </a:r>
            <a:r>
              <a:rPr lang="tr-TR" i="1" dirty="0"/>
              <a:t> </a:t>
            </a:r>
            <a:r>
              <a:rPr lang="tr-TR" b="1" i="1" dirty="0" err="1"/>
              <a:t>the</a:t>
            </a:r>
            <a:r>
              <a:rPr lang="tr-TR" b="1" i="1" dirty="0"/>
              <a:t> </a:t>
            </a:r>
            <a:r>
              <a:rPr lang="tr-TR" b="1" i="1" dirty="0" err="1"/>
              <a:t>lowest</a:t>
            </a:r>
            <a:r>
              <a:rPr lang="tr-TR" b="1" i="1" dirty="0"/>
              <a:t> </a:t>
            </a:r>
            <a:r>
              <a:rPr lang="tr-TR" b="1" i="1" dirty="0" err="1"/>
              <a:t>quartile</a:t>
            </a:r>
            <a:r>
              <a:rPr lang="tr-TR" b="1" i="1" dirty="0"/>
              <a:t> of </a:t>
            </a:r>
            <a:r>
              <a:rPr lang="tr-TR" b="1" i="1" dirty="0" err="1"/>
              <a:t>ingested</a:t>
            </a:r>
            <a:r>
              <a:rPr lang="tr-TR" i="1" dirty="0"/>
              <a:t> </a:t>
            </a:r>
            <a:r>
              <a:rPr lang="tr-TR" i="1" dirty="0" err="1"/>
              <a:t>and</a:t>
            </a:r>
            <a:r>
              <a:rPr lang="tr-TR" i="1" dirty="0"/>
              <a:t> </a:t>
            </a:r>
            <a:r>
              <a:rPr lang="tr-TR" i="1" dirty="0" err="1"/>
              <a:t>the</a:t>
            </a:r>
            <a:r>
              <a:rPr lang="tr-TR" i="1" dirty="0"/>
              <a:t> </a:t>
            </a:r>
            <a:r>
              <a:rPr lang="tr-TR" b="1" i="1" dirty="0" err="1">
                <a:highlight>
                  <a:srgbClr val="FFFF00"/>
                </a:highlight>
              </a:rPr>
              <a:t>lowest</a:t>
            </a:r>
            <a:r>
              <a:rPr lang="tr-TR" b="1" i="1" dirty="0">
                <a:highlight>
                  <a:srgbClr val="FFFF00"/>
                </a:highlight>
              </a:rPr>
              <a:t> </a:t>
            </a:r>
            <a:r>
              <a:rPr lang="tr-TR" b="1" i="1" dirty="0" err="1">
                <a:highlight>
                  <a:srgbClr val="FFFF00"/>
                </a:highlight>
              </a:rPr>
              <a:t>plasma</a:t>
            </a:r>
            <a:r>
              <a:rPr lang="tr-TR" b="1" i="1" dirty="0">
                <a:highlight>
                  <a:srgbClr val="FFFF00"/>
                </a:highlight>
              </a:rPr>
              <a:t> </a:t>
            </a:r>
            <a:r>
              <a:rPr lang="tr-TR" b="1" i="1" dirty="0" err="1">
                <a:highlight>
                  <a:srgbClr val="FFFF00"/>
                </a:highlight>
              </a:rPr>
              <a:t>magnesium</a:t>
            </a:r>
            <a:r>
              <a:rPr lang="tr-TR" b="1" i="1" dirty="0">
                <a:highlight>
                  <a:srgbClr val="FFFF00"/>
                </a:highlight>
              </a:rPr>
              <a:t> </a:t>
            </a:r>
            <a:r>
              <a:rPr lang="tr-TR" b="1" i="1" dirty="0" err="1">
                <a:highlight>
                  <a:srgbClr val="FFFF00"/>
                </a:highlight>
              </a:rPr>
              <a:t>concentrations</a:t>
            </a:r>
            <a:r>
              <a:rPr lang="tr-TR" b="1" i="1" dirty="0">
                <a:highlight>
                  <a:srgbClr val="FFFF00"/>
                </a:highlight>
              </a:rPr>
              <a:t> </a:t>
            </a:r>
            <a:r>
              <a:rPr lang="tr-TR" i="1" dirty="0"/>
              <a:t>had a 34% </a:t>
            </a:r>
            <a:r>
              <a:rPr lang="tr-TR" i="1" dirty="0" err="1"/>
              <a:t>and</a:t>
            </a:r>
            <a:r>
              <a:rPr lang="tr-TR" i="1" dirty="0"/>
              <a:t> </a:t>
            </a:r>
            <a:r>
              <a:rPr lang="tr-TR" i="1" dirty="0">
                <a:highlight>
                  <a:srgbClr val="FFFF00"/>
                </a:highlight>
              </a:rPr>
              <a:t>77% </a:t>
            </a:r>
            <a:r>
              <a:rPr lang="tr-TR" i="1" dirty="0" err="1"/>
              <a:t>lower</a:t>
            </a:r>
            <a:r>
              <a:rPr lang="tr-TR" i="1" dirty="0"/>
              <a:t> risk of </a:t>
            </a:r>
            <a:r>
              <a:rPr lang="tr-TR" i="1" dirty="0" err="1"/>
              <a:t>sudden</a:t>
            </a:r>
            <a:r>
              <a:rPr lang="tr-TR" i="1" dirty="0"/>
              <a:t> </a:t>
            </a:r>
            <a:r>
              <a:rPr lang="tr-TR" i="1" dirty="0" err="1"/>
              <a:t>cardiac</a:t>
            </a:r>
            <a:r>
              <a:rPr lang="tr-TR" i="1" dirty="0"/>
              <a:t> </a:t>
            </a:r>
            <a:r>
              <a:rPr lang="tr-TR" i="1" dirty="0" err="1"/>
              <a:t>death</a:t>
            </a:r>
            <a:r>
              <a:rPr lang="tr-TR" i="1" dirty="0"/>
              <a:t>, </a:t>
            </a:r>
            <a:r>
              <a:rPr lang="tr-TR" i="1" dirty="0" err="1"/>
              <a:t>respectively</a:t>
            </a:r>
            <a:r>
              <a:rPr lang="tr-TR" i="1" dirty="0"/>
              <a:t>.»</a:t>
            </a:r>
          </a:p>
        </p:txBody>
      </p:sp>
    </p:spTree>
    <p:extLst>
      <p:ext uri="{BB962C8B-B14F-4D97-AF65-F5344CB8AC3E}">
        <p14:creationId xmlns:p14="http://schemas.microsoft.com/office/powerpoint/2010/main" val="3425421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CEC556-5045-45AB-B1AF-B89A3EC5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Magnezyum Alımı ve Tip 2 Diyabet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10EF63-55F9-4A9B-93C3-ECA85D016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800" b="1" dirty="0" err="1"/>
              <a:t>Study</a:t>
            </a:r>
            <a:r>
              <a:rPr lang="tr-TR" sz="2800" b="1" dirty="0"/>
              <a:t> </a:t>
            </a:r>
            <a:r>
              <a:rPr lang="tr-TR" sz="2800" b="1" dirty="0" err="1"/>
              <a:t>Aim</a:t>
            </a:r>
            <a:r>
              <a:rPr lang="tr-TR" sz="2800" b="1" dirty="0"/>
              <a:t>:</a:t>
            </a:r>
          </a:p>
          <a:p>
            <a:pPr marL="0" indent="0">
              <a:buNone/>
            </a:pPr>
            <a:r>
              <a:rPr lang="tr-TR" sz="2800" dirty="0"/>
              <a:t>Magnezyum alımı ile tip 2 diyabet arasında bağlantı</a:t>
            </a:r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r>
              <a:rPr lang="en-US" sz="2800" b="1" dirty="0"/>
              <a:t>Study Design</a:t>
            </a:r>
            <a:r>
              <a:rPr lang="tr-TR" sz="2800" b="1" dirty="0"/>
              <a:t>:</a:t>
            </a:r>
          </a:p>
          <a:p>
            <a:pPr marL="0" indent="0">
              <a:buNone/>
            </a:pPr>
            <a:r>
              <a:rPr lang="tr-TR" sz="2800" dirty="0"/>
              <a:t>Meta analiz (13 </a:t>
            </a:r>
            <a:r>
              <a:rPr lang="tr-TR" sz="2800" dirty="0" err="1"/>
              <a:t>prospektif</a:t>
            </a:r>
            <a:r>
              <a:rPr lang="tr-TR" sz="2800" dirty="0"/>
              <a:t> </a:t>
            </a:r>
            <a:r>
              <a:rPr lang="tr-TR" sz="2800" dirty="0" err="1"/>
              <a:t>kohort</a:t>
            </a:r>
            <a:r>
              <a:rPr lang="tr-TR" sz="2800" dirty="0"/>
              <a:t> çalışmanın derlemesi)</a:t>
            </a:r>
            <a:endParaRPr lang="tr-TR" dirty="0"/>
          </a:p>
          <a:p>
            <a:pPr marL="0" indent="0">
              <a:buNone/>
            </a:pPr>
            <a:endParaRPr lang="tr-TR" sz="2800" b="1" dirty="0"/>
          </a:p>
          <a:p>
            <a:pPr marL="0" indent="0">
              <a:buNone/>
            </a:pPr>
            <a:r>
              <a:rPr lang="tr-TR" sz="2800" b="1" dirty="0" err="1"/>
              <a:t>Study</a:t>
            </a:r>
            <a:r>
              <a:rPr lang="tr-TR" sz="2800" b="1" dirty="0"/>
              <a:t> </a:t>
            </a:r>
            <a:r>
              <a:rPr lang="tr-TR" sz="2800" b="1" dirty="0" err="1"/>
              <a:t>Method</a:t>
            </a:r>
            <a:r>
              <a:rPr lang="tr-TR" sz="2800" b="1" dirty="0"/>
              <a:t>:</a:t>
            </a:r>
            <a:endParaRPr lang="tr-TR" dirty="0"/>
          </a:p>
          <a:p>
            <a:r>
              <a:rPr lang="tr-TR" dirty="0"/>
              <a:t>536,318 katılımcı ve 24,516 diyabet vakası</a:t>
            </a:r>
          </a:p>
          <a:p>
            <a:r>
              <a:rPr lang="tr-TR" dirty="0"/>
              <a:t>Ortalama takip süresi 4-20 yıl arası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E5F2E3B-522A-4031-9895-22986B757ACF}"/>
              </a:ext>
            </a:extLst>
          </p:cNvPr>
          <p:cNvSpPr txBox="1"/>
          <p:nvPr/>
        </p:nvSpPr>
        <p:spPr>
          <a:xfrm>
            <a:off x="838200" y="6035726"/>
            <a:ext cx="10578553" cy="2824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nl-BE" sz="1100" dirty="0"/>
              <a:t>Dong J-Y, Xun P, He K, Qin L-Q. Magnesium intake and risk of type 2 diabetes: meta-analysis of prospective cohort studies. Diabetes Care 2011;34:2116-22</a:t>
            </a:r>
            <a:endParaRPr lang="tr-TR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42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0E51E32C-7B0A-4EA5-83B7-90A08A084E80}"/>
              </a:ext>
            </a:extLst>
          </p:cNvPr>
          <p:cNvSpPr txBox="1"/>
          <p:nvPr/>
        </p:nvSpPr>
        <p:spPr>
          <a:xfrm>
            <a:off x="2914943" y="2199396"/>
            <a:ext cx="66716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>
                <a:solidFill>
                  <a:schemeClr val="accent2">
                    <a:lumMod val="75000"/>
                  </a:schemeClr>
                </a:solidFill>
              </a:rPr>
              <a:t>Araştırmacılar, magnezyum alımı ile tip 2 diyabet arasında doza bağlı olarak ilişki bulmuşlardır.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AEB90EE-B176-4916-A3B9-CD92BD67191C}"/>
              </a:ext>
            </a:extLst>
          </p:cNvPr>
          <p:cNvSpPr txBox="1"/>
          <p:nvPr/>
        </p:nvSpPr>
        <p:spPr>
          <a:xfrm>
            <a:off x="2914943" y="4093099"/>
            <a:ext cx="6098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i="1" dirty="0"/>
              <a:t>«T</a:t>
            </a:r>
            <a:r>
              <a:rPr lang="en-US" i="1" dirty="0"/>
              <a:t>his association achieved statistical significance only in overweight (</a:t>
            </a:r>
            <a:r>
              <a:rPr lang="en-US" b="1" i="1" dirty="0"/>
              <a:t>body mass index [BMI] 25 or higher</a:t>
            </a:r>
            <a:r>
              <a:rPr lang="en-US" i="1" dirty="0"/>
              <a:t>) but not normal-weight individuals (BMI less than 25)</a:t>
            </a:r>
            <a:r>
              <a:rPr lang="tr-TR" i="1" dirty="0"/>
              <a:t>.»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182932C-054C-4496-BD4F-9A9DDA075AAF}"/>
              </a:ext>
            </a:extLst>
          </p:cNvPr>
          <p:cNvSpPr txBox="1"/>
          <p:nvPr/>
        </p:nvSpPr>
        <p:spPr>
          <a:xfrm>
            <a:off x="961468" y="6085598"/>
            <a:ext cx="10578553" cy="2824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nl-BE" sz="1100" dirty="0"/>
              <a:t>Dong J-Y, Xun P, He K, Qin L-Q. Magnesium intake and risk of type 2 diabetes: meta-analysis of prospective cohort studies. Diabetes Care 2011;34:2116-22</a:t>
            </a:r>
            <a:endParaRPr lang="tr-TR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Başlık 1">
            <a:extLst>
              <a:ext uri="{FF2B5EF4-FFF2-40B4-BE49-F238E27FC236}">
                <a16:creationId xmlns:a16="http://schemas.microsoft.com/office/drawing/2014/main" id="{89A56813-79D7-409C-B48B-0B1759C32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Magnezyum Alımı ve Tip 2 Diyabet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3921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26B9F17-5F18-489C-BB11-DC9B7B144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59" b="6076"/>
          <a:stretch/>
        </p:blipFill>
        <p:spPr>
          <a:xfrm>
            <a:off x="2683964" y="1600748"/>
            <a:ext cx="6824072" cy="3944942"/>
          </a:xfrm>
        </p:spPr>
      </p:pic>
    </p:spTree>
    <p:extLst>
      <p:ext uri="{BB962C8B-B14F-4D97-AF65-F5344CB8AC3E}">
        <p14:creationId xmlns:p14="http://schemas.microsoft.com/office/powerpoint/2010/main" val="13322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16E7861-61ED-4942-BBCF-EBDD9FDD3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tr-TR" sz="5400" b="1" dirty="0"/>
              <a:t>Magnezyum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B3A2207-2E91-4AAD-8530-9057B1C4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tr-TR" sz="2000" dirty="0"/>
              <a:t>Magnezyum vücutta bol miktarda bulunan bir mineraldir. </a:t>
            </a:r>
          </a:p>
          <a:p>
            <a:r>
              <a:rPr lang="tr-TR" sz="2000" dirty="0"/>
              <a:t>Enerji üretimi, kan basıncının düzenlenmesi, sinir sinyal iletimi ve kas kasılması dahil olmak üzere insan sağlığı için gerekli olan 300’den fazla </a:t>
            </a:r>
            <a:r>
              <a:rPr lang="tr-TR" sz="2000" dirty="0" err="1"/>
              <a:t>metabolik</a:t>
            </a:r>
            <a:r>
              <a:rPr lang="tr-TR" sz="2000" dirty="0"/>
              <a:t> reaksiyonda yer alır. </a:t>
            </a:r>
          </a:p>
          <a:p>
            <a:r>
              <a:rPr lang="tr-TR" sz="2000" dirty="0"/>
              <a:t>Bütün bu fonksiyonların yerine getirilebilmesi için düzenli olarak alınması ve vücuttaki rezervlerin doldurulması gerekir. 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0C0D1AD1-0C2C-4F4F-897B-AA3FBF50F9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7" t="39247" r="19964" b="25484"/>
          <a:stretch/>
        </p:blipFill>
        <p:spPr>
          <a:xfrm>
            <a:off x="6099048" y="2091451"/>
            <a:ext cx="5458968" cy="2675098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1DF136B-FB3D-4A27-9F70-B1C948A768C9}"/>
              </a:ext>
            </a:extLst>
          </p:cNvPr>
          <p:cNvSpPr txBox="1"/>
          <p:nvPr/>
        </p:nvSpPr>
        <p:spPr>
          <a:xfrm>
            <a:off x="643278" y="6300086"/>
            <a:ext cx="5458968" cy="26750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tr-TR" sz="1100" dirty="0">
                <a:solidFill>
                  <a:srgbClr val="FFFFFF"/>
                </a:solidFill>
              </a:rPr>
              <a:t>https://ods.od.nih.gov/factsheets/Magnesium-HealthProfessional/</a:t>
            </a:r>
          </a:p>
        </p:txBody>
      </p:sp>
    </p:spTree>
    <p:extLst>
      <p:ext uri="{BB962C8B-B14F-4D97-AF65-F5344CB8AC3E}">
        <p14:creationId xmlns:p14="http://schemas.microsoft.com/office/powerpoint/2010/main" val="4249242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CEC556-5045-45AB-B1AF-B89A3EC5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Magnezyum Alımı ve Osteoporoz 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10EF63-55F9-4A9B-93C3-ECA85D016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2800" b="1" dirty="0" err="1"/>
              <a:t>Study</a:t>
            </a:r>
            <a:r>
              <a:rPr lang="tr-TR" sz="2800" b="1" dirty="0"/>
              <a:t> </a:t>
            </a:r>
            <a:r>
              <a:rPr lang="tr-TR" sz="2800" b="1" dirty="0" err="1"/>
              <a:t>Aim</a:t>
            </a:r>
            <a:r>
              <a:rPr lang="tr-TR" sz="2800" b="1" dirty="0"/>
              <a:t>:</a:t>
            </a:r>
          </a:p>
          <a:p>
            <a:pPr marL="0" indent="0">
              <a:buNone/>
            </a:pPr>
            <a:r>
              <a:rPr lang="tr-TR" sz="2800" dirty="0"/>
              <a:t>Magnezyum alımı ile osteoporoz arasında bağlantı</a:t>
            </a:r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r>
              <a:rPr lang="en-US" sz="2800" b="1" dirty="0"/>
              <a:t>Study Design</a:t>
            </a:r>
            <a:r>
              <a:rPr lang="tr-TR" sz="2800" b="1" dirty="0"/>
              <a:t>:</a:t>
            </a:r>
          </a:p>
          <a:p>
            <a:pPr marL="0" indent="0">
              <a:buNone/>
            </a:pPr>
            <a:r>
              <a:rPr lang="en-US" sz="2800" dirty="0"/>
              <a:t>Randomize, </a:t>
            </a:r>
            <a:r>
              <a:rPr lang="en-US" sz="2800" dirty="0" err="1"/>
              <a:t>çift</a:t>
            </a:r>
            <a:r>
              <a:rPr lang="en-US" sz="2800" dirty="0"/>
              <a:t> </a:t>
            </a:r>
            <a:r>
              <a:rPr lang="en-US" sz="2800" dirty="0" err="1"/>
              <a:t>kör</a:t>
            </a:r>
            <a:r>
              <a:rPr lang="en-US" sz="2800" dirty="0"/>
              <a:t>, </a:t>
            </a:r>
            <a:r>
              <a:rPr lang="en-US" sz="2800" dirty="0" err="1"/>
              <a:t>plasebo</a:t>
            </a:r>
            <a:r>
              <a:rPr lang="en-US" sz="2800" dirty="0"/>
              <a:t> </a:t>
            </a:r>
            <a:r>
              <a:rPr lang="en-US" sz="2800" dirty="0" err="1"/>
              <a:t>kontrollü</a:t>
            </a:r>
            <a:r>
              <a:rPr lang="en-US" sz="2800" dirty="0"/>
              <a:t>, </a:t>
            </a:r>
            <a:r>
              <a:rPr lang="tr-TR" dirty="0"/>
              <a:t>k</a:t>
            </a:r>
            <a:r>
              <a:rPr lang="tr-TR" sz="2800" dirty="0"/>
              <a:t>ısa dönem çalışma</a:t>
            </a:r>
          </a:p>
          <a:p>
            <a:pPr marL="0" indent="0">
              <a:buNone/>
            </a:pPr>
            <a:endParaRPr lang="tr-TR" sz="2800" b="1" dirty="0"/>
          </a:p>
          <a:p>
            <a:pPr marL="0" indent="0">
              <a:buNone/>
            </a:pPr>
            <a:r>
              <a:rPr lang="tr-TR" sz="2800" b="1" dirty="0" err="1"/>
              <a:t>Study</a:t>
            </a:r>
            <a:r>
              <a:rPr lang="tr-TR" sz="2800" b="1" dirty="0"/>
              <a:t> </a:t>
            </a:r>
            <a:r>
              <a:rPr lang="tr-TR" sz="2800" b="1" dirty="0" err="1"/>
              <a:t>Method</a:t>
            </a:r>
            <a:r>
              <a:rPr lang="tr-TR" sz="2800" b="1" dirty="0"/>
              <a:t>:</a:t>
            </a:r>
          </a:p>
          <a:p>
            <a:r>
              <a:rPr lang="tr-TR" sz="2800" dirty="0"/>
              <a:t>290 mg/ gün </a:t>
            </a:r>
            <a:r>
              <a:rPr lang="tr-TR" sz="2800" dirty="0" err="1"/>
              <a:t>elementel</a:t>
            </a:r>
            <a:r>
              <a:rPr lang="tr-TR" sz="2800" dirty="0"/>
              <a:t> magnezyum  (</a:t>
            </a:r>
            <a:r>
              <a:rPr lang="tr-TR" sz="2800" dirty="0" err="1"/>
              <a:t>sitrat</a:t>
            </a:r>
            <a:r>
              <a:rPr lang="tr-TR" sz="2800" dirty="0"/>
              <a:t> formu) </a:t>
            </a:r>
          </a:p>
          <a:p>
            <a:r>
              <a:rPr lang="tr-TR" sz="2800" dirty="0"/>
              <a:t>30 gün boyunca</a:t>
            </a:r>
          </a:p>
          <a:p>
            <a:r>
              <a:rPr lang="tr-TR" sz="2800" dirty="0"/>
              <a:t>Osteoporozlu 20 </a:t>
            </a:r>
            <a:r>
              <a:rPr lang="tr-TR" sz="2800" dirty="0" err="1"/>
              <a:t>postmenopozal</a:t>
            </a:r>
            <a:r>
              <a:rPr lang="tr-TR" sz="2800" dirty="0"/>
              <a:t> kadın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E5F2E3B-522A-4031-9895-22986B757ACF}"/>
              </a:ext>
            </a:extLst>
          </p:cNvPr>
          <p:cNvSpPr txBox="1"/>
          <p:nvPr/>
        </p:nvSpPr>
        <p:spPr>
          <a:xfrm>
            <a:off x="838200" y="6035726"/>
            <a:ext cx="10578553" cy="2824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Aydin H,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Deyneli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O, Yavuz D, Gözü H, Mutlu N, Kaygusuz I,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Akalin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S.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Short-term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oral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magnesium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supplementation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suppresses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bone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turnover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in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postmenopausal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osteoporotic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women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.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Biol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Trace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Elem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Res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2010;133:136-43.</a:t>
            </a:r>
            <a:endParaRPr lang="tr-TR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05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0E51E32C-7B0A-4EA5-83B7-90A08A084E80}"/>
              </a:ext>
            </a:extLst>
          </p:cNvPr>
          <p:cNvSpPr txBox="1"/>
          <p:nvPr/>
        </p:nvSpPr>
        <p:spPr>
          <a:xfrm>
            <a:off x="2914943" y="2414840"/>
            <a:ext cx="66716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>
                <a:solidFill>
                  <a:schemeClr val="accent2">
                    <a:lumMod val="75000"/>
                  </a:schemeClr>
                </a:solidFill>
              </a:rPr>
              <a:t>Kısa dönem magnezyum kullanımı bile, </a:t>
            </a:r>
            <a:r>
              <a:rPr lang="tr-TR" sz="2800" b="1" i="1" dirty="0" err="1">
                <a:solidFill>
                  <a:schemeClr val="accent2">
                    <a:lumMod val="75000"/>
                  </a:schemeClr>
                </a:solidFill>
              </a:rPr>
              <a:t>plaseboya</a:t>
            </a:r>
            <a:r>
              <a:rPr lang="tr-TR" sz="2800" b="1" i="1" dirty="0">
                <a:solidFill>
                  <a:schemeClr val="accent2">
                    <a:lumMod val="75000"/>
                  </a:schemeClr>
                </a:solidFill>
              </a:rPr>
              <a:t> kıyasla kemik erimesini azalttı!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AEB90EE-B176-4916-A3B9-CD92BD67191C}"/>
              </a:ext>
            </a:extLst>
          </p:cNvPr>
          <p:cNvSpPr txBox="1"/>
          <p:nvPr/>
        </p:nvSpPr>
        <p:spPr>
          <a:xfrm>
            <a:off x="2914943" y="4093099"/>
            <a:ext cx="6098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i="1" dirty="0"/>
              <a:t>«</a:t>
            </a:r>
            <a:r>
              <a:rPr lang="en-US" i="1" dirty="0"/>
              <a:t>This study has demonstrated that oral magnesium supplementation in postmenopausal osteoporotic women suppresses bone turnover.</a:t>
            </a:r>
            <a:r>
              <a:rPr lang="tr-TR" i="1" dirty="0"/>
              <a:t>»</a:t>
            </a:r>
          </a:p>
        </p:txBody>
      </p:sp>
      <p:sp>
        <p:nvSpPr>
          <p:cNvPr id="13" name="Başlık 1">
            <a:extLst>
              <a:ext uri="{FF2B5EF4-FFF2-40B4-BE49-F238E27FC236}">
                <a16:creationId xmlns:a16="http://schemas.microsoft.com/office/drawing/2014/main" id="{89A56813-79D7-409C-B48B-0B1759C32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Magnezyum Alımı ve Osteoporoz 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AAA73CF-E18E-48B2-93B6-984CA4C47FFC}"/>
              </a:ext>
            </a:extLst>
          </p:cNvPr>
          <p:cNvSpPr txBox="1"/>
          <p:nvPr/>
        </p:nvSpPr>
        <p:spPr>
          <a:xfrm>
            <a:off x="838200" y="6035726"/>
            <a:ext cx="10578553" cy="2824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Aydin H,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Deyneli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O, Yavuz D, Gözü H, Mutlu N, Kaygusuz I,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Akalin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S.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Short-term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oral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magnesium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supplementation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suppresses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bone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turnover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in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postmenopausal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osteoporotic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women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.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Biol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Trace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Elem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Res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2010;133:136-43.</a:t>
            </a:r>
            <a:endParaRPr lang="tr-TR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72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">
            <a:extLst>
              <a:ext uri="{FF2B5EF4-FFF2-40B4-BE49-F238E27FC236}">
                <a16:creationId xmlns:a16="http://schemas.microsoft.com/office/drawing/2014/main" id="{89A56813-79D7-409C-B48B-0B1759C32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Magnezyum Alımı ve Osteoporoz 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AAA73CF-E18E-48B2-93B6-984CA4C47FFC}"/>
              </a:ext>
            </a:extLst>
          </p:cNvPr>
          <p:cNvSpPr txBox="1"/>
          <p:nvPr/>
        </p:nvSpPr>
        <p:spPr>
          <a:xfrm>
            <a:off x="838200" y="6035726"/>
            <a:ext cx="10578553" cy="2824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Aydin H,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Deyneli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O, Yavuz D, Gözü H, Mutlu N, Kaygusuz I,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Akalin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S.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Short-term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oral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magnesium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supplementation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suppresses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bone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turnover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in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postmenopausal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osteoporotic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women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.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Biol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Trace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Elem </a:t>
            </a:r>
            <a:r>
              <a:rPr lang="tr-TR" sz="1100" b="0" i="0" dirty="0" err="1">
                <a:solidFill>
                  <a:srgbClr val="333333"/>
                </a:solidFill>
                <a:effectLst/>
                <a:latin typeface="TexGyreHeros"/>
              </a:rPr>
              <a:t>Res</a:t>
            </a:r>
            <a:r>
              <a:rPr lang="tr-TR" sz="1100" b="0" i="0" dirty="0">
                <a:solidFill>
                  <a:srgbClr val="333333"/>
                </a:solidFill>
                <a:effectLst/>
                <a:latin typeface="TexGyreHeros"/>
              </a:rPr>
              <a:t> 2010;133:136-43.</a:t>
            </a:r>
            <a:endParaRPr lang="tr-TR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BCCD3D9-AD91-42E4-BB17-C8CE0B78C9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97" t="24452" r="25312" b="40543"/>
          <a:stretch/>
        </p:blipFill>
        <p:spPr>
          <a:xfrm>
            <a:off x="562988" y="1265927"/>
            <a:ext cx="4524694" cy="261977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561320E-0403-4B60-85EA-84AF1F12F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42" t="59239" r="25962" b="6671"/>
          <a:stretch/>
        </p:blipFill>
        <p:spPr>
          <a:xfrm>
            <a:off x="7104319" y="1306671"/>
            <a:ext cx="4375517" cy="2534039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C237619B-582C-43C2-94EA-997282246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11" t="24640" r="26107" b="38598"/>
          <a:stretch/>
        </p:blipFill>
        <p:spPr>
          <a:xfrm>
            <a:off x="4482058" y="3693116"/>
            <a:ext cx="3873593" cy="2457212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1A0282B1-FCBA-4CB5-ADC8-D999FAE7507D}"/>
              </a:ext>
            </a:extLst>
          </p:cNvPr>
          <p:cNvSpPr txBox="1"/>
          <p:nvPr/>
        </p:nvSpPr>
        <p:spPr>
          <a:xfrm>
            <a:off x="674557" y="4167265"/>
            <a:ext cx="320789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>
                <a:solidFill>
                  <a:schemeClr val="accent2">
                    <a:lumMod val="75000"/>
                  </a:schemeClr>
                </a:solidFill>
              </a:rPr>
              <a:t>Kısa dönemli mg alımı bile,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i="1" dirty="0" err="1">
                <a:solidFill>
                  <a:schemeClr val="accent2">
                    <a:lumMod val="75000"/>
                  </a:schemeClr>
                </a:solidFill>
              </a:rPr>
              <a:t>Osteocalcin</a:t>
            </a:r>
            <a:r>
              <a:rPr lang="tr-TR" sz="2000" b="1" i="1" dirty="0">
                <a:solidFill>
                  <a:schemeClr val="accent2">
                    <a:lumMod val="75000"/>
                  </a:schemeClr>
                </a:solidFill>
              </a:rPr>
              <a:t> seviyesini önemli ölçüde arttırdı!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i="1" dirty="0">
                <a:solidFill>
                  <a:schemeClr val="accent2">
                    <a:lumMod val="75000"/>
                  </a:schemeClr>
                </a:solidFill>
              </a:rPr>
              <a:t>DPD ve </a:t>
            </a:r>
            <a:r>
              <a:rPr lang="tr-TR" sz="2000" b="1" i="1" dirty="0" err="1">
                <a:solidFill>
                  <a:schemeClr val="accent2">
                    <a:lumMod val="75000"/>
                  </a:schemeClr>
                </a:solidFill>
              </a:rPr>
              <a:t>iPTH</a:t>
            </a:r>
            <a:r>
              <a:rPr lang="tr-TR" sz="2000" b="1" i="1" dirty="0">
                <a:solidFill>
                  <a:schemeClr val="accent2">
                    <a:lumMod val="75000"/>
                  </a:schemeClr>
                </a:solidFill>
              </a:rPr>
              <a:t> seviyeleri düşürdü!</a:t>
            </a:r>
          </a:p>
          <a:p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35DFAEF-74BD-468C-80D0-75509186EC25}"/>
              </a:ext>
            </a:extLst>
          </p:cNvPr>
          <p:cNvSpPr txBox="1"/>
          <p:nvPr/>
        </p:nvSpPr>
        <p:spPr>
          <a:xfrm>
            <a:off x="838200" y="5754165"/>
            <a:ext cx="1725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0" i="0" u="none" strike="noStrike" baseline="0" dirty="0">
                <a:solidFill>
                  <a:srgbClr val="131413"/>
                </a:solidFill>
                <a:latin typeface="AdvTT50a2f13e.I"/>
              </a:rPr>
              <a:t>r</a:t>
            </a:r>
            <a:r>
              <a:rPr lang="tr-TR" sz="1800" b="0" i="0" u="none" strike="noStrike" baseline="0" dirty="0">
                <a:solidFill>
                  <a:srgbClr val="131413"/>
                </a:solidFill>
                <a:latin typeface="AdvTT3713a231"/>
              </a:rPr>
              <a:t>=0.63, </a:t>
            </a:r>
            <a:r>
              <a:rPr lang="tr-TR" sz="1800" b="0" i="0" u="none" strike="noStrike" baseline="0" dirty="0">
                <a:solidFill>
                  <a:srgbClr val="131413"/>
                </a:solidFill>
                <a:latin typeface="AdvTT50a2f13e.I"/>
              </a:rPr>
              <a:t>p</a:t>
            </a:r>
            <a:r>
              <a:rPr lang="tr-TR" sz="1800" b="0" i="0" u="none" strike="noStrike" baseline="0" dirty="0">
                <a:solidFill>
                  <a:srgbClr val="131413"/>
                </a:solidFill>
                <a:latin typeface="AdvTT3713a231"/>
              </a:rPr>
              <a:t>&lt;0.05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4589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CEC556-5045-45AB-B1AF-B89A3EC5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Magnezyum Alımı ve Uyku Kalitesi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10EF63-55F9-4A9B-93C3-ECA85D016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2800" b="1" dirty="0" err="1"/>
              <a:t>Study</a:t>
            </a:r>
            <a:r>
              <a:rPr lang="tr-TR" sz="2800" b="1" dirty="0"/>
              <a:t> </a:t>
            </a:r>
            <a:r>
              <a:rPr lang="tr-TR" sz="2800" b="1" dirty="0" err="1"/>
              <a:t>Aim</a:t>
            </a:r>
            <a:r>
              <a:rPr lang="tr-TR" sz="2800" b="1" dirty="0"/>
              <a:t>:</a:t>
            </a:r>
          </a:p>
          <a:p>
            <a:pPr marL="0" indent="0">
              <a:buNone/>
            </a:pPr>
            <a:r>
              <a:rPr lang="tr-TR" sz="2800" dirty="0"/>
              <a:t>Magnezyum alımı ile uyku kalitesi arasındaki bağlantı</a:t>
            </a:r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r>
              <a:rPr lang="en-US" sz="2800" b="1" dirty="0"/>
              <a:t>Study Design</a:t>
            </a:r>
            <a:r>
              <a:rPr lang="tr-TR" sz="2800" b="1" dirty="0"/>
              <a:t>:</a:t>
            </a:r>
          </a:p>
          <a:p>
            <a:pPr marL="0" indent="0">
              <a:buNone/>
            </a:pPr>
            <a:r>
              <a:rPr lang="en-US" sz="2800" dirty="0"/>
              <a:t>Randomize, </a:t>
            </a:r>
            <a:r>
              <a:rPr lang="en-US" sz="2800" dirty="0" err="1"/>
              <a:t>çift</a:t>
            </a:r>
            <a:r>
              <a:rPr lang="en-US" sz="2800" dirty="0"/>
              <a:t> </a:t>
            </a:r>
            <a:r>
              <a:rPr lang="en-US" sz="2800" dirty="0" err="1"/>
              <a:t>kör</a:t>
            </a:r>
            <a:r>
              <a:rPr lang="en-US" sz="2800" dirty="0"/>
              <a:t>, </a:t>
            </a:r>
            <a:r>
              <a:rPr lang="en-US" sz="2800" dirty="0" err="1"/>
              <a:t>plasebo</a:t>
            </a:r>
            <a:r>
              <a:rPr lang="en-US" sz="2800" dirty="0"/>
              <a:t> </a:t>
            </a:r>
            <a:r>
              <a:rPr lang="en-US" sz="2800" dirty="0" err="1"/>
              <a:t>kontrollü</a:t>
            </a:r>
            <a:endParaRPr lang="tr-TR" dirty="0"/>
          </a:p>
          <a:p>
            <a:pPr marL="0" indent="0">
              <a:buNone/>
            </a:pPr>
            <a:endParaRPr lang="tr-TR" sz="2800" b="1" dirty="0"/>
          </a:p>
          <a:p>
            <a:pPr marL="0" indent="0">
              <a:buNone/>
            </a:pPr>
            <a:r>
              <a:rPr lang="tr-TR" sz="2800" b="1" dirty="0" err="1"/>
              <a:t>Study</a:t>
            </a:r>
            <a:r>
              <a:rPr lang="tr-TR" sz="2800" b="1" dirty="0"/>
              <a:t> </a:t>
            </a:r>
            <a:r>
              <a:rPr lang="tr-TR" sz="2800" b="1" dirty="0" err="1"/>
              <a:t>Method</a:t>
            </a:r>
            <a:r>
              <a:rPr lang="tr-TR" sz="2800" b="1" dirty="0"/>
              <a:t>:</a:t>
            </a:r>
          </a:p>
          <a:p>
            <a:r>
              <a:rPr lang="tr-TR" dirty="0"/>
              <a:t>51 yaş </a:t>
            </a:r>
            <a:r>
              <a:rPr lang="tr-TR"/>
              <a:t>üzeri uyku sorunu yaşayan 100 </a:t>
            </a:r>
            <a:r>
              <a:rPr lang="tr-TR" dirty="0"/>
              <a:t>kişi (</a:t>
            </a:r>
            <a:r>
              <a:rPr lang="en-US" dirty="0"/>
              <a:t>22 </a:t>
            </a:r>
            <a:r>
              <a:rPr lang="tr-TR" dirty="0"/>
              <a:t>erkek + 78 kadın)</a:t>
            </a:r>
          </a:p>
          <a:p>
            <a:r>
              <a:rPr lang="tr-TR" dirty="0"/>
              <a:t>320</a:t>
            </a:r>
            <a:r>
              <a:rPr lang="tr-TR" sz="2800" dirty="0"/>
              <a:t> mg/ gün </a:t>
            </a:r>
            <a:r>
              <a:rPr lang="tr-TR" sz="2800" dirty="0" err="1"/>
              <a:t>elementel</a:t>
            </a:r>
            <a:r>
              <a:rPr lang="tr-TR" sz="2800" dirty="0"/>
              <a:t> magnezyum (</a:t>
            </a:r>
            <a:r>
              <a:rPr lang="tr-TR" sz="2800" dirty="0" err="1"/>
              <a:t>sitrat</a:t>
            </a:r>
            <a:r>
              <a:rPr lang="tr-TR" sz="2800" dirty="0"/>
              <a:t> formu) </a:t>
            </a:r>
          </a:p>
          <a:p>
            <a:r>
              <a:rPr lang="tr-TR" dirty="0"/>
              <a:t>7 hafta</a:t>
            </a:r>
            <a:endParaRPr lang="tr-TR" sz="2800" dirty="0"/>
          </a:p>
          <a:p>
            <a:endParaRPr lang="tr-TR" dirty="0"/>
          </a:p>
          <a:p>
            <a:endParaRPr lang="tr-TR" sz="2800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E5F2E3B-522A-4031-9895-22986B757ACF}"/>
              </a:ext>
            </a:extLst>
          </p:cNvPr>
          <p:cNvSpPr txBox="1"/>
          <p:nvPr/>
        </p:nvSpPr>
        <p:spPr>
          <a:xfrm>
            <a:off x="838200" y="6035726"/>
            <a:ext cx="10578553" cy="2824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Forrest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 </a:t>
            </a: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Nielsen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al., 2010: 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Magnesium supplementation improves indicators of low magnesium status and inflammatory stress in adults older than 51 years with poor quality sleep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fr-F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Magnes </a:t>
            </a:r>
            <a:r>
              <a:rPr lang="fr-F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</a:t>
            </a:r>
            <a:r>
              <a:rPr lang="fr-F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2010 Dec;23(4):158-68. </a:t>
            </a:r>
            <a:r>
              <a:rPr lang="fr-F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doi</a:t>
            </a:r>
            <a:r>
              <a:rPr lang="fr-F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10.1684/mrh.2010.0220. Epub 2011 Jan 4.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06985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0E51E32C-7B0A-4EA5-83B7-90A08A084E80}"/>
              </a:ext>
            </a:extLst>
          </p:cNvPr>
          <p:cNvSpPr txBox="1"/>
          <p:nvPr/>
        </p:nvSpPr>
        <p:spPr>
          <a:xfrm>
            <a:off x="7465337" y="1822144"/>
            <a:ext cx="348629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>
                <a:solidFill>
                  <a:schemeClr val="accent2">
                    <a:lumMod val="75000"/>
                  </a:schemeClr>
                </a:solidFill>
              </a:rPr>
              <a:t>Magnezyum takviyesi, </a:t>
            </a:r>
            <a:r>
              <a:rPr lang="tr-TR" sz="2800" b="1" i="1" dirty="0" err="1">
                <a:solidFill>
                  <a:schemeClr val="accent2">
                    <a:lumMod val="75000"/>
                  </a:schemeClr>
                </a:solidFill>
              </a:rPr>
              <a:t>plaseboya</a:t>
            </a:r>
            <a:r>
              <a:rPr lang="tr-TR" sz="2800" b="1" i="1" dirty="0">
                <a:solidFill>
                  <a:schemeClr val="accent2">
                    <a:lumMod val="75000"/>
                  </a:schemeClr>
                </a:solidFill>
              </a:rPr>
              <a:t> kıyasla uyku kalitesini arttırdı!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AEB90EE-B176-4916-A3B9-CD92BD67191C}"/>
              </a:ext>
            </a:extLst>
          </p:cNvPr>
          <p:cNvSpPr txBox="1"/>
          <p:nvPr/>
        </p:nvSpPr>
        <p:spPr>
          <a:xfrm>
            <a:off x="7465337" y="4088388"/>
            <a:ext cx="34862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i="1" dirty="0"/>
              <a:t>«</a:t>
            </a:r>
            <a:r>
              <a:rPr lang="en-US" b="0" i="1" dirty="0">
                <a:solidFill>
                  <a:srgbClr val="212529"/>
                </a:solidFill>
                <a:effectLst/>
              </a:rPr>
              <a:t>320mg Magnesium daily for 7 weeks was associated with improved sleep-in persons over the age of 51 years of age</a:t>
            </a:r>
            <a:r>
              <a:rPr lang="en-US" i="1" dirty="0"/>
              <a:t>.</a:t>
            </a:r>
            <a:r>
              <a:rPr lang="tr-TR" i="1" dirty="0"/>
              <a:t>»</a:t>
            </a:r>
          </a:p>
        </p:txBody>
      </p:sp>
      <p:sp>
        <p:nvSpPr>
          <p:cNvPr id="13" name="Başlık 1">
            <a:extLst>
              <a:ext uri="{FF2B5EF4-FFF2-40B4-BE49-F238E27FC236}">
                <a16:creationId xmlns:a16="http://schemas.microsoft.com/office/drawing/2014/main" id="{89A56813-79D7-409C-B48B-0B1759C32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Magnezyum Alımı ve Uyku Kalitesi</a:t>
            </a:r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AA81AD9-8B0D-4F14-AF4A-14DC3C10FA9F}"/>
              </a:ext>
            </a:extLst>
          </p:cNvPr>
          <p:cNvSpPr txBox="1"/>
          <p:nvPr/>
        </p:nvSpPr>
        <p:spPr>
          <a:xfrm>
            <a:off x="838200" y="6035726"/>
            <a:ext cx="10578553" cy="2824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Forrest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 </a:t>
            </a: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Nielsen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al., 2010: 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Magnesium supplementation improves indicators of low magnesium status and inflammatory stress in adults older than 51 years with poor quality sleep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fr-F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Magnes </a:t>
            </a:r>
            <a:r>
              <a:rPr lang="fr-F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</a:t>
            </a:r>
            <a:r>
              <a:rPr lang="fr-F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2010 Dec;23(4):158-68. </a:t>
            </a:r>
            <a:r>
              <a:rPr lang="fr-F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doi</a:t>
            </a:r>
            <a:r>
              <a:rPr lang="fr-F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10.1684/mrh.2010.0220. Epub 2011 Jan 4.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245D399-4271-41D7-90A1-E82D2CCE5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58" t="18783" r="36680" b="25015"/>
          <a:stretch/>
        </p:blipFill>
        <p:spPr>
          <a:xfrm>
            <a:off x="838200" y="1482248"/>
            <a:ext cx="6310859" cy="385247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AD87934-2E5E-469E-BDD8-0530CDBD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574" y="5375752"/>
            <a:ext cx="3525257" cy="282473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9C4AED31-002F-4B4D-AFD5-845731DC6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831" y="5416000"/>
            <a:ext cx="941560" cy="262550"/>
          </a:xfrm>
          <a:prstGeom prst="rect">
            <a:avLst/>
          </a:prstGeom>
        </p:spPr>
      </p:pic>
      <p:cxnSp>
        <p:nvCxnSpPr>
          <p:cNvPr id="15" name="Düz Ok Bağlayıcısı 14">
            <a:extLst>
              <a:ext uri="{FF2B5EF4-FFF2-40B4-BE49-F238E27FC236}">
                <a16:creationId xmlns:a16="http://schemas.microsoft.com/office/drawing/2014/main" id="{D588761F-E6C7-4749-B122-052542E15754}"/>
              </a:ext>
            </a:extLst>
          </p:cNvPr>
          <p:cNvCxnSpPr>
            <a:cxnSpLocks/>
          </p:cNvCxnSpPr>
          <p:nvPr/>
        </p:nvCxnSpPr>
        <p:spPr>
          <a:xfrm flipV="1">
            <a:off x="4243353" y="2938072"/>
            <a:ext cx="613460" cy="255207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2A5A2BA0-D840-4F22-B010-5D3974ED5545}"/>
              </a:ext>
            </a:extLst>
          </p:cNvPr>
          <p:cNvCxnSpPr>
            <a:cxnSpLocks/>
          </p:cNvCxnSpPr>
          <p:nvPr/>
        </p:nvCxnSpPr>
        <p:spPr>
          <a:xfrm>
            <a:off x="2233534" y="2261210"/>
            <a:ext cx="69752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983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0E51E32C-7B0A-4EA5-83B7-90A08A084E80}"/>
              </a:ext>
            </a:extLst>
          </p:cNvPr>
          <p:cNvSpPr txBox="1"/>
          <p:nvPr/>
        </p:nvSpPr>
        <p:spPr>
          <a:xfrm>
            <a:off x="7465337" y="1822144"/>
            <a:ext cx="348629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>
                <a:solidFill>
                  <a:schemeClr val="accent2">
                    <a:lumMod val="75000"/>
                  </a:schemeClr>
                </a:solidFill>
              </a:rPr>
              <a:t>Magnezyum takviyesi, </a:t>
            </a:r>
            <a:r>
              <a:rPr lang="tr-TR" sz="2800" b="1" i="1" dirty="0" err="1">
                <a:solidFill>
                  <a:schemeClr val="accent2">
                    <a:lumMod val="75000"/>
                  </a:schemeClr>
                </a:solidFill>
              </a:rPr>
              <a:t>plaseboya</a:t>
            </a:r>
            <a:r>
              <a:rPr lang="tr-TR" sz="2800" b="1" i="1" dirty="0">
                <a:solidFill>
                  <a:schemeClr val="accent2">
                    <a:lumMod val="75000"/>
                  </a:schemeClr>
                </a:solidFill>
              </a:rPr>
              <a:t> kıyasla CRP değerini %34 düşürdü!</a:t>
            </a:r>
          </a:p>
        </p:txBody>
      </p:sp>
      <p:sp>
        <p:nvSpPr>
          <p:cNvPr id="13" name="Başlık 1">
            <a:extLst>
              <a:ext uri="{FF2B5EF4-FFF2-40B4-BE49-F238E27FC236}">
                <a16:creationId xmlns:a16="http://schemas.microsoft.com/office/drawing/2014/main" id="{89A56813-79D7-409C-B48B-0B1759C32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Magnezyum Alımı ve CRP</a:t>
            </a:r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AA81AD9-8B0D-4F14-AF4A-14DC3C10FA9F}"/>
              </a:ext>
            </a:extLst>
          </p:cNvPr>
          <p:cNvSpPr txBox="1"/>
          <p:nvPr/>
        </p:nvSpPr>
        <p:spPr>
          <a:xfrm>
            <a:off x="838200" y="6035726"/>
            <a:ext cx="10578553" cy="2824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Forrest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 </a:t>
            </a: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Nielsen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al., 2010: 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Magnesium supplementation improves indicators of low magnesium status and inflammatory stress in adults older than 51 years with poor quality sleep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fr-F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Magnes </a:t>
            </a:r>
            <a:r>
              <a:rPr lang="fr-F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</a:t>
            </a:r>
            <a:r>
              <a:rPr lang="fr-F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2010 Dec;23(4):158-68. </a:t>
            </a:r>
            <a:r>
              <a:rPr lang="fr-F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doi</a:t>
            </a:r>
            <a:r>
              <a:rPr lang="fr-F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10.1684/mrh.2010.0220. Epub 2011 Jan 4.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98387C3-6344-48B9-A807-746812548C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74" t="24216" r="37172" b="19329"/>
          <a:stretch/>
        </p:blipFill>
        <p:spPr>
          <a:xfrm>
            <a:off x="731047" y="1822144"/>
            <a:ext cx="6419605" cy="3869802"/>
          </a:xfrm>
          <a:prstGeom prst="rect">
            <a:avLst/>
          </a:prstGeom>
        </p:spPr>
      </p:pic>
      <p:cxnSp>
        <p:nvCxnSpPr>
          <p:cNvPr id="15" name="Düz Ok Bağlayıcısı 14">
            <a:extLst>
              <a:ext uri="{FF2B5EF4-FFF2-40B4-BE49-F238E27FC236}">
                <a16:creationId xmlns:a16="http://schemas.microsoft.com/office/drawing/2014/main" id="{D588761F-E6C7-4749-B122-052542E15754}"/>
              </a:ext>
            </a:extLst>
          </p:cNvPr>
          <p:cNvCxnSpPr>
            <a:cxnSpLocks/>
          </p:cNvCxnSpPr>
          <p:nvPr/>
        </p:nvCxnSpPr>
        <p:spPr>
          <a:xfrm>
            <a:off x="3702570" y="2903945"/>
            <a:ext cx="1064302" cy="62077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BB5BD5A4-B1A6-43AA-9710-99D35E0A5CB8}"/>
              </a:ext>
            </a:extLst>
          </p:cNvPr>
          <p:cNvSpPr txBox="1"/>
          <p:nvPr/>
        </p:nvSpPr>
        <p:spPr>
          <a:xfrm>
            <a:off x="4309672" y="2629555"/>
            <a:ext cx="106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%34 </a:t>
            </a: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89196D79-9B9A-4BE0-B592-B6D5561B1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70" y="5721892"/>
            <a:ext cx="2933323" cy="244444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D9A3AEC5-529D-4FE2-A64F-7A66FDAE5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689" y="5761336"/>
            <a:ext cx="688063" cy="25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705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3B8A49F-89C2-4F56-85B7-9869C448B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40" t="16487" r="25847" b="7506"/>
          <a:stretch/>
        </p:blipFill>
        <p:spPr>
          <a:xfrm>
            <a:off x="6388188" y="1202711"/>
            <a:ext cx="5294716" cy="460916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ECE0C9E-C959-45CF-A58E-84547DA89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881" t="21427" r="12142" b="5363"/>
          <a:stretch/>
        </p:blipFill>
        <p:spPr>
          <a:xfrm>
            <a:off x="785243" y="1593894"/>
            <a:ext cx="5294715" cy="382680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DA9FFB18-3AD9-4F92-B54B-1FE449BCAD3D}"/>
              </a:ext>
            </a:extLst>
          </p:cNvPr>
          <p:cNvSpPr txBox="1"/>
          <p:nvPr/>
        </p:nvSpPr>
        <p:spPr>
          <a:xfrm>
            <a:off x="2124668" y="1113834"/>
            <a:ext cx="7910579" cy="923330"/>
          </a:xfrm>
          <a:custGeom>
            <a:avLst/>
            <a:gdLst>
              <a:gd name="connsiteX0" fmla="*/ 0 w 7910579"/>
              <a:gd name="connsiteY0" fmla="*/ 0 h 923330"/>
              <a:gd name="connsiteX1" fmla="*/ 406830 w 7910579"/>
              <a:gd name="connsiteY1" fmla="*/ 0 h 923330"/>
              <a:gd name="connsiteX2" fmla="*/ 1050977 w 7910579"/>
              <a:gd name="connsiteY2" fmla="*/ 0 h 923330"/>
              <a:gd name="connsiteX3" fmla="*/ 1695124 w 7910579"/>
              <a:gd name="connsiteY3" fmla="*/ 0 h 923330"/>
              <a:gd name="connsiteX4" fmla="*/ 2022848 w 7910579"/>
              <a:gd name="connsiteY4" fmla="*/ 0 h 923330"/>
              <a:gd name="connsiteX5" fmla="*/ 2587889 w 7910579"/>
              <a:gd name="connsiteY5" fmla="*/ 0 h 923330"/>
              <a:gd name="connsiteX6" fmla="*/ 2994719 w 7910579"/>
              <a:gd name="connsiteY6" fmla="*/ 0 h 923330"/>
              <a:gd name="connsiteX7" fmla="*/ 3638866 w 7910579"/>
              <a:gd name="connsiteY7" fmla="*/ 0 h 923330"/>
              <a:gd name="connsiteX8" fmla="*/ 4283013 w 7910579"/>
              <a:gd name="connsiteY8" fmla="*/ 0 h 923330"/>
              <a:gd name="connsiteX9" fmla="*/ 5006266 w 7910579"/>
              <a:gd name="connsiteY9" fmla="*/ 0 h 923330"/>
              <a:gd name="connsiteX10" fmla="*/ 5333990 w 7910579"/>
              <a:gd name="connsiteY10" fmla="*/ 0 h 923330"/>
              <a:gd name="connsiteX11" fmla="*/ 5661714 w 7910579"/>
              <a:gd name="connsiteY11" fmla="*/ 0 h 923330"/>
              <a:gd name="connsiteX12" fmla="*/ 6384967 w 7910579"/>
              <a:gd name="connsiteY12" fmla="*/ 0 h 923330"/>
              <a:gd name="connsiteX13" fmla="*/ 7029114 w 7910579"/>
              <a:gd name="connsiteY13" fmla="*/ 0 h 923330"/>
              <a:gd name="connsiteX14" fmla="*/ 7910579 w 7910579"/>
              <a:gd name="connsiteY14" fmla="*/ 0 h 923330"/>
              <a:gd name="connsiteX15" fmla="*/ 7910579 w 7910579"/>
              <a:gd name="connsiteY15" fmla="*/ 433965 h 923330"/>
              <a:gd name="connsiteX16" fmla="*/ 7910579 w 7910579"/>
              <a:gd name="connsiteY16" fmla="*/ 923330 h 923330"/>
              <a:gd name="connsiteX17" fmla="*/ 7266432 w 7910579"/>
              <a:gd name="connsiteY17" fmla="*/ 923330 h 923330"/>
              <a:gd name="connsiteX18" fmla="*/ 6622285 w 7910579"/>
              <a:gd name="connsiteY18" fmla="*/ 923330 h 923330"/>
              <a:gd name="connsiteX19" fmla="*/ 6215455 w 7910579"/>
              <a:gd name="connsiteY19" fmla="*/ 923330 h 923330"/>
              <a:gd name="connsiteX20" fmla="*/ 5650414 w 7910579"/>
              <a:gd name="connsiteY20" fmla="*/ 923330 h 923330"/>
              <a:gd name="connsiteX21" fmla="*/ 5164478 w 7910579"/>
              <a:gd name="connsiteY21" fmla="*/ 923330 h 923330"/>
              <a:gd name="connsiteX22" fmla="*/ 4599437 w 7910579"/>
              <a:gd name="connsiteY22" fmla="*/ 923330 h 923330"/>
              <a:gd name="connsiteX23" fmla="*/ 3955290 w 7910579"/>
              <a:gd name="connsiteY23" fmla="*/ 923330 h 923330"/>
              <a:gd name="connsiteX24" fmla="*/ 3548460 w 7910579"/>
              <a:gd name="connsiteY24" fmla="*/ 923330 h 923330"/>
              <a:gd name="connsiteX25" fmla="*/ 3141630 w 7910579"/>
              <a:gd name="connsiteY25" fmla="*/ 923330 h 923330"/>
              <a:gd name="connsiteX26" fmla="*/ 2734800 w 7910579"/>
              <a:gd name="connsiteY26" fmla="*/ 923330 h 923330"/>
              <a:gd name="connsiteX27" fmla="*/ 2248865 w 7910579"/>
              <a:gd name="connsiteY27" fmla="*/ 923330 h 923330"/>
              <a:gd name="connsiteX28" fmla="*/ 1842035 w 7910579"/>
              <a:gd name="connsiteY28" fmla="*/ 923330 h 923330"/>
              <a:gd name="connsiteX29" fmla="*/ 1118782 w 7910579"/>
              <a:gd name="connsiteY29" fmla="*/ 923330 h 923330"/>
              <a:gd name="connsiteX30" fmla="*/ 0 w 7910579"/>
              <a:gd name="connsiteY30" fmla="*/ 923330 h 923330"/>
              <a:gd name="connsiteX31" fmla="*/ 0 w 7910579"/>
              <a:gd name="connsiteY31" fmla="*/ 443198 h 923330"/>
              <a:gd name="connsiteX32" fmla="*/ 0 w 7910579"/>
              <a:gd name="connsiteY32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910579" h="923330" fill="none" extrusionOk="0">
                <a:moveTo>
                  <a:pt x="0" y="0"/>
                </a:moveTo>
                <a:cubicBezTo>
                  <a:pt x="130392" y="-31520"/>
                  <a:pt x="226862" y="45095"/>
                  <a:pt x="406830" y="0"/>
                </a:cubicBezTo>
                <a:cubicBezTo>
                  <a:pt x="586798" y="-45095"/>
                  <a:pt x="758078" y="58987"/>
                  <a:pt x="1050977" y="0"/>
                </a:cubicBezTo>
                <a:cubicBezTo>
                  <a:pt x="1343876" y="-58987"/>
                  <a:pt x="1514177" y="56788"/>
                  <a:pt x="1695124" y="0"/>
                </a:cubicBezTo>
                <a:cubicBezTo>
                  <a:pt x="1876071" y="-56788"/>
                  <a:pt x="1877935" y="22839"/>
                  <a:pt x="2022848" y="0"/>
                </a:cubicBezTo>
                <a:cubicBezTo>
                  <a:pt x="2167761" y="-22839"/>
                  <a:pt x="2465669" y="51198"/>
                  <a:pt x="2587889" y="0"/>
                </a:cubicBezTo>
                <a:cubicBezTo>
                  <a:pt x="2710109" y="-51198"/>
                  <a:pt x="2809704" y="4570"/>
                  <a:pt x="2994719" y="0"/>
                </a:cubicBezTo>
                <a:cubicBezTo>
                  <a:pt x="3179734" y="-4570"/>
                  <a:pt x="3317765" y="70141"/>
                  <a:pt x="3638866" y="0"/>
                </a:cubicBezTo>
                <a:cubicBezTo>
                  <a:pt x="3959967" y="-70141"/>
                  <a:pt x="4079013" y="45859"/>
                  <a:pt x="4283013" y="0"/>
                </a:cubicBezTo>
                <a:cubicBezTo>
                  <a:pt x="4487013" y="-45859"/>
                  <a:pt x="4699708" y="7256"/>
                  <a:pt x="5006266" y="0"/>
                </a:cubicBezTo>
                <a:cubicBezTo>
                  <a:pt x="5312824" y="-7256"/>
                  <a:pt x="5255094" y="27946"/>
                  <a:pt x="5333990" y="0"/>
                </a:cubicBezTo>
                <a:cubicBezTo>
                  <a:pt x="5412886" y="-27946"/>
                  <a:pt x="5571358" y="19867"/>
                  <a:pt x="5661714" y="0"/>
                </a:cubicBezTo>
                <a:cubicBezTo>
                  <a:pt x="5752070" y="-19867"/>
                  <a:pt x="6221711" y="66594"/>
                  <a:pt x="6384967" y="0"/>
                </a:cubicBezTo>
                <a:cubicBezTo>
                  <a:pt x="6548223" y="-66594"/>
                  <a:pt x="6796630" y="34152"/>
                  <a:pt x="7029114" y="0"/>
                </a:cubicBezTo>
                <a:cubicBezTo>
                  <a:pt x="7261598" y="-34152"/>
                  <a:pt x="7664030" y="25737"/>
                  <a:pt x="7910579" y="0"/>
                </a:cubicBezTo>
                <a:cubicBezTo>
                  <a:pt x="7920276" y="107020"/>
                  <a:pt x="7893238" y="251223"/>
                  <a:pt x="7910579" y="433965"/>
                </a:cubicBezTo>
                <a:cubicBezTo>
                  <a:pt x="7927920" y="616708"/>
                  <a:pt x="7858185" y="755871"/>
                  <a:pt x="7910579" y="923330"/>
                </a:cubicBezTo>
                <a:cubicBezTo>
                  <a:pt x="7767083" y="948217"/>
                  <a:pt x="7440854" y="922583"/>
                  <a:pt x="7266432" y="923330"/>
                </a:cubicBezTo>
                <a:cubicBezTo>
                  <a:pt x="7092010" y="924077"/>
                  <a:pt x="6762865" y="905068"/>
                  <a:pt x="6622285" y="923330"/>
                </a:cubicBezTo>
                <a:cubicBezTo>
                  <a:pt x="6481705" y="941592"/>
                  <a:pt x="6401856" y="886850"/>
                  <a:pt x="6215455" y="923330"/>
                </a:cubicBezTo>
                <a:cubicBezTo>
                  <a:pt x="6029054" y="959810"/>
                  <a:pt x="5809792" y="862324"/>
                  <a:pt x="5650414" y="923330"/>
                </a:cubicBezTo>
                <a:cubicBezTo>
                  <a:pt x="5491036" y="984336"/>
                  <a:pt x="5323798" y="922330"/>
                  <a:pt x="5164478" y="923330"/>
                </a:cubicBezTo>
                <a:cubicBezTo>
                  <a:pt x="5005158" y="924330"/>
                  <a:pt x="4774962" y="891509"/>
                  <a:pt x="4599437" y="923330"/>
                </a:cubicBezTo>
                <a:cubicBezTo>
                  <a:pt x="4423912" y="955151"/>
                  <a:pt x="4160854" y="876517"/>
                  <a:pt x="3955290" y="923330"/>
                </a:cubicBezTo>
                <a:cubicBezTo>
                  <a:pt x="3749726" y="970143"/>
                  <a:pt x="3735957" y="920109"/>
                  <a:pt x="3548460" y="923330"/>
                </a:cubicBezTo>
                <a:cubicBezTo>
                  <a:pt x="3360963" y="926551"/>
                  <a:pt x="3305039" y="911489"/>
                  <a:pt x="3141630" y="923330"/>
                </a:cubicBezTo>
                <a:cubicBezTo>
                  <a:pt x="2978221" y="935171"/>
                  <a:pt x="2829677" y="921075"/>
                  <a:pt x="2734800" y="923330"/>
                </a:cubicBezTo>
                <a:cubicBezTo>
                  <a:pt x="2639923" y="925585"/>
                  <a:pt x="2397008" y="909020"/>
                  <a:pt x="2248865" y="923330"/>
                </a:cubicBezTo>
                <a:cubicBezTo>
                  <a:pt x="2100722" y="937640"/>
                  <a:pt x="1929102" y="921620"/>
                  <a:pt x="1842035" y="923330"/>
                </a:cubicBezTo>
                <a:cubicBezTo>
                  <a:pt x="1754968" y="925040"/>
                  <a:pt x="1421914" y="919300"/>
                  <a:pt x="1118782" y="923330"/>
                </a:cubicBezTo>
                <a:cubicBezTo>
                  <a:pt x="815650" y="927360"/>
                  <a:pt x="542951" y="856664"/>
                  <a:pt x="0" y="923330"/>
                </a:cubicBezTo>
                <a:cubicBezTo>
                  <a:pt x="-15659" y="735991"/>
                  <a:pt x="46146" y="588881"/>
                  <a:pt x="0" y="443198"/>
                </a:cubicBezTo>
                <a:cubicBezTo>
                  <a:pt x="-46146" y="297515"/>
                  <a:pt x="28537" y="199131"/>
                  <a:pt x="0" y="0"/>
                </a:cubicBezTo>
                <a:close/>
              </a:path>
              <a:path w="7910579" h="923330" stroke="0" extrusionOk="0">
                <a:moveTo>
                  <a:pt x="0" y="0"/>
                </a:moveTo>
                <a:cubicBezTo>
                  <a:pt x="277785" y="-52509"/>
                  <a:pt x="315803" y="2275"/>
                  <a:pt x="565041" y="0"/>
                </a:cubicBezTo>
                <a:cubicBezTo>
                  <a:pt x="814279" y="-2275"/>
                  <a:pt x="958587" y="71065"/>
                  <a:pt x="1288294" y="0"/>
                </a:cubicBezTo>
                <a:cubicBezTo>
                  <a:pt x="1618001" y="-71065"/>
                  <a:pt x="1657567" y="27768"/>
                  <a:pt x="2011547" y="0"/>
                </a:cubicBezTo>
                <a:cubicBezTo>
                  <a:pt x="2365527" y="-27768"/>
                  <a:pt x="2432879" y="49443"/>
                  <a:pt x="2655694" y="0"/>
                </a:cubicBezTo>
                <a:cubicBezTo>
                  <a:pt x="2878509" y="-49443"/>
                  <a:pt x="3030316" y="55825"/>
                  <a:pt x="3141630" y="0"/>
                </a:cubicBezTo>
                <a:cubicBezTo>
                  <a:pt x="3252944" y="-55825"/>
                  <a:pt x="3446527" y="36838"/>
                  <a:pt x="3706671" y="0"/>
                </a:cubicBezTo>
                <a:cubicBezTo>
                  <a:pt x="3966815" y="-36838"/>
                  <a:pt x="4121509" y="52890"/>
                  <a:pt x="4429924" y="0"/>
                </a:cubicBezTo>
                <a:cubicBezTo>
                  <a:pt x="4738339" y="-52890"/>
                  <a:pt x="4761186" y="23537"/>
                  <a:pt x="4994966" y="0"/>
                </a:cubicBezTo>
                <a:cubicBezTo>
                  <a:pt x="5228746" y="-23537"/>
                  <a:pt x="5414479" y="35977"/>
                  <a:pt x="5639113" y="0"/>
                </a:cubicBezTo>
                <a:cubicBezTo>
                  <a:pt x="5863747" y="-35977"/>
                  <a:pt x="5900486" y="5515"/>
                  <a:pt x="6045943" y="0"/>
                </a:cubicBezTo>
                <a:cubicBezTo>
                  <a:pt x="6191400" y="-5515"/>
                  <a:pt x="6472882" y="36842"/>
                  <a:pt x="6610984" y="0"/>
                </a:cubicBezTo>
                <a:cubicBezTo>
                  <a:pt x="6749086" y="-36842"/>
                  <a:pt x="7048714" y="12981"/>
                  <a:pt x="7176025" y="0"/>
                </a:cubicBezTo>
                <a:cubicBezTo>
                  <a:pt x="7303336" y="-12981"/>
                  <a:pt x="7661469" y="72731"/>
                  <a:pt x="7910579" y="0"/>
                </a:cubicBezTo>
                <a:cubicBezTo>
                  <a:pt x="7962961" y="194755"/>
                  <a:pt x="7868405" y="290250"/>
                  <a:pt x="7910579" y="480132"/>
                </a:cubicBezTo>
                <a:cubicBezTo>
                  <a:pt x="7952753" y="670014"/>
                  <a:pt x="7872000" y="726909"/>
                  <a:pt x="7910579" y="923330"/>
                </a:cubicBezTo>
                <a:cubicBezTo>
                  <a:pt x="7762974" y="975543"/>
                  <a:pt x="7616647" y="922072"/>
                  <a:pt x="7424643" y="923330"/>
                </a:cubicBezTo>
                <a:cubicBezTo>
                  <a:pt x="7232639" y="924588"/>
                  <a:pt x="7207430" y="903765"/>
                  <a:pt x="7017814" y="923330"/>
                </a:cubicBezTo>
                <a:cubicBezTo>
                  <a:pt x="6828198" y="942895"/>
                  <a:pt x="6741303" y="901648"/>
                  <a:pt x="6531878" y="923330"/>
                </a:cubicBezTo>
                <a:cubicBezTo>
                  <a:pt x="6322453" y="945012"/>
                  <a:pt x="6120690" y="907276"/>
                  <a:pt x="5966837" y="923330"/>
                </a:cubicBezTo>
                <a:cubicBezTo>
                  <a:pt x="5812984" y="939384"/>
                  <a:pt x="5433838" y="842480"/>
                  <a:pt x="5243584" y="923330"/>
                </a:cubicBezTo>
                <a:cubicBezTo>
                  <a:pt x="5053330" y="1004180"/>
                  <a:pt x="4902907" y="895239"/>
                  <a:pt x="4599437" y="923330"/>
                </a:cubicBezTo>
                <a:cubicBezTo>
                  <a:pt x="4295967" y="951421"/>
                  <a:pt x="4179624" y="857226"/>
                  <a:pt x="4034395" y="923330"/>
                </a:cubicBezTo>
                <a:cubicBezTo>
                  <a:pt x="3889166" y="989434"/>
                  <a:pt x="3584249" y="875594"/>
                  <a:pt x="3311142" y="923330"/>
                </a:cubicBezTo>
                <a:cubicBezTo>
                  <a:pt x="3038035" y="971066"/>
                  <a:pt x="2925228" y="915716"/>
                  <a:pt x="2666995" y="923330"/>
                </a:cubicBezTo>
                <a:cubicBezTo>
                  <a:pt x="2408762" y="930944"/>
                  <a:pt x="2246682" y="876003"/>
                  <a:pt x="2101954" y="923330"/>
                </a:cubicBezTo>
                <a:cubicBezTo>
                  <a:pt x="1957226" y="970657"/>
                  <a:pt x="1804340" y="869737"/>
                  <a:pt x="1536912" y="923330"/>
                </a:cubicBezTo>
                <a:cubicBezTo>
                  <a:pt x="1269484" y="976923"/>
                  <a:pt x="1085964" y="873321"/>
                  <a:pt x="971871" y="923330"/>
                </a:cubicBezTo>
                <a:cubicBezTo>
                  <a:pt x="857778" y="973339"/>
                  <a:pt x="715003" y="920304"/>
                  <a:pt x="565041" y="923330"/>
                </a:cubicBezTo>
                <a:cubicBezTo>
                  <a:pt x="415079" y="926356"/>
                  <a:pt x="132126" y="921610"/>
                  <a:pt x="0" y="923330"/>
                </a:cubicBezTo>
                <a:cubicBezTo>
                  <a:pt x="-27818" y="819101"/>
                  <a:pt x="19752" y="582367"/>
                  <a:pt x="0" y="480132"/>
                </a:cubicBezTo>
                <a:cubicBezTo>
                  <a:pt x="-19752" y="377897"/>
                  <a:pt x="38920" y="175651"/>
                  <a:pt x="0" y="0"/>
                </a:cubicBezTo>
                <a:close/>
              </a:path>
            </a:pathLst>
          </a:custGeom>
          <a:solidFill>
            <a:srgbClr val="F1985D"/>
          </a:solidFill>
          <a:ln>
            <a:extLst>
              <a:ext uri="{C807C97D-BFC1-408E-A445-0C87EB9F89A2}">
                <ask:lineSketchStyleProps xmlns:ask="http://schemas.microsoft.com/office/drawing/2018/sketchyshapes" sd="22526193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If you want your immune system to be able to kill viruses</a:t>
            </a:r>
            <a:r>
              <a:rPr lang="tr-TR" dirty="0"/>
              <a:t>*</a:t>
            </a:r>
            <a:r>
              <a:rPr lang="en-US" dirty="0"/>
              <a:t> and cancer, they need adequate levels of free INTRACELLULAR MAGNESIUM</a:t>
            </a:r>
            <a:endParaRPr lang="tr-TR" dirty="0"/>
          </a:p>
          <a:p>
            <a:r>
              <a:rPr lang="tr-TR" dirty="0"/>
              <a:t>*</a:t>
            </a:r>
            <a:r>
              <a:rPr lang="tr-TR" dirty="0" err="1"/>
              <a:t>Epstein</a:t>
            </a:r>
            <a:r>
              <a:rPr lang="tr-TR" dirty="0"/>
              <a:t>–</a:t>
            </a:r>
            <a:r>
              <a:rPr lang="tr-TR" dirty="0" err="1"/>
              <a:t>Barr</a:t>
            </a:r>
            <a:r>
              <a:rPr lang="tr-TR" dirty="0"/>
              <a:t> virüsü (EBV) (</a:t>
            </a:r>
            <a:r>
              <a:rPr lang="tr-TR" dirty="0" err="1"/>
              <a:t>Infeksiyöz</a:t>
            </a:r>
            <a:r>
              <a:rPr lang="tr-TR" dirty="0"/>
              <a:t> </a:t>
            </a:r>
            <a:r>
              <a:rPr lang="tr-TR" dirty="0" err="1"/>
              <a:t>mononükleoz</a:t>
            </a:r>
            <a:r>
              <a:rPr lang="tr-TR" dirty="0"/>
              <a:t> (öpücük hastalığı))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B9D4E531-8282-46B0-A8F8-E31C6D74C5F7}"/>
              </a:ext>
            </a:extLst>
          </p:cNvPr>
          <p:cNvSpPr/>
          <p:nvPr/>
        </p:nvSpPr>
        <p:spPr>
          <a:xfrm>
            <a:off x="6668086" y="4431323"/>
            <a:ext cx="3305908" cy="618979"/>
          </a:xfrm>
          <a:prstGeom prst="rect">
            <a:avLst/>
          </a:prstGeom>
          <a:noFill/>
          <a:ln w="38100">
            <a:solidFill>
              <a:srgbClr val="F1985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51840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8540747-4B8F-4453-9E71-7604C2E6D0B1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i="1" dirty="0"/>
              <a:t>«</a:t>
            </a:r>
            <a:r>
              <a:rPr lang="en-US" sz="2000" i="1" dirty="0" err="1"/>
              <a:t>Magnezyum</a:t>
            </a:r>
            <a:r>
              <a:rPr lang="en-US" sz="2000" i="1" dirty="0"/>
              <a:t> DNA,</a:t>
            </a:r>
            <a:r>
              <a:rPr lang="tr-TR" sz="2000" i="1" dirty="0"/>
              <a:t> </a:t>
            </a:r>
            <a:r>
              <a:rPr lang="en-US" sz="2000" i="1" dirty="0"/>
              <a:t>PROTEIN &amp; ATP </a:t>
            </a:r>
            <a:r>
              <a:rPr lang="en-US" sz="2000" i="1" dirty="0" err="1"/>
              <a:t>yapmak</a:t>
            </a:r>
            <a:r>
              <a:rPr lang="en-US" sz="2000" i="1" dirty="0"/>
              <a:t> </a:t>
            </a:r>
            <a:r>
              <a:rPr lang="en-US" sz="2000" i="1" dirty="0" err="1"/>
              <a:t>için</a:t>
            </a:r>
            <a:r>
              <a:rPr lang="en-US" sz="2000" i="1" dirty="0"/>
              <a:t> </a:t>
            </a:r>
            <a:r>
              <a:rPr lang="en-US" sz="2000" i="1" dirty="0" err="1"/>
              <a:t>gereklidir</a:t>
            </a:r>
            <a:r>
              <a:rPr lang="en-US" sz="2000" i="1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i="1" dirty="0" err="1"/>
              <a:t>Magnezyum</a:t>
            </a:r>
            <a:r>
              <a:rPr lang="en-US" sz="2000" i="1" dirty="0"/>
              <a:t> ATP AKTİVASYONU </a:t>
            </a:r>
            <a:r>
              <a:rPr lang="en-US" sz="2000" i="1" dirty="0" err="1"/>
              <a:t>için</a:t>
            </a:r>
            <a:r>
              <a:rPr lang="en-US" sz="2000" i="1" dirty="0"/>
              <a:t> </a:t>
            </a:r>
            <a:r>
              <a:rPr lang="en-US" sz="2000" i="1" dirty="0" err="1"/>
              <a:t>gereklidir</a:t>
            </a:r>
            <a:r>
              <a:rPr lang="en-US" sz="2000" i="1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i="1" dirty="0" err="1"/>
              <a:t>Vücutta</a:t>
            </a:r>
            <a:r>
              <a:rPr lang="en-US" sz="2000" i="1" dirty="0"/>
              <a:t> DNA, PROTEIN </a:t>
            </a:r>
            <a:r>
              <a:rPr lang="en-US" sz="2000" i="1" dirty="0" err="1"/>
              <a:t>veya</a:t>
            </a:r>
            <a:r>
              <a:rPr lang="en-US" sz="2000" i="1" dirty="0"/>
              <a:t> </a:t>
            </a:r>
            <a:r>
              <a:rPr lang="tr-TR" sz="2000" i="1" dirty="0"/>
              <a:t>ATP </a:t>
            </a:r>
            <a:r>
              <a:rPr lang="en-US" sz="2000" i="1" dirty="0" err="1"/>
              <a:t>olmadan</a:t>
            </a:r>
            <a:r>
              <a:rPr lang="en-US" sz="2000" i="1" dirty="0"/>
              <a:t> </a:t>
            </a:r>
            <a:r>
              <a:rPr lang="en-US" sz="2000" i="1" dirty="0" err="1"/>
              <a:t>çalışan</a:t>
            </a:r>
            <a:r>
              <a:rPr lang="en-US" sz="2000" i="1" dirty="0"/>
              <a:t> </a:t>
            </a:r>
            <a:r>
              <a:rPr lang="en-US" sz="2000" i="1" dirty="0" err="1"/>
              <a:t>bir</a:t>
            </a:r>
            <a:r>
              <a:rPr lang="en-US" sz="2000" i="1" dirty="0"/>
              <a:t> </a:t>
            </a:r>
            <a:r>
              <a:rPr lang="en-US" sz="2000" i="1" dirty="0" err="1"/>
              <a:t>fonksiyon</a:t>
            </a:r>
            <a:r>
              <a:rPr lang="tr-TR" sz="2000" i="1" dirty="0"/>
              <a:t> var mı</a:t>
            </a:r>
            <a:r>
              <a:rPr lang="en-US" sz="2000" i="1" dirty="0"/>
              <a:t> </a:t>
            </a:r>
            <a:r>
              <a:rPr lang="en-US" sz="2000" i="1" dirty="0" err="1"/>
              <a:t>bilmiyorum</a:t>
            </a:r>
            <a:r>
              <a:rPr lang="en-US" sz="2000" i="1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i="1" dirty="0"/>
              <a:t>MAGNEZYUM =HAYATTIR! »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A4AA4CEB-174D-4062-A40A-E7699B579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" r="4" b="1427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39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EBEB914-C0C7-4DC2-98C8-761F96B51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b="1" dirty="0" err="1"/>
              <a:t>Neptune</a:t>
            </a:r>
            <a:r>
              <a:rPr lang="tr-TR" sz="5400" b="1" dirty="0"/>
              <a:t> </a:t>
            </a:r>
            <a:r>
              <a:rPr lang="tr-TR" sz="5400" b="1" dirty="0" err="1"/>
              <a:t>Magnesium</a:t>
            </a:r>
            <a:endParaRPr lang="tr-TR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97EEDAAE-DD61-4CDB-93CE-D247B2802C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295188"/>
              </p:ext>
            </p:extLst>
          </p:nvPr>
        </p:nvGraphicFramePr>
        <p:xfrm>
          <a:off x="1347454" y="3428999"/>
          <a:ext cx="9231451" cy="21294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97395">
                  <a:extLst>
                    <a:ext uri="{9D8B030D-6E8A-4147-A177-3AD203B41FA5}">
                      <a16:colId xmlns:a16="http://schemas.microsoft.com/office/drawing/2014/main" val="4210620590"/>
                    </a:ext>
                  </a:extLst>
                </a:gridCol>
                <a:gridCol w="6534056">
                  <a:extLst>
                    <a:ext uri="{9D8B030D-6E8A-4147-A177-3AD203B41FA5}">
                      <a16:colId xmlns:a16="http://schemas.microsoft.com/office/drawing/2014/main" val="2860659605"/>
                    </a:ext>
                  </a:extLst>
                </a:gridCol>
              </a:tblGrid>
              <a:tr h="425882">
                <a:tc>
                  <a:txBody>
                    <a:bodyPr/>
                    <a:lstStyle/>
                    <a:p>
                      <a:r>
                        <a:rPr lang="tr-TR" sz="1800" dirty="0"/>
                        <a:t>Mg Formları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Mg Formlarının Özellikleri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559120"/>
                  </a:ext>
                </a:extLst>
              </a:tr>
              <a:tr h="425882">
                <a:tc>
                  <a:txBody>
                    <a:bodyPr/>
                    <a:lstStyle/>
                    <a:p>
                      <a:r>
                        <a:rPr lang="tr-TR" dirty="0"/>
                        <a:t>Magnezyum </a:t>
                      </a:r>
                      <a:r>
                        <a:rPr lang="tr-TR" dirty="0" err="1"/>
                        <a:t>Bisglisinat</a:t>
                      </a:r>
                      <a:r>
                        <a:rPr lang="tr-T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Gevşetici, bağırsak dostu, sinir ağları için faydalı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691916"/>
                  </a:ext>
                </a:extLst>
              </a:tr>
              <a:tr h="425882">
                <a:tc>
                  <a:txBody>
                    <a:bodyPr/>
                    <a:lstStyle/>
                    <a:p>
                      <a:r>
                        <a:rPr lang="tr-TR" dirty="0"/>
                        <a:t>Magnezyum </a:t>
                      </a:r>
                      <a:r>
                        <a:rPr lang="tr-TR" dirty="0" err="1"/>
                        <a:t>Sitrat</a:t>
                      </a:r>
                      <a:r>
                        <a:rPr lang="tr-T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Gevşetici, kas ağrısını azaltır, böbrekler için faydalı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333460"/>
                  </a:ext>
                </a:extLst>
              </a:tr>
              <a:tr h="425882">
                <a:tc>
                  <a:txBody>
                    <a:bodyPr/>
                    <a:lstStyle/>
                    <a:p>
                      <a:r>
                        <a:rPr lang="tr-TR" dirty="0"/>
                        <a:t>Magnezyum </a:t>
                      </a:r>
                      <a:r>
                        <a:rPr lang="tr-TR" dirty="0" err="1"/>
                        <a:t>Gliserofosfat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Kas kasılma mekanizmaları ve </a:t>
                      </a:r>
                      <a:r>
                        <a:rPr lang="tr-TR" dirty="0" err="1"/>
                        <a:t>kardiyovasküler</a:t>
                      </a:r>
                      <a:r>
                        <a:rPr lang="tr-TR" dirty="0"/>
                        <a:t> sağlık için faydalı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283565"/>
                  </a:ext>
                </a:extLst>
              </a:tr>
              <a:tr h="425882">
                <a:tc>
                  <a:txBody>
                    <a:bodyPr/>
                    <a:lstStyle/>
                    <a:p>
                      <a:r>
                        <a:rPr lang="tr-TR" dirty="0"/>
                        <a:t>Magnezyum </a:t>
                      </a:r>
                      <a:r>
                        <a:rPr lang="tr-TR" dirty="0" err="1"/>
                        <a:t>Malat</a:t>
                      </a:r>
                      <a:r>
                        <a:rPr lang="tr-T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Enerji verir, metabolizmada etkili, kas ağrısını azaltır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039905"/>
                  </a:ext>
                </a:extLst>
              </a:tr>
            </a:tbl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CA7A35A4-3C30-4188-BF31-B29C9669EC2B}"/>
              </a:ext>
            </a:extLst>
          </p:cNvPr>
          <p:cNvSpPr txBox="1"/>
          <p:nvPr/>
        </p:nvSpPr>
        <p:spPr>
          <a:xfrm>
            <a:off x="841247" y="6116554"/>
            <a:ext cx="3643433" cy="183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 sz="1100" dirty="0"/>
              <a:t>Kaynak: </a:t>
            </a:r>
            <a:r>
              <a:rPr lang="en-US" sz="1100" dirty="0"/>
              <a:t>Dr.Jocker.com 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947A5C6C-4491-44B5-B76B-6C0C007A9664}"/>
              </a:ext>
            </a:extLst>
          </p:cNvPr>
          <p:cNvSpPr/>
          <p:nvPr/>
        </p:nvSpPr>
        <p:spPr>
          <a:xfrm>
            <a:off x="3361951" y="2215798"/>
            <a:ext cx="5261544" cy="787138"/>
          </a:xfrm>
          <a:custGeom>
            <a:avLst/>
            <a:gdLst>
              <a:gd name="connsiteX0" fmla="*/ 0 w 5261544"/>
              <a:gd name="connsiteY0" fmla="*/ 0 h 787138"/>
              <a:gd name="connsiteX1" fmla="*/ 426770 w 5261544"/>
              <a:gd name="connsiteY1" fmla="*/ 0 h 787138"/>
              <a:gd name="connsiteX2" fmla="*/ 906155 w 5261544"/>
              <a:gd name="connsiteY2" fmla="*/ 0 h 787138"/>
              <a:gd name="connsiteX3" fmla="*/ 1332924 w 5261544"/>
              <a:gd name="connsiteY3" fmla="*/ 0 h 787138"/>
              <a:gd name="connsiteX4" fmla="*/ 1812310 w 5261544"/>
              <a:gd name="connsiteY4" fmla="*/ 0 h 787138"/>
              <a:gd name="connsiteX5" fmla="*/ 2396926 w 5261544"/>
              <a:gd name="connsiteY5" fmla="*/ 0 h 787138"/>
              <a:gd name="connsiteX6" fmla="*/ 2876311 w 5261544"/>
              <a:gd name="connsiteY6" fmla="*/ 0 h 787138"/>
              <a:gd name="connsiteX7" fmla="*/ 3355696 w 5261544"/>
              <a:gd name="connsiteY7" fmla="*/ 0 h 787138"/>
              <a:gd name="connsiteX8" fmla="*/ 3887696 w 5261544"/>
              <a:gd name="connsiteY8" fmla="*/ 0 h 787138"/>
              <a:gd name="connsiteX9" fmla="*/ 4314466 w 5261544"/>
              <a:gd name="connsiteY9" fmla="*/ 0 h 787138"/>
              <a:gd name="connsiteX10" fmla="*/ 5261544 w 5261544"/>
              <a:gd name="connsiteY10" fmla="*/ 0 h 787138"/>
              <a:gd name="connsiteX11" fmla="*/ 5261544 w 5261544"/>
              <a:gd name="connsiteY11" fmla="*/ 385698 h 787138"/>
              <a:gd name="connsiteX12" fmla="*/ 5261544 w 5261544"/>
              <a:gd name="connsiteY12" fmla="*/ 787138 h 787138"/>
              <a:gd name="connsiteX13" fmla="*/ 4571697 w 5261544"/>
              <a:gd name="connsiteY13" fmla="*/ 787138 h 787138"/>
              <a:gd name="connsiteX14" fmla="*/ 4039697 w 5261544"/>
              <a:gd name="connsiteY14" fmla="*/ 787138 h 787138"/>
              <a:gd name="connsiteX15" fmla="*/ 3560311 w 5261544"/>
              <a:gd name="connsiteY15" fmla="*/ 787138 h 787138"/>
              <a:gd name="connsiteX16" fmla="*/ 2975695 w 5261544"/>
              <a:gd name="connsiteY16" fmla="*/ 787138 h 787138"/>
              <a:gd name="connsiteX17" fmla="*/ 2443695 w 5261544"/>
              <a:gd name="connsiteY17" fmla="*/ 787138 h 787138"/>
              <a:gd name="connsiteX18" fmla="*/ 1859079 w 5261544"/>
              <a:gd name="connsiteY18" fmla="*/ 787138 h 787138"/>
              <a:gd name="connsiteX19" fmla="*/ 1221847 w 5261544"/>
              <a:gd name="connsiteY19" fmla="*/ 787138 h 787138"/>
              <a:gd name="connsiteX20" fmla="*/ 637231 w 5261544"/>
              <a:gd name="connsiteY20" fmla="*/ 787138 h 787138"/>
              <a:gd name="connsiteX21" fmla="*/ 0 w 5261544"/>
              <a:gd name="connsiteY21" fmla="*/ 787138 h 787138"/>
              <a:gd name="connsiteX22" fmla="*/ 0 w 5261544"/>
              <a:gd name="connsiteY22" fmla="*/ 377826 h 787138"/>
              <a:gd name="connsiteX23" fmla="*/ 0 w 5261544"/>
              <a:gd name="connsiteY23" fmla="*/ 0 h 78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61544" h="787138" fill="none" extrusionOk="0">
                <a:moveTo>
                  <a:pt x="0" y="0"/>
                </a:moveTo>
                <a:cubicBezTo>
                  <a:pt x="197000" y="-28960"/>
                  <a:pt x="226720" y="49846"/>
                  <a:pt x="426770" y="0"/>
                </a:cubicBezTo>
                <a:cubicBezTo>
                  <a:pt x="626820" y="-49846"/>
                  <a:pt x="791974" y="25468"/>
                  <a:pt x="906155" y="0"/>
                </a:cubicBezTo>
                <a:cubicBezTo>
                  <a:pt x="1020336" y="-25468"/>
                  <a:pt x="1227261" y="33515"/>
                  <a:pt x="1332924" y="0"/>
                </a:cubicBezTo>
                <a:cubicBezTo>
                  <a:pt x="1438587" y="-33515"/>
                  <a:pt x="1617434" y="35416"/>
                  <a:pt x="1812310" y="0"/>
                </a:cubicBezTo>
                <a:cubicBezTo>
                  <a:pt x="2007186" y="-35416"/>
                  <a:pt x="2148096" y="50997"/>
                  <a:pt x="2396926" y="0"/>
                </a:cubicBezTo>
                <a:cubicBezTo>
                  <a:pt x="2645756" y="-50997"/>
                  <a:pt x="2774426" y="33057"/>
                  <a:pt x="2876311" y="0"/>
                </a:cubicBezTo>
                <a:cubicBezTo>
                  <a:pt x="2978197" y="-33057"/>
                  <a:pt x="3151859" y="30878"/>
                  <a:pt x="3355696" y="0"/>
                </a:cubicBezTo>
                <a:cubicBezTo>
                  <a:pt x="3559533" y="-30878"/>
                  <a:pt x="3676120" y="50063"/>
                  <a:pt x="3887696" y="0"/>
                </a:cubicBezTo>
                <a:cubicBezTo>
                  <a:pt x="4099272" y="-50063"/>
                  <a:pt x="4139573" y="8364"/>
                  <a:pt x="4314466" y="0"/>
                </a:cubicBezTo>
                <a:cubicBezTo>
                  <a:pt x="4489359" y="-8364"/>
                  <a:pt x="4896252" y="95504"/>
                  <a:pt x="5261544" y="0"/>
                </a:cubicBezTo>
                <a:cubicBezTo>
                  <a:pt x="5273985" y="150623"/>
                  <a:pt x="5232347" y="194038"/>
                  <a:pt x="5261544" y="385698"/>
                </a:cubicBezTo>
                <a:cubicBezTo>
                  <a:pt x="5290741" y="577358"/>
                  <a:pt x="5221777" y="698355"/>
                  <a:pt x="5261544" y="787138"/>
                </a:cubicBezTo>
                <a:cubicBezTo>
                  <a:pt x="5068124" y="819677"/>
                  <a:pt x="4811780" y="778665"/>
                  <a:pt x="4571697" y="787138"/>
                </a:cubicBezTo>
                <a:cubicBezTo>
                  <a:pt x="4331614" y="795611"/>
                  <a:pt x="4190045" y="752251"/>
                  <a:pt x="4039697" y="787138"/>
                </a:cubicBezTo>
                <a:cubicBezTo>
                  <a:pt x="3889349" y="822025"/>
                  <a:pt x="3727137" y="738996"/>
                  <a:pt x="3560311" y="787138"/>
                </a:cubicBezTo>
                <a:cubicBezTo>
                  <a:pt x="3393485" y="835280"/>
                  <a:pt x="3246953" y="783893"/>
                  <a:pt x="2975695" y="787138"/>
                </a:cubicBezTo>
                <a:cubicBezTo>
                  <a:pt x="2704437" y="790383"/>
                  <a:pt x="2682222" y="744111"/>
                  <a:pt x="2443695" y="787138"/>
                </a:cubicBezTo>
                <a:cubicBezTo>
                  <a:pt x="2205168" y="830165"/>
                  <a:pt x="2065145" y="751759"/>
                  <a:pt x="1859079" y="787138"/>
                </a:cubicBezTo>
                <a:cubicBezTo>
                  <a:pt x="1653013" y="822517"/>
                  <a:pt x="1446991" y="762736"/>
                  <a:pt x="1221847" y="787138"/>
                </a:cubicBezTo>
                <a:cubicBezTo>
                  <a:pt x="996703" y="811540"/>
                  <a:pt x="766082" y="772934"/>
                  <a:pt x="637231" y="787138"/>
                </a:cubicBezTo>
                <a:cubicBezTo>
                  <a:pt x="508380" y="801342"/>
                  <a:pt x="314453" y="762420"/>
                  <a:pt x="0" y="787138"/>
                </a:cubicBezTo>
                <a:cubicBezTo>
                  <a:pt x="-24812" y="638326"/>
                  <a:pt x="31714" y="530570"/>
                  <a:pt x="0" y="377826"/>
                </a:cubicBezTo>
                <a:cubicBezTo>
                  <a:pt x="-31714" y="225082"/>
                  <a:pt x="42247" y="111340"/>
                  <a:pt x="0" y="0"/>
                </a:cubicBezTo>
                <a:close/>
              </a:path>
              <a:path w="5261544" h="787138" stroke="0" extrusionOk="0">
                <a:moveTo>
                  <a:pt x="0" y="0"/>
                </a:moveTo>
                <a:cubicBezTo>
                  <a:pt x="134994" y="-48103"/>
                  <a:pt x="274062" y="30667"/>
                  <a:pt x="479385" y="0"/>
                </a:cubicBezTo>
                <a:cubicBezTo>
                  <a:pt x="684708" y="-30667"/>
                  <a:pt x="776125" y="2511"/>
                  <a:pt x="1064001" y="0"/>
                </a:cubicBezTo>
                <a:cubicBezTo>
                  <a:pt x="1351877" y="-2511"/>
                  <a:pt x="1311511" y="33249"/>
                  <a:pt x="1543386" y="0"/>
                </a:cubicBezTo>
                <a:cubicBezTo>
                  <a:pt x="1775262" y="-33249"/>
                  <a:pt x="1944110" y="33730"/>
                  <a:pt x="2233233" y="0"/>
                </a:cubicBezTo>
                <a:cubicBezTo>
                  <a:pt x="2522356" y="-33730"/>
                  <a:pt x="2561995" y="23746"/>
                  <a:pt x="2870465" y="0"/>
                </a:cubicBezTo>
                <a:cubicBezTo>
                  <a:pt x="3178935" y="-23746"/>
                  <a:pt x="3153782" y="87"/>
                  <a:pt x="3297234" y="0"/>
                </a:cubicBezTo>
                <a:cubicBezTo>
                  <a:pt x="3440686" y="-87"/>
                  <a:pt x="3674708" y="38252"/>
                  <a:pt x="3987081" y="0"/>
                </a:cubicBezTo>
                <a:cubicBezTo>
                  <a:pt x="4299454" y="-38252"/>
                  <a:pt x="4281340" y="31616"/>
                  <a:pt x="4413851" y="0"/>
                </a:cubicBezTo>
                <a:cubicBezTo>
                  <a:pt x="4546362" y="-31616"/>
                  <a:pt x="5015170" y="64897"/>
                  <a:pt x="5261544" y="0"/>
                </a:cubicBezTo>
                <a:cubicBezTo>
                  <a:pt x="5295028" y="82755"/>
                  <a:pt x="5244119" y="230750"/>
                  <a:pt x="5261544" y="369955"/>
                </a:cubicBezTo>
                <a:cubicBezTo>
                  <a:pt x="5278969" y="509161"/>
                  <a:pt x="5258131" y="615221"/>
                  <a:pt x="5261544" y="787138"/>
                </a:cubicBezTo>
                <a:cubicBezTo>
                  <a:pt x="5053879" y="789202"/>
                  <a:pt x="4869132" y="754775"/>
                  <a:pt x="4729543" y="787138"/>
                </a:cubicBezTo>
                <a:cubicBezTo>
                  <a:pt x="4589954" y="819501"/>
                  <a:pt x="4349677" y="777571"/>
                  <a:pt x="4250158" y="787138"/>
                </a:cubicBezTo>
                <a:cubicBezTo>
                  <a:pt x="4150640" y="796705"/>
                  <a:pt x="3896536" y="751632"/>
                  <a:pt x="3770773" y="787138"/>
                </a:cubicBezTo>
                <a:cubicBezTo>
                  <a:pt x="3645010" y="822644"/>
                  <a:pt x="3384925" y="782384"/>
                  <a:pt x="3186157" y="787138"/>
                </a:cubicBezTo>
                <a:cubicBezTo>
                  <a:pt x="2987389" y="791892"/>
                  <a:pt x="2722299" y="776275"/>
                  <a:pt x="2601541" y="787138"/>
                </a:cubicBezTo>
                <a:cubicBezTo>
                  <a:pt x="2480783" y="798001"/>
                  <a:pt x="2293889" y="780086"/>
                  <a:pt x="2069541" y="787138"/>
                </a:cubicBezTo>
                <a:cubicBezTo>
                  <a:pt x="1845193" y="794190"/>
                  <a:pt x="1715473" y="742290"/>
                  <a:pt x="1484925" y="787138"/>
                </a:cubicBezTo>
                <a:cubicBezTo>
                  <a:pt x="1254377" y="831986"/>
                  <a:pt x="1155264" y="770668"/>
                  <a:pt x="1005540" y="787138"/>
                </a:cubicBezTo>
                <a:cubicBezTo>
                  <a:pt x="855816" y="803608"/>
                  <a:pt x="784182" y="741405"/>
                  <a:pt x="578770" y="787138"/>
                </a:cubicBezTo>
                <a:cubicBezTo>
                  <a:pt x="373358" y="832871"/>
                  <a:pt x="125436" y="721791"/>
                  <a:pt x="0" y="787138"/>
                </a:cubicBezTo>
                <a:cubicBezTo>
                  <a:pt x="-9296" y="620930"/>
                  <a:pt x="23376" y="518840"/>
                  <a:pt x="0" y="393569"/>
                </a:cubicBezTo>
                <a:cubicBezTo>
                  <a:pt x="-23376" y="268298"/>
                  <a:pt x="38776" y="124465"/>
                  <a:pt x="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4431218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tr-T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Magnesium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 Tablet  </a:t>
            </a:r>
          </a:p>
        </p:txBody>
      </p:sp>
    </p:spTree>
    <p:extLst>
      <p:ext uri="{BB962C8B-B14F-4D97-AF65-F5344CB8AC3E}">
        <p14:creationId xmlns:p14="http://schemas.microsoft.com/office/powerpoint/2010/main" val="10618654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AAAE227E-E7D8-4933-A5E5-E07EFC99A439}"/>
              </a:ext>
            </a:extLst>
          </p:cNvPr>
          <p:cNvGraphicFramePr/>
          <p:nvPr/>
        </p:nvGraphicFramePr>
        <p:xfrm>
          <a:off x="1131277" y="411480"/>
          <a:ext cx="9929446" cy="6256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:a16="http://schemas.microsoft.com/office/drawing/2014/main" id="{89B097DD-9042-4885-ACE7-113561467916}"/>
              </a:ext>
            </a:extLst>
          </p:cNvPr>
          <p:cNvSpPr txBox="1"/>
          <p:nvPr/>
        </p:nvSpPr>
        <p:spPr>
          <a:xfrm>
            <a:off x="4600135" y="541606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 err="1">
                <a:effectLst/>
              </a:rPr>
              <a:t>Alfaalfa</a:t>
            </a:r>
            <a:r>
              <a:rPr lang="tr-TR" sz="1800" b="1" dirty="0">
                <a:effectLst/>
              </a:rPr>
              <a:t> Ekstresi</a:t>
            </a:r>
            <a:endParaRPr lang="tr-TR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904FE49-5D1D-478D-A49F-6B291033C979}"/>
              </a:ext>
            </a:extLst>
          </p:cNvPr>
          <p:cNvSpPr txBox="1"/>
          <p:nvPr/>
        </p:nvSpPr>
        <p:spPr>
          <a:xfrm>
            <a:off x="1131277" y="3707901"/>
            <a:ext cx="1955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>
                <a:effectLst/>
              </a:rPr>
              <a:t>Üzüm</a:t>
            </a:r>
            <a:r>
              <a:rPr lang="tr-TR" dirty="0"/>
              <a:t> </a:t>
            </a:r>
          </a:p>
          <a:p>
            <a:r>
              <a:rPr lang="tr-TR" sz="1800" dirty="0">
                <a:effectLst/>
              </a:rPr>
              <a:t>Nar kabuğu</a:t>
            </a:r>
          </a:p>
          <a:p>
            <a:r>
              <a:rPr lang="tr-TR" sz="1800" dirty="0">
                <a:effectLst/>
              </a:rPr>
              <a:t>Yaban mersini</a:t>
            </a:r>
          </a:p>
          <a:p>
            <a:r>
              <a:rPr lang="tr-TR" sz="1800" dirty="0">
                <a:effectLst/>
              </a:rPr>
              <a:t>Yüksek mavi yemiş</a:t>
            </a:r>
          </a:p>
          <a:p>
            <a:r>
              <a:rPr lang="tr-TR" dirty="0" err="1"/>
              <a:t>Cranberry</a:t>
            </a:r>
            <a:endParaRPr lang="tr-TR" dirty="0"/>
          </a:p>
          <a:p>
            <a:r>
              <a:rPr lang="tr-TR" dirty="0"/>
              <a:t>Çilek</a:t>
            </a:r>
          </a:p>
          <a:p>
            <a:r>
              <a:rPr lang="tr-TR" dirty="0"/>
              <a:t>Frambuaz ekstreleri</a:t>
            </a:r>
          </a:p>
          <a:p>
            <a:r>
              <a:rPr lang="tr-TR" sz="1800" dirty="0">
                <a:effectLst/>
              </a:rPr>
              <a:t> </a:t>
            </a:r>
          </a:p>
          <a:p>
            <a:r>
              <a:rPr lang="tr-TR" sz="1800" dirty="0">
                <a:effectLst/>
              </a:rPr>
              <a:t> </a:t>
            </a:r>
          </a:p>
          <a:p>
            <a:endParaRPr lang="tr-TR" sz="1800" dirty="0">
              <a:effectLst/>
            </a:endParaRPr>
          </a:p>
          <a:p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A003AA5-8DD6-4C36-8CEF-3CDCEDF0C920}"/>
              </a:ext>
            </a:extLst>
          </p:cNvPr>
          <p:cNvSpPr txBox="1"/>
          <p:nvPr/>
        </p:nvSpPr>
        <p:spPr>
          <a:xfrm>
            <a:off x="7923630" y="5879292"/>
            <a:ext cx="216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Magnezyum </a:t>
            </a:r>
            <a:r>
              <a:rPr lang="tr-TR" sz="1200" dirty="0" err="1"/>
              <a:t>bisglisinat</a:t>
            </a:r>
            <a:endParaRPr lang="tr-TR" sz="1200" dirty="0"/>
          </a:p>
          <a:p>
            <a:r>
              <a:rPr lang="tr-TR" sz="1200" dirty="0"/>
              <a:t>Magnezyum </a:t>
            </a:r>
            <a:r>
              <a:rPr lang="tr-TR" sz="1200" dirty="0" err="1"/>
              <a:t>sitrat</a:t>
            </a:r>
            <a:endParaRPr lang="tr-TR" sz="1200" dirty="0"/>
          </a:p>
          <a:p>
            <a:r>
              <a:rPr lang="tr-TR" sz="1200" dirty="0"/>
              <a:t>Magnezyum </a:t>
            </a:r>
            <a:r>
              <a:rPr lang="tr-TR" sz="1200" dirty="0" err="1"/>
              <a:t>gliserofosfat</a:t>
            </a:r>
            <a:endParaRPr lang="tr-TR" sz="1200" dirty="0"/>
          </a:p>
          <a:p>
            <a:r>
              <a:rPr lang="tr-TR" sz="1200" dirty="0"/>
              <a:t>Magnezyum </a:t>
            </a:r>
            <a:r>
              <a:rPr lang="tr-TR" sz="1200" dirty="0" err="1"/>
              <a:t>malat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899749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42A0272-58DB-4A9D-9ADB-FF59B9531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b="1" dirty="0"/>
              <a:t>Magnezyum</a:t>
            </a:r>
            <a:endParaRPr lang="tr-TR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8C26AC-8511-4C47-8888-01BD80207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r-TR" sz="2200" dirty="0"/>
              <a:t>Yetişkin bir insan vücudunda </a:t>
            </a:r>
            <a:r>
              <a:rPr lang="tr-TR" sz="2200" b="1" dirty="0"/>
              <a:t>25 g magnezyum</a:t>
            </a:r>
            <a:r>
              <a:rPr lang="tr-TR" sz="2200" dirty="0"/>
              <a:t> bulunur. Bunun </a:t>
            </a:r>
            <a:r>
              <a:rPr lang="tr-TR" sz="2200" b="1" dirty="0"/>
              <a:t>%60’ı kemik ve dişlerde, %39’u yumuşak dokularda, kalan %1’</a:t>
            </a:r>
            <a:r>
              <a:rPr lang="tr-TR" sz="2200" dirty="0"/>
              <a:t>i ise kanda bulunmaktadır. </a:t>
            </a:r>
          </a:p>
          <a:p>
            <a:pPr>
              <a:lnSpc>
                <a:spcPct val="100000"/>
              </a:lnSpc>
            </a:pPr>
            <a:r>
              <a:rPr lang="tr-TR" sz="2200" dirty="0"/>
              <a:t>Normal serum magnezyum konsantrasyonu </a:t>
            </a:r>
            <a:r>
              <a:rPr lang="en-US" sz="2200" dirty="0"/>
              <a:t>0.75 and 0.95 mmol/L</a:t>
            </a:r>
            <a:r>
              <a:rPr lang="tr-TR" sz="2200" dirty="0"/>
              <a:t>’ </a:t>
            </a:r>
            <a:r>
              <a:rPr lang="tr-TR" sz="2200" dirty="0" err="1"/>
              <a:t>dir</a:t>
            </a:r>
            <a:r>
              <a:rPr lang="tr-TR" sz="2200" dirty="0"/>
              <a:t> (</a:t>
            </a:r>
            <a:r>
              <a:rPr lang="tr-TR" sz="2200" dirty="0" err="1"/>
              <a:t>Hipomagnezemi</a:t>
            </a:r>
            <a:r>
              <a:rPr lang="tr-TR" sz="2200" dirty="0"/>
              <a:t>  </a:t>
            </a:r>
            <a:r>
              <a:rPr lang="tr-TR" sz="2200" dirty="0">
                <a:sym typeface="Symbol" panose="05050102010706020507" pitchFamily="18" charset="2"/>
              </a:rPr>
              <a:t> 0,75 </a:t>
            </a:r>
            <a:r>
              <a:rPr lang="tr-TR" sz="2200" dirty="0" err="1">
                <a:sym typeface="Symbol" panose="05050102010706020507" pitchFamily="18" charset="2"/>
              </a:rPr>
              <a:t>mmol</a:t>
            </a:r>
            <a:r>
              <a:rPr lang="tr-TR" sz="2200" dirty="0">
                <a:sym typeface="Symbol" panose="05050102010706020507" pitchFamily="18" charset="2"/>
              </a:rPr>
              <a:t>/L).</a:t>
            </a:r>
          </a:p>
          <a:p>
            <a:pPr>
              <a:lnSpc>
                <a:spcPct val="100000"/>
              </a:lnSpc>
            </a:pPr>
            <a:r>
              <a:rPr lang="tr-TR" sz="2200" dirty="0">
                <a:sym typeface="Symbol" panose="05050102010706020507" pitchFamily="18" charset="2"/>
              </a:rPr>
              <a:t>Magnezyum, vücut ağırlığının % 0.05’i kadar bir miktarda bulunmasına karşın vücudumuzdaki yüzlerce enzim reaksiyonuna katılmaktadır.</a:t>
            </a:r>
          </a:p>
          <a:p>
            <a:pPr>
              <a:lnSpc>
                <a:spcPct val="100000"/>
              </a:lnSpc>
            </a:pPr>
            <a:r>
              <a:rPr lang="tr-TR" sz="2200" dirty="0">
                <a:sym typeface="Symbol" panose="05050102010706020507" pitchFamily="18" charset="2"/>
              </a:rPr>
              <a:t>Erişkin bir kadın günde 300 mg, erişkin bir erkek ise günde 350 mg magnezyum almalıdır.</a:t>
            </a:r>
          </a:p>
          <a:p>
            <a:pPr>
              <a:lnSpc>
                <a:spcPct val="100000"/>
              </a:lnSpc>
            </a:pPr>
            <a:r>
              <a:rPr lang="tr-TR" sz="2200" dirty="0">
                <a:sym typeface="Symbol" panose="05050102010706020507" pitchFamily="18" charset="2"/>
              </a:rPr>
              <a:t>Gebelik ve emzirme gibi özel durumlarda bu miktar 450- 700 </a:t>
            </a:r>
            <a:r>
              <a:rPr lang="tr-TR" sz="2200" dirty="0" err="1">
                <a:sym typeface="Symbol" panose="05050102010706020507" pitchFamily="18" charset="2"/>
              </a:rPr>
              <a:t>mg’ye</a:t>
            </a:r>
            <a:r>
              <a:rPr lang="tr-TR" sz="2200" dirty="0">
                <a:sym typeface="Symbol" panose="05050102010706020507" pitchFamily="18" charset="2"/>
              </a:rPr>
              <a:t> kadar çıkabilir, aksi halde düşük veya erken doğum olabilir.</a:t>
            </a:r>
          </a:p>
          <a:p>
            <a:pPr>
              <a:lnSpc>
                <a:spcPct val="100000"/>
              </a:lnSpc>
            </a:pPr>
            <a:endParaRPr lang="tr-TR" sz="2200" dirty="0"/>
          </a:p>
          <a:p>
            <a:pPr marL="0" indent="0">
              <a:buNone/>
            </a:pPr>
            <a:endParaRPr lang="tr-TR" sz="2200" dirty="0"/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500A5C4F-A349-466F-A8D1-B9175C55A4A6}"/>
              </a:ext>
            </a:extLst>
          </p:cNvPr>
          <p:cNvSpPr txBox="1"/>
          <p:nvPr/>
        </p:nvSpPr>
        <p:spPr>
          <a:xfrm>
            <a:off x="836676" y="5893244"/>
            <a:ext cx="10515600" cy="5218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1) https://ods.od.nih.gov/factsheets/Magnesium-HealthProfessional/</a:t>
            </a:r>
          </a:p>
          <a:p>
            <a:pPr>
              <a:spcAft>
                <a:spcPts val="600"/>
              </a:spcAft>
            </a:pP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2) Işık </a:t>
            </a: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Z.Solak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Görmüş, </a:t>
            </a: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Neyhan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Ergene, 2013: Magnezyumun klinik önemi, Genel Tıp </a:t>
            </a: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Derg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;12(2):69-75. </a:t>
            </a:r>
          </a:p>
        </p:txBody>
      </p:sp>
    </p:spTree>
    <p:extLst>
      <p:ext uri="{BB962C8B-B14F-4D97-AF65-F5344CB8AC3E}">
        <p14:creationId xmlns:p14="http://schemas.microsoft.com/office/powerpoint/2010/main" val="25925455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5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Freeform: Shape 37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532A3BD-B96D-4903-A59D-EA6806D1C6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"/>
          <a:stretch/>
        </p:blipFill>
        <p:spPr>
          <a:xfrm>
            <a:off x="6541053" y="1999478"/>
            <a:ext cx="4777381" cy="268633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40" name="Arc 39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EBEB914-C0C7-4DC2-98C8-761F96B51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tr-TR" b="1" err="1"/>
              <a:t>Neptune</a:t>
            </a:r>
            <a:r>
              <a:rPr lang="tr-TR" b="1"/>
              <a:t> </a:t>
            </a:r>
            <a:r>
              <a:rPr lang="tr-TR" b="1" err="1"/>
              <a:t>Magnesium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182006-2331-464F-8DE7-122455D9D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u="sng" dirty="0" err="1"/>
              <a:t>Fruit</a:t>
            </a:r>
            <a:r>
              <a:rPr lang="tr-TR" sz="2000" b="1" u="sng" dirty="0"/>
              <a:t> </a:t>
            </a:r>
            <a:r>
              <a:rPr lang="tr-TR" sz="2000" b="1" u="sng" dirty="0" err="1"/>
              <a:t>Mix’in</a:t>
            </a:r>
            <a:r>
              <a:rPr lang="tr-TR" sz="2000" b="1" u="sng" dirty="0"/>
              <a:t> </a:t>
            </a:r>
          </a:p>
          <a:p>
            <a:pPr marL="0" indent="0">
              <a:buNone/>
            </a:pPr>
            <a:r>
              <a:rPr lang="tr-TR" sz="2000" b="1" u="sng" dirty="0"/>
              <a:t>Vitamin, mineral ve </a:t>
            </a:r>
            <a:r>
              <a:rPr lang="tr-TR" sz="2000" b="1" u="sng" dirty="0" err="1"/>
              <a:t>polifenol</a:t>
            </a:r>
            <a:r>
              <a:rPr lang="tr-TR" sz="2000" b="1" u="sng" dirty="0"/>
              <a:t> içeriği sayesinde </a:t>
            </a:r>
          </a:p>
          <a:p>
            <a:pPr marL="0" indent="0">
              <a:buNone/>
            </a:pPr>
            <a:r>
              <a:rPr lang="tr-TR" sz="2000" b="1" u="sng" dirty="0" err="1"/>
              <a:t>sinerjik</a:t>
            </a:r>
            <a:r>
              <a:rPr lang="tr-TR" sz="2000" b="1" u="sng" dirty="0"/>
              <a:t> etki sağlar</a:t>
            </a:r>
            <a:r>
              <a:rPr lang="tr-TR" sz="1500" b="1" u="sng" dirty="0"/>
              <a:t>.</a:t>
            </a:r>
          </a:p>
          <a:p>
            <a:pPr marL="0" indent="0">
              <a:buNone/>
            </a:pPr>
            <a:endParaRPr lang="tr-TR" sz="1500" b="1" dirty="0"/>
          </a:p>
          <a:p>
            <a:pPr marL="0" indent="0">
              <a:buNone/>
            </a:pPr>
            <a:r>
              <a:rPr lang="tr-TR" sz="1500" b="1" dirty="0"/>
              <a:t>*</a:t>
            </a:r>
            <a:r>
              <a:rPr lang="tr-TR" sz="1500" b="1" dirty="0" err="1"/>
              <a:t>Fruit</a:t>
            </a:r>
            <a:r>
              <a:rPr lang="tr-TR" sz="1500" b="1" dirty="0"/>
              <a:t> </a:t>
            </a:r>
            <a:r>
              <a:rPr lang="tr-TR" sz="1500" b="1" dirty="0" err="1"/>
              <a:t>Mix</a:t>
            </a:r>
            <a:r>
              <a:rPr lang="tr-TR" sz="1500" b="1" dirty="0"/>
              <a:t> içeriği: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500" dirty="0"/>
              <a:t>Üzüm ekstresi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500" dirty="0"/>
              <a:t>Nar kabuğu ekstresi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500" dirty="0"/>
              <a:t>Yaban mersini ekstresi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500" dirty="0"/>
              <a:t>Yüksek mavi yemiş ekstresi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500" dirty="0" err="1"/>
              <a:t>Cranberry</a:t>
            </a:r>
            <a:r>
              <a:rPr lang="tr-TR" sz="1500" dirty="0"/>
              <a:t> ekstresi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500" dirty="0"/>
              <a:t>Çilek ekstresi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500" dirty="0"/>
              <a:t>Frambuaz ekstresi</a:t>
            </a:r>
            <a:endParaRPr lang="tr-TR" sz="1500" b="1" dirty="0"/>
          </a:p>
          <a:p>
            <a:endParaRPr lang="tr-TR" sz="1500" b="1" dirty="0"/>
          </a:p>
          <a:p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25585897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EBEB914-C0C7-4DC2-98C8-761F96B51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b="1" dirty="0" err="1"/>
              <a:t>Neptune</a:t>
            </a:r>
            <a:r>
              <a:rPr lang="tr-TR" sz="5400" b="1" dirty="0"/>
              <a:t> </a:t>
            </a:r>
            <a:r>
              <a:rPr lang="tr-TR" sz="5400" b="1" dirty="0" err="1"/>
              <a:t>Magnesium</a:t>
            </a:r>
            <a:endParaRPr lang="tr-TR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182006-2331-464F-8DE7-122455D9D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tr-TR" sz="2200" b="1" dirty="0" err="1"/>
              <a:t>Alfalfa</a:t>
            </a:r>
            <a:r>
              <a:rPr lang="tr-TR" sz="2200" b="1" dirty="0"/>
              <a:t> (</a:t>
            </a:r>
            <a:r>
              <a:rPr lang="tr-TR" sz="2200" b="1" i="1" dirty="0" err="1"/>
              <a:t>Medicago</a:t>
            </a:r>
            <a:r>
              <a:rPr lang="tr-TR" sz="2200" b="1" i="1" dirty="0"/>
              <a:t> </a:t>
            </a:r>
            <a:r>
              <a:rPr lang="tr-TR" sz="2200" b="1" i="1" dirty="0" err="1"/>
              <a:t>sativa</a:t>
            </a:r>
            <a:r>
              <a:rPr lang="tr-TR" sz="2200" b="1" dirty="0"/>
              <a:t>):</a:t>
            </a:r>
          </a:p>
          <a:p>
            <a:pPr lvl="1">
              <a:lnSpc>
                <a:spcPct val="100000"/>
              </a:lnSpc>
            </a:pPr>
            <a:r>
              <a:rPr lang="tr-TR" sz="1800" dirty="0"/>
              <a:t>Asya kökenli bir bitki olmasına rağmen günümüzde dünya çapında yaygın olarak yetiştirilmektedir.</a:t>
            </a:r>
          </a:p>
          <a:p>
            <a:pPr lvl="1">
              <a:lnSpc>
                <a:spcPct val="100000"/>
              </a:lnSpc>
            </a:pPr>
            <a:r>
              <a:rPr lang="tr-TR" sz="1800" dirty="0"/>
              <a:t>Diğer besin kaynaklarına kıyasla üstün vitamin, mineral ve protein içeriği nedeniyle uzun süredir değerli bitkiler arasında yer almıştır (1).</a:t>
            </a:r>
          </a:p>
          <a:p>
            <a:pPr lvl="1">
              <a:lnSpc>
                <a:spcPct val="100000"/>
              </a:lnSpc>
            </a:pPr>
            <a:r>
              <a:rPr lang="tr-TR" sz="1800" dirty="0" err="1"/>
              <a:t>Alfaalfa</a:t>
            </a:r>
            <a:r>
              <a:rPr lang="tr-TR" sz="1800" dirty="0"/>
              <a:t> yüksek miktarda </a:t>
            </a:r>
            <a:r>
              <a:rPr lang="tr-TR" sz="1800" dirty="0" err="1"/>
              <a:t>biyoaktif</a:t>
            </a:r>
            <a:r>
              <a:rPr lang="tr-TR" sz="1800" dirty="0"/>
              <a:t> bileşik (</a:t>
            </a:r>
            <a:r>
              <a:rPr lang="tr-TR" sz="1800" dirty="0" err="1"/>
              <a:t>saponinler</a:t>
            </a:r>
            <a:r>
              <a:rPr lang="tr-TR" sz="1800" dirty="0"/>
              <a:t>, </a:t>
            </a:r>
            <a:r>
              <a:rPr lang="tr-TR" sz="1800" dirty="0" err="1"/>
              <a:t>kumarinler</a:t>
            </a:r>
            <a:r>
              <a:rPr lang="tr-TR" sz="1800" dirty="0"/>
              <a:t>, </a:t>
            </a:r>
            <a:r>
              <a:rPr lang="tr-TR" sz="1800" dirty="0" err="1"/>
              <a:t>flavonoidler</a:t>
            </a:r>
            <a:r>
              <a:rPr lang="tr-TR" sz="1800" dirty="0"/>
              <a:t>, </a:t>
            </a:r>
            <a:r>
              <a:rPr lang="tr-TR" sz="1800" dirty="0" err="1"/>
              <a:t>fitosteroller</a:t>
            </a:r>
            <a:r>
              <a:rPr lang="tr-TR" sz="1800" dirty="0"/>
              <a:t>, </a:t>
            </a:r>
            <a:r>
              <a:rPr lang="tr-TR" sz="1800" dirty="0" err="1"/>
              <a:t>fitoöstrojenler</a:t>
            </a:r>
            <a:r>
              <a:rPr lang="tr-TR" sz="1800" dirty="0"/>
              <a:t> ve </a:t>
            </a:r>
            <a:r>
              <a:rPr lang="tr-TR" sz="1800" dirty="0" err="1"/>
              <a:t>alkaloidleri</a:t>
            </a:r>
            <a:r>
              <a:rPr lang="tr-TR" sz="1800" dirty="0"/>
              <a:t>) içerir (1).</a:t>
            </a:r>
          </a:p>
          <a:p>
            <a:pPr lvl="1">
              <a:lnSpc>
                <a:spcPct val="100000"/>
              </a:lnSpc>
            </a:pPr>
            <a:r>
              <a:rPr lang="tr-TR" sz="1800" dirty="0"/>
              <a:t>Farmakolojik raporlarla </a:t>
            </a:r>
            <a:r>
              <a:rPr lang="tr-TR" sz="1800" dirty="0" err="1"/>
              <a:t>nöroprotektif</a:t>
            </a:r>
            <a:r>
              <a:rPr lang="tr-TR" sz="1800" dirty="0"/>
              <a:t>, </a:t>
            </a:r>
            <a:r>
              <a:rPr lang="tr-TR" sz="1800" dirty="0" err="1"/>
              <a:t>hipokolesterolemik</a:t>
            </a:r>
            <a:r>
              <a:rPr lang="tr-TR" sz="1800" dirty="0"/>
              <a:t>, antioksidan, ülser önleyici, </a:t>
            </a:r>
            <a:r>
              <a:rPr lang="tr-TR" sz="1800" dirty="0" err="1"/>
              <a:t>antimikrobiyal</a:t>
            </a:r>
            <a:r>
              <a:rPr lang="tr-TR" sz="1800" dirty="0"/>
              <a:t>, </a:t>
            </a:r>
            <a:r>
              <a:rPr lang="tr-TR" sz="1800" dirty="0" err="1"/>
              <a:t>hipolipidemik</a:t>
            </a:r>
            <a:r>
              <a:rPr lang="tr-TR" sz="1800" dirty="0"/>
              <a:t>, </a:t>
            </a:r>
            <a:r>
              <a:rPr lang="tr-TR" sz="1800" dirty="0" err="1"/>
              <a:t>östrojenik</a:t>
            </a:r>
            <a:r>
              <a:rPr lang="tr-TR" sz="1800" dirty="0"/>
              <a:t> olarak ve kadınlarda </a:t>
            </a:r>
            <a:r>
              <a:rPr lang="tr-TR" sz="1800" dirty="0" err="1"/>
              <a:t>ateroskleroz</a:t>
            </a:r>
            <a:r>
              <a:rPr lang="tr-TR" sz="1800" dirty="0"/>
              <a:t>, kalp hastalığı, felç, kanser, diyabet ve menopoz semptomlarının tedavisinde kullanıldığını ortaya koymuştur (1).</a:t>
            </a:r>
          </a:p>
          <a:p>
            <a:pPr marL="457200" lvl="1" indent="0">
              <a:buNone/>
            </a:pPr>
            <a:endParaRPr lang="tr-TR" sz="1800" dirty="0"/>
          </a:p>
        </p:txBody>
      </p:sp>
      <p:pic>
        <p:nvPicPr>
          <p:cNvPr id="9" name="Picture 2" descr="Afbeeldingsresultaat voor alfalfa medicago sativa">
            <a:extLst>
              <a:ext uri="{FF2B5EF4-FFF2-40B4-BE49-F238E27FC236}">
                <a16:creationId xmlns:a16="http://schemas.microsoft.com/office/drawing/2014/main" id="{44D3B9FF-2F31-4778-9ECA-DB60C5F8E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310" y="4566628"/>
            <a:ext cx="3160654" cy="184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F9DE02D1-4661-4762-958B-BCDAD25C9C4B}"/>
              </a:ext>
            </a:extLst>
          </p:cNvPr>
          <p:cNvSpPr txBox="1"/>
          <p:nvPr/>
        </p:nvSpPr>
        <p:spPr>
          <a:xfrm>
            <a:off x="836676" y="5893244"/>
            <a:ext cx="10515600" cy="5218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228600" indent="-228600">
              <a:spcAft>
                <a:spcPts val="600"/>
              </a:spcAft>
              <a:buAutoNum type="arabicParenR"/>
            </a:pPr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Kundan Singh Bora , Anupam Sharma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2011: 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Phytochemical and pharmacological potential of Medicago sativa: a review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Pharm Biol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;49(2):211-20.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10.3109/13880209.2010.504732.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228600" indent="-228600">
              <a:spcAft>
                <a:spcPts val="600"/>
              </a:spcAft>
              <a:buAutoNum type="arabicParenR"/>
            </a:pPr>
            <a:endParaRPr lang="tr-TR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411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EBEB914-C0C7-4DC2-98C8-761F96B51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b="1" dirty="0" err="1"/>
              <a:t>Neptune</a:t>
            </a:r>
            <a:r>
              <a:rPr lang="tr-TR" sz="5400" b="1" dirty="0"/>
              <a:t> </a:t>
            </a:r>
            <a:r>
              <a:rPr lang="tr-TR" sz="5400" b="1" dirty="0" err="1"/>
              <a:t>Magnesium</a:t>
            </a:r>
            <a:endParaRPr lang="tr-TR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182006-2331-464F-8DE7-122455D9D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tr-TR" sz="2200" b="1" dirty="0" err="1"/>
              <a:t>Alfalfa</a:t>
            </a:r>
            <a:r>
              <a:rPr lang="tr-TR" sz="2200" b="1" dirty="0"/>
              <a:t> (</a:t>
            </a:r>
            <a:r>
              <a:rPr lang="tr-TR" sz="2200" b="1" i="1" dirty="0" err="1"/>
              <a:t>Medicago</a:t>
            </a:r>
            <a:r>
              <a:rPr lang="tr-TR" sz="2200" b="1" i="1" dirty="0"/>
              <a:t> </a:t>
            </a:r>
            <a:r>
              <a:rPr lang="tr-TR" sz="2200" b="1" i="1" dirty="0" err="1"/>
              <a:t>sativa</a:t>
            </a:r>
            <a:r>
              <a:rPr lang="tr-TR" sz="2200" b="1" dirty="0"/>
              <a:t>):</a:t>
            </a:r>
          </a:p>
          <a:p>
            <a:pPr lvl="1"/>
            <a:r>
              <a:rPr lang="tr-TR" sz="1800" b="1" dirty="0"/>
              <a:t>33 g </a:t>
            </a:r>
            <a:r>
              <a:rPr lang="tr-TR" sz="1800" b="1" dirty="0" err="1"/>
              <a:t>alfalfa</a:t>
            </a:r>
            <a:r>
              <a:rPr lang="tr-TR" sz="1800" b="1" dirty="0"/>
              <a:t> içeriği:</a:t>
            </a:r>
          </a:p>
          <a:p>
            <a:pPr marL="457200" lvl="1" indent="0">
              <a:buNone/>
            </a:pPr>
            <a:r>
              <a:rPr lang="en-US" sz="1800" dirty="0"/>
              <a:t>Vitamin K: 13% of the RDI.</a:t>
            </a:r>
          </a:p>
          <a:p>
            <a:pPr marL="457200" lvl="1" indent="0">
              <a:buNone/>
            </a:pPr>
            <a:r>
              <a:rPr lang="en-US" sz="1800" dirty="0"/>
              <a:t>Vitamin C: 5% of the RDI.</a:t>
            </a:r>
          </a:p>
          <a:p>
            <a:pPr marL="457200" lvl="1" indent="0">
              <a:buNone/>
            </a:pPr>
            <a:r>
              <a:rPr lang="en-US" sz="1800" dirty="0"/>
              <a:t>Copper: 3% of the RDI.</a:t>
            </a:r>
          </a:p>
          <a:p>
            <a:pPr marL="457200" lvl="1" indent="0">
              <a:buNone/>
            </a:pPr>
            <a:r>
              <a:rPr lang="en-US" sz="1800" dirty="0"/>
              <a:t>Manganese: 3% of the RDI.</a:t>
            </a:r>
          </a:p>
          <a:p>
            <a:pPr marL="457200" lvl="1" indent="0">
              <a:buNone/>
            </a:pPr>
            <a:r>
              <a:rPr lang="en-US" sz="1800" dirty="0"/>
              <a:t>Folate: 3% of the RDI.</a:t>
            </a:r>
          </a:p>
          <a:p>
            <a:pPr marL="457200" lvl="1" indent="0">
              <a:buNone/>
            </a:pPr>
            <a:r>
              <a:rPr lang="en-US" sz="1800" dirty="0"/>
              <a:t>Thiamin: 2% of the RDI.</a:t>
            </a:r>
          </a:p>
          <a:p>
            <a:pPr marL="457200" lvl="1" indent="0">
              <a:buNone/>
            </a:pPr>
            <a:r>
              <a:rPr lang="en-US" sz="1800" dirty="0"/>
              <a:t>Riboflavin: 2% of the RDI.</a:t>
            </a:r>
          </a:p>
          <a:p>
            <a:pPr marL="457200" lvl="1" indent="0">
              <a:buNone/>
            </a:pPr>
            <a:r>
              <a:rPr lang="en-US" sz="1800" dirty="0"/>
              <a:t>Magnesium: 2% of the RDI.</a:t>
            </a:r>
          </a:p>
          <a:p>
            <a:pPr marL="457200" lvl="1" indent="0">
              <a:buNone/>
            </a:pPr>
            <a:r>
              <a:rPr lang="en-US" sz="1800" dirty="0"/>
              <a:t>Iron: 2% of the RDI.</a:t>
            </a:r>
            <a:endParaRPr lang="tr-TR" sz="1800" dirty="0"/>
          </a:p>
        </p:txBody>
      </p:sp>
      <p:pic>
        <p:nvPicPr>
          <p:cNvPr id="9" name="Picture 2" descr="Afbeeldingsresultaat voor alfalfa medicago sativa">
            <a:extLst>
              <a:ext uri="{FF2B5EF4-FFF2-40B4-BE49-F238E27FC236}">
                <a16:creationId xmlns:a16="http://schemas.microsoft.com/office/drawing/2014/main" id="{44D3B9FF-2F31-4778-9ECA-DB60C5F8E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146" y="4566628"/>
            <a:ext cx="3160654" cy="184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F9DE02D1-4661-4762-958B-BCDAD25C9C4B}"/>
              </a:ext>
            </a:extLst>
          </p:cNvPr>
          <p:cNvSpPr txBox="1"/>
          <p:nvPr/>
        </p:nvSpPr>
        <p:spPr>
          <a:xfrm>
            <a:off x="836676" y="5893244"/>
            <a:ext cx="10515600" cy="563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https://nutritiondata.self.com/facts/vegetables-and-vegetable-products/2302/2</a:t>
            </a:r>
            <a:endParaRPr lang="tr-TR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898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EBEB914-C0C7-4DC2-98C8-761F96B51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b="1"/>
              <a:t>Neptune Magnesium</a:t>
            </a:r>
            <a:endParaRPr lang="tr-TR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182006-2331-464F-8DE7-122455D9D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tr-TR" sz="2200" b="1" dirty="0"/>
              <a:t>Isırgan (</a:t>
            </a:r>
            <a:r>
              <a:rPr lang="tr-TR" sz="2200" b="1" i="1" dirty="0" err="1"/>
              <a:t>Urtica</a:t>
            </a:r>
            <a:r>
              <a:rPr lang="tr-TR" sz="2200" b="1" i="1" dirty="0"/>
              <a:t> </a:t>
            </a:r>
            <a:r>
              <a:rPr lang="tr-TR" sz="2200" b="1" i="1" dirty="0" err="1"/>
              <a:t>dioica</a:t>
            </a:r>
            <a:r>
              <a:rPr lang="tr-TR" sz="2200" b="1" dirty="0"/>
              <a:t>):</a:t>
            </a:r>
          </a:p>
          <a:p>
            <a:pPr lvl="1">
              <a:lnSpc>
                <a:spcPct val="100000"/>
              </a:lnSpc>
            </a:pPr>
            <a:r>
              <a:rPr lang="tr-TR" sz="1800" dirty="0"/>
              <a:t>Kuzey </a:t>
            </a:r>
            <a:r>
              <a:rPr lang="tr-TR" sz="1800" dirty="0" err="1"/>
              <a:t>asya</a:t>
            </a:r>
            <a:r>
              <a:rPr lang="tr-TR" sz="1800" dirty="0"/>
              <a:t> kökenli bir bitki olmasına rağmen günümüzde dünya çapında yaygın olarak yetiştirilmektedir.</a:t>
            </a:r>
          </a:p>
          <a:p>
            <a:pPr lvl="1">
              <a:lnSpc>
                <a:spcPct val="100000"/>
              </a:lnSpc>
            </a:pPr>
            <a:r>
              <a:rPr lang="tr-TR" sz="1800" dirty="0"/>
              <a:t>Isırgan </a:t>
            </a:r>
            <a:r>
              <a:rPr lang="tr-TR" sz="1800" dirty="0" err="1"/>
              <a:t>biyoaktif</a:t>
            </a:r>
            <a:r>
              <a:rPr lang="tr-TR" sz="1800" dirty="0"/>
              <a:t> bileşik açısından zengindir.</a:t>
            </a:r>
          </a:p>
          <a:p>
            <a:pPr lvl="1">
              <a:lnSpc>
                <a:spcPct val="100000"/>
              </a:lnSpc>
            </a:pPr>
            <a:r>
              <a:rPr lang="tr-TR" sz="1800" b="1" dirty="0"/>
              <a:t>Isırgan içeriği (1):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tr-TR" sz="1800" b="1" dirty="0" err="1"/>
              <a:t>Vitamins</a:t>
            </a:r>
            <a:r>
              <a:rPr lang="tr-TR" sz="1800" b="1" dirty="0"/>
              <a:t>: </a:t>
            </a:r>
            <a:r>
              <a:rPr lang="tr-TR" sz="1800" dirty="0" err="1"/>
              <a:t>Vitamins</a:t>
            </a:r>
            <a:r>
              <a:rPr lang="tr-TR" sz="1800" dirty="0"/>
              <a:t> A, C </a:t>
            </a:r>
            <a:r>
              <a:rPr lang="tr-TR" sz="1800" dirty="0" err="1"/>
              <a:t>and</a:t>
            </a:r>
            <a:r>
              <a:rPr lang="tr-TR" sz="1800" dirty="0"/>
              <a:t> K, as </a:t>
            </a:r>
            <a:r>
              <a:rPr lang="tr-TR" sz="1800" dirty="0" err="1"/>
              <a:t>well</a:t>
            </a:r>
            <a:r>
              <a:rPr lang="tr-TR" sz="1800" dirty="0"/>
              <a:t> as </a:t>
            </a:r>
            <a:r>
              <a:rPr lang="tr-TR" sz="1800" dirty="0" err="1"/>
              <a:t>several</a:t>
            </a:r>
            <a:r>
              <a:rPr lang="tr-TR" sz="1800" dirty="0"/>
              <a:t> B </a:t>
            </a:r>
            <a:r>
              <a:rPr lang="tr-TR" sz="1800" dirty="0" err="1"/>
              <a:t>vitamins</a:t>
            </a:r>
            <a:endParaRPr lang="tr-TR" sz="1800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tr-TR" sz="1800" b="1" dirty="0" err="1"/>
              <a:t>Minerals</a:t>
            </a:r>
            <a:r>
              <a:rPr lang="tr-TR" sz="1800" b="1" dirty="0"/>
              <a:t>:</a:t>
            </a:r>
            <a:r>
              <a:rPr lang="tr-TR" sz="1800" dirty="0"/>
              <a:t> </a:t>
            </a:r>
            <a:r>
              <a:rPr lang="tr-TR" sz="1800" dirty="0" err="1"/>
              <a:t>Calcium</a:t>
            </a:r>
            <a:r>
              <a:rPr lang="tr-TR" sz="1800" dirty="0"/>
              <a:t>, </a:t>
            </a:r>
            <a:r>
              <a:rPr lang="tr-TR" sz="1800" dirty="0" err="1"/>
              <a:t>iron</a:t>
            </a:r>
            <a:r>
              <a:rPr lang="tr-TR" sz="1800" dirty="0"/>
              <a:t>, </a:t>
            </a:r>
            <a:r>
              <a:rPr lang="tr-TR" sz="1800" dirty="0" err="1"/>
              <a:t>magnesium</a:t>
            </a:r>
            <a:r>
              <a:rPr lang="tr-TR" sz="1800" dirty="0"/>
              <a:t>, </a:t>
            </a:r>
            <a:r>
              <a:rPr lang="tr-TR" sz="1800" dirty="0" err="1"/>
              <a:t>phosphorus</a:t>
            </a:r>
            <a:r>
              <a:rPr lang="tr-TR" sz="1800" dirty="0"/>
              <a:t>, </a:t>
            </a:r>
            <a:r>
              <a:rPr lang="tr-TR" sz="1800" dirty="0" err="1"/>
              <a:t>potassium</a:t>
            </a:r>
            <a:r>
              <a:rPr lang="tr-TR" sz="1800" dirty="0"/>
              <a:t> </a:t>
            </a:r>
            <a:r>
              <a:rPr lang="tr-TR" sz="1800" dirty="0" err="1"/>
              <a:t>and</a:t>
            </a:r>
            <a:r>
              <a:rPr lang="tr-TR" sz="1800" dirty="0"/>
              <a:t> </a:t>
            </a:r>
            <a:r>
              <a:rPr lang="tr-TR" sz="1800" dirty="0" err="1"/>
              <a:t>sodium</a:t>
            </a:r>
            <a:endParaRPr lang="tr-TR" sz="1800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tr-TR" sz="1800" b="1" dirty="0" err="1"/>
              <a:t>Fats</a:t>
            </a:r>
            <a:r>
              <a:rPr lang="tr-TR" sz="1800" b="1" dirty="0"/>
              <a:t>: </a:t>
            </a:r>
            <a:r>
              <a:rPr lang="tr-TR" sz="1800" dirty="0" err="1"/>
              <a:t>Linoleic</a:t>
            </a:r>
            <a:r>
              <a:rPr lang="tr-TR" sz="1800" dirty="0"/>
              <a:t> </a:t>
            </a:r>
            <a:r>
              <a:rPr lang="tr-TR" sz="1800" dirty="0" err="1"/>
              <a:t>acid</a:t>
            </a:r>
            <a:r>
              <a:rPr lang="tr-TR" sz="1800" dirty="0"/>
              <a:t>, </a:t>
            </a:r>
            <a:r>
              <a:rPr lang="tr-TR" sz="1800" dirty="0" err="1"/>
              <a:t>linolenic</a:t>
            </a:r>
            <a:r>
              <a:rPr lang="tr-TR" sz="1800" dirty="0"/>
              <a:t> </a:t>
            </a:r>
            <a:r>
              <a:rPr lang="tr-TR" sz="1800" dirty="0" err="1"/>
              <a:t>acid</a:t>
            </a:r>
            <a:r>
              <a:rPr lang="tr-TR" sz="1800" dirty="0"/>
              <a:t>, </a:t>
            </a:r>
            <a:r>
              <a:rPr lang="tr-TR" sz="1800" dirty="0" err="1"/>
              <a:t>palmitic</a:t>
            </a:r>
            <a:r>
              <a:rPr lang="tr-TR" sz="1800" dirty="0"/>
              <a:t> </a:t>
            </a:r>
            <a:r>
              <a:rPr lang="tr-TR" sz="1800" dirty="0" err="1"/>
              <a:t>acid</a:t>
            </a:r>
            <a:r>
              <a:rPr lang="tr-TR" sz="1800" dirty="0"/>
              <a:t>, </a:t>
            </a:r>
            <a:r>
              <a:rPr lang="tr-TR" sz="1800" dirty="0" err="1"/>
              <a:t>stearic</a:t>
            </a:r>
            <a:r>
              <a:rPr lang="tr-TR" sz="1800" dirty="0"/>
              <a:t> </a:t>
            </a:r>
            <a:r>
              <a:rPr lang="tr-TR" sz="1800" dirty="0" err="1"/>
              <a:t>acid</a:t>
            </a:r>
            <a:r>
              <a:rPr lang="tr-TR" sz="1800" dirty="0"/>
              <a:t> </a:t>
            </a:r>
            <a:r>
              <a:rPr lang="tr-TR" sz="1800" dirty="0" err="1"/>
              <a:t>and</a:t>
            </a:r>
            <a:r>
              <a:rPr lang="tr-TR" sz="1800" dirty="0"/>
              <a:t> </a:t>
            </a:r>
            <a:r>
              <a:rPr lang="tr-TR" sz="1800" dirty="0" err="1"/>
              <a:t>oleic</a:t>
            </a:r>
            <a:r>
              <a:rPr lang="tr-TR" sz="1800" dirty="0"/>
              <a:t> </a:t>
            </a:r>
            <a:r>
              <a:rPr lang="tr-TR" sz="1800" dirty="0" err="1"/>
              <a:t>acid</a:t>
            </a:r>
            <a:endParaRPr lang="tr-TR" sz="1800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tr-TR" sz="1800" b="1" dirty="0"/>
              <a:t>Amino </a:t>
            </a:r>
            <a:r>
              <a:rPr lang="tr-TR" sz="1800" b="1" dirty="0" err="1"/>
              <a:t>acids</a:t>
            </a:r>
            <a:r>
              <a:rPr lang="tr-TR" sz="1800" b="1" dirty="0"/>
              <a:t>: </a:t>
            </a:r>
            <a:r>
              <a:rPr lang="tr-TR" sz="1800" dirty="0" err="1"/>
              <a:t>All</a:t>
            </a:r>
            <a:r>
              <a:rPr lang="tr-TR" sz="1800" dirty="0"/>
              <a:t> of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essential</a:t>
            </a:r>
            <a:r>
              <a:rPr lang="tr-TR" sz="1800" dirty="0"/>
              <a:t> amino </a:t>
            </a:r>
            <a:r>
              <a:rPr lang="tr-TR" sz="1800" dirty="0" err="1"/>
              <a:t>acids</a:t>
            </a:r>
            <a:endParaRPr lang="tr-TR" sz="1800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tr-TR" sz="1800" b="1" dirty="0" err="1"/>
              <a:t>Polyphenols</a:t>
            </a:r>
            <a:r>
              <a:rPr lang="tr-TR" sz="1800" b="1" dirty="0"/>
              <a:t>: </a:t>
            </a:r>
            <a:r>
              <a:rPr lang="tr-TR" sz="1800" dirty="0" err="1"/>
              <a:t>Kaempferol</a:t>
            </a:r>
            <a:r>
              <a:rPr lang="tr-TR" sz="1800" dirty="0"/>
              <a:t>, </a:t>
            </a:r>
            <a:r>
              <a:rPr lang="tr-TR" sz="1800" dirty="0" err="1"/>
              <a:t>quercetin</a:t>
            </a:r>
            <a:r>
              <a:rPr lang="tr-TR" sz="1800" dirty="0"/>
              <a:t>, </a:t>
            </a:r>
            <a:r>
              <a:rPr lang="tr-TR" sz="1800" dirty="0" err="1"/>
              <a:t>caffeic</a:t>
            </a:r>
            <a:r>
              <a:rPr lang="tr-TR" sz="1800" dirty="0"/>
              <a:t> </a:t>
            </a:r>
            <a:r>
              <a:rPr lang="tr-TR" sz="1800" dirty="0" err="1"/>
              <a:t>acid</a:t>
            </a:r>
            <a:r>
              <a:rPr lang="tr-TR" sz="1800" dirty="0"/>
              <a:t>, </a:t>
            </a:r>
            <a:r>
              <a:rPr lang="tr-TR" sz="1800" dirty="0" err="1"/>
              <a:t>coumarins</a:t>
            </a:r>
            <a:r>
              <a:rPr lang="tr-TR" sz="1800" dirty="0"/>
              <a:t> </a:t>
            </a:r>
            <a:r>
              <a:rPr lang="tr-TR" sz="1800" dirty="0" err="1"/>
              <a:t>and</a:t>
            </a:r>
            <a:r>
              <a:rPr lang="tr-TR" sz="1800" dirty="0"/>
              <a:t> </a:t>
            </a:r>
            <a:r>
              <a:rPr lang="tr-TR" sz="1800" dirty="0" err="1"/>
              <a:t>other</a:t>
            </a:r>
            <a:r>
              <a:rPr lang="tr-TR" sz="1800" dirty="0"/>
              <a:t> </a:t>
            </a:r>
            <a:r>
              <a:rPr lang="tr-TR" sz="1800" dirty="0" err="1"/>
              <a:t>flavonoids</a:t>
            </a:r>
            <a:endParaRPr lang="tr-TR" sz="1800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tr-TR" sz="1800" b="1" dirty="0" err="1"/>
              <a:t>Pigments</a:t>
            </a:r>
            <a:r>
              <a:rPr lang="tr-TR" sz="1800" b="1" dirty="0"/>
              <a:t>: </a:t>
            </a:r>
            <a:r>
              <a:rPr lang="tr-TR" sz="1800" dirty="0"/>
              <a:t>Beta-</a:t>
            </a:r>
            <a:r>
              <a:rPr lang="tr-TR" sz="1800" dirty="0" err="1"/>
              <a:t>carotene</a:t>
            </a:r>
            <a:r>
              <a:rPr lang="tr-TR" sz="1800" dirty="0"/>
              <a:t>, </a:t>
            </a:r>
            <a:r>
              <a:rPr lang="tr-TR" sz="1800" dirty="0" err="1"/>
              <a:t>lutein</a:t>
            </a:r>
            <a:r>
              <a:rPr lang="tr-TR" sz="1800" dirty="0"/>
              <a:t>, </a:t>
            </a:r>
            <a:r>
              <a:rPr lang="tr-TR" sz="1800" dirty="0" err="1"/>
              <a:t>luteoxanthin</a:t>
            </a:r>
            <a:r>
              <a:rPr lang="tr-TR" sz="1800" dirty="0"/>
              <a:t> </a:t>
            </a:r>
            <a:r>
              <a:rPr lang="tr-TR" sz="1800" dirty="0" err="1"/>
              <a:t>and</a:t>
            </a:r>
            <a:r>
              <a:rPr lang="tr-TR" sz="1800" dirty="0"/>
              <a:t> </a:t>
            </a:r>
            <a:r>
              <a:rPr lang="tr-TR" sz="1800" dirty="0" err="1"/>
              <a:t>other</a:t>
            </a:r>
            <a:r>
              <a:rPr lang="tr-TR" sz="1800" dirty="0"/>
              <a:t> </a:t>
            </a:r>
            <a:r>
              <a:rPr lang="tr-TR" sz="1800" dirty="0" err="1"/>
              <a:t>carotenoids</a:t>
            </a:r>
            <a:endParaRPr lang="tr-TR" sz="1800" dirty="0"/>
          </a:p>
          <a:p>
            <a:pPr lvl="1">
              <a:lnSpc>
                <a:spcPct val="100000"/>
              </a:lnSpc>
            </a:pPr>
            <a:r>
              <a:rPr lang="tr-TR" sz="1800" dirty="0"/>
              <a:t>Antioksidan ve </a:t>
            </a:r>
            <a:r>
              <a:rPr lang="tr-TR" sz="1800" dirty="0" err="1"/>
              <a:t>antienflamatuvar</a:t>
            </a:r>
            <a:r>
              <a:rPr lang="tr-TR" sz="1800" dirty="0"/>
              <a:t> özelliği vardır.</a:t>
            </a:r>
          </a:p>
          <a:p>
            <a:pPr lvl="1"/>
            <a:endParaRPr lang="tr-TR" sz="1800" dirty="0"/>
          </a:p>
          <a:p>
            <a:pPr lvl="1"/>
            <a:endParaRPr lang="tr-TR" sz="1800" dirty="0"/>
          </a:p>
        </p:txBody>
      </p:sp>
      <p:pic>
        <p:nvPicPr>
          <p:cNvPr id="5" name="Resim 4" descr="bitki, ağaç, palmiye içeren bir resim&#10;&#10;Açıklama otomatik olarak oluşturuldu">
            <a:extLst>
              <a:ext uri="{FF2B5EF4-FFF2-40B4-BE49-F238E27FC236}">
                <a16:creationId xmlns:a16="http://schemas.microsoft.com/office/drawing/2014/main" id="{7604715C-3D36-45A2-A546-E34D619F7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892" y="3600583"/>
            <a:ext cx="2814484" cy="2814484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8996D147-989C-482D-9D08-A778C7BD9CAD}"/>
              </a:ext>
            </a:extLst>
          </p:cNvPr>
          <p:cNvSpPr txBox="1"/>
          <p:nvPr/>
        </p:nvSpPr>
        <p:spPr>
          <a:xfrm>
            <a:off x="836676" y="5893244"/>
            <a:ext cx="10515600" cy="5218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228600" indent="-228600">
              <a:spcAft>
                <a:spcPts val="600"/>
              </a:spcAft>
              <a:buAutoNum type="arabicParenR"/>
            </a:pP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RoyUptonR.H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Dayu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, 2013:  </a:t>
            </a: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Stinging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nettles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leaf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Urtica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dioica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L.): </a:t>
            </a: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Extraordinary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vegetable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medicine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Journal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Herbal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Medicine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9-38. </a:t>
            </a:r>
          </a:p>
        </p:txBody>
      </p:sp>
    </p:spTree>
    <p:extLst>
      <p:ext uri="{BB962C8B-B14F-4D97-AF65-F5344CB8AC3E}">
        <p14:creationId xmlns:p14="http://schemas.microsoft.com/office/powerpoint/2010/main" val="41129746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70D92F9-5F69-40C2-B1A4-C2BDBFB75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b="1"/>
              <a:t>Neptune Magnesium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3C36F3F8-DD4A-4C86-82F1-4C2B15D2D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4 farklı magnezyum formu</a:t>
            </a:r>
          </a:p>
          <a:p>
            <a:r>
              <a:rPr lang="tr-TR" b="1" dirty="0"/>
              <a:t>İyi </a:t>
            </a:r>
            <a:r>
              <a:rPr lang="tr-TR" b="1" dirty="0" err="1"/>
              <a:t>absorbe</a:t>
            </a:r>
            <a:r>
              <a:rPr lang="tr-TR" b="1" dirty="0"/>
              <a:t> </a:t>
            </a:r>
            <a:r>
              <a:rPr lang="tr-TR" dirty="0"/>
              <a:t>olabilen organik </a:t>
            </a:r>
            <a:r>
              <a:rPr lang="tr-TR" b="1" dirty="0"/>
              <a:t>magnezyum </a:t>
            </a:r>
            <a:r>
              <a:rPr lang="tr-TR" dirty="0"/>
              <a:t>formları</a:t>
            </a:r>
            <a:endParaRPr lang="en-US" dirty="0"/>
          </a:p>
          <a:p>
            <a:r>
              <a:rPr lang="en-US" dirty="0"/>
              <a:t>% 100 </a:t>
            </a:r>
            <a:r>
              <a:rPr lang="en-US" dirty="0" err="1"/>
              <a:t>biyolojik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yetiştirilmiş</a:t>
            </a:r>
            <a:r>
              <a:rPr lang="en-US" dirty="0"/>
              <a:t> </a:t>
            </a:r>
            <a:r>
              <a:rPr lang="en-US" b="1" dirty="0"/>
              <a:t>alfalfa</a:t>
            </a:r>
            <a:r>
              <a:rPr lang="en-US" dirty="0"/>
              <a:t> ve </a:t>
            </a:r>
            <a:r>
              <a:rPr lang="en-US" b="1" dirty="0" err="1"/>
              <a:t>ısırgan</a:t>
            </a:r>
            <a:r>
              <a:rPr lang="en-US" dirty="0"/>
              <a:t>, </a:t>
            </a:r>
            <a:r>
              <a:rPr lang="en-US" dirty="0" err="1"/>
              <a:t>sinerjik</a:t>
            </a:r>
            <a:r>
              <a:rPr lang="en-US" dirty="0"/>
              <a:t> </a:t>
            </a:r>
            <a:r>
              <a:rPr lang="en-US" dirty="0" err="1"/>
              <a:t>kofaktörler</a:t>
            </a:r>
            <a:r>
              <a:rPr lang="en-US" dirty="0"/>
              <a:t>, </a:t>
            </a:r>
            <a:r>
              <a:rPr lang="en-US" dirty="0" err="1"/>
              <a:t>enzimler</a:t>
            </a:r>
            <a:r>
              <a:rPr lang="en-US" dirty="0"/>
              <a:t> ve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tr-TR" dirty="0" err="1"/>
              <a:t>fito</a:t>
            </a:r>
            <a:r>
              <a:rPr lang="en-US" dirty="0"/>
              <a:t> </a:t>
            </a:r>
            <a:r>
              <a:rPr lang="en-US" dirty="0" err="1"/>
              <a:t>besinleri</a:t>
            </a:r>
            <a:r>
              <a:rPr lang="en-US" dirty="0"/>
              <a:t> </a:t>
            </a:r>
            <a:r>
              <a:rPr lang="en-US" dirty="0" err="1"/>
              <a:t>sağlar</a:t>
            </a:r>
            <a:endParaRPr lang="en-US" dirty="0"/>
          </a:p>
          <a:p>
            <a:r>
              <a:rPr lang="en-US" dirty="0" err="1"/>
              <a:t>Enzim</a:t>
            </a:r>
            <a:r>
              <a:rPr lang="en-US" dirty="0"/>
              <a:t> </a:t>
            </a:r>
            <a:r>
              <a:rPr lang="en-US" dirty="0" err="1"/>
              <a:t>aktivitesinin</a:t>
            </a:r>
            <a:r>
              <a:rPr lang="en-US" dirty="0"/>
              <a:t> </a:t>
            </a:r>
            <a:r>
              <a:rPr lang="en-US" dirty="0" err="1"/>
              <a:t>korunması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b="1" dirty="0"/>
              <a:t>alfalfa</a:t>
            </a:r>
            <a:r>
              <a:rPr lang="en-US" dirty="0"/>
              <a:t> ve </a:t>
            </a:r>
            <a:r>
              <a:rPr lang="en-US" b="1" dirty="0" err="1"/>
              <a:t>ısırgan</a:t>
            </a:r>
            <a:r>
              <a:rPr lang="tr-TR" b="1" dirty="0"/>
              <a:t> </a:t>
            </a:r>
            <a:r>
              <a:rPr lang="en-US" dirty="0"/>
              <a:t>"</a:t>
            </a:r>
            <a:r>
              <a:rPr lang="en-US" dirty="0" err="1"/>
              <a:t>taze</a:t>
            </a:r>
            <a:r>
              <a:rPr lang="en-US" dirty="0"/>
              <a:t>"</a:t>
            </a:r>
            <a:r>
              <a:rPr lang="tr-TR" dirty="0"/>
              <a:t>  olarak</a:t>
            </a:r>
            <a:r>
              <a:rPr lang="tr-TR" b="1" dirty="0"/>
              <a:t> </a:t>
            </a:r>
            <a:r>
              <a:rPr lang="en-US" b="1" dirty="0" err="1"/>
              <a:t>liyofilize</a:t>
            </a:r>
            <a:r>
              <a:rPr lang="en-US" b="1" dirty="0"/>
              <a:t> </a:t>
            </a:r>
            <a:r>
              <a:rPr lang="en-US" dirty="0" err="1"/>
              <a:t>edilmiştir</a:t>
            </a:r>
            <a:endParaRPr lang="en-US" dirty="0"/>
          </a:p>
          <a:p>
            <a:r>
              <a:rPr lang="tr-TR" dirty="0"/>
              <a:t>A</a:t>
            </a:r>
            <a:r>
              <a:rPr lang="en-US" dirty="0" err="1"/>
              <a:t>lfalfa</a:t>
            </a:r>
            <a:r>
              <a:rPr lang="en-US" dirty="0"/>
              <a:t> ve </a:t>
            </a:r>
            <a:r>
              <a:rPr lang="en-US" dirty="0" err="1"/>
              <a:t>ısırgan</a:t>
            </a:r>
            <a:r>
              <a:rPr lang="tr-TR" dirty="0"/>
              <a:t> </a:t>
            </a:r>
            <a:r>
              <a:rPr lang="en-US" b="1" dirty="0" err="1"/>
              <a:t>mikrobiyolojik</a:t>
            </a:r>
            <a:r>
              <a:rPr lang="en-US" b="1" dirty="0"/>
              <a:t> </a:t>
            </a:r>
            <a:r>
              <a:rPr lang="en-US" b="1" dirty="0" err="1"/>
              <a:t>olarak</a:t>
            </a:r>
            <a:r>
              <a:rPr lang="en-US" b="1" dirty="0"/>
              <a:t> </a:t>
            </a:r>
            <a:r>
              <a:rPr lang="en-US" b="1" dirty="0" err="1"/>
              <a:t>kapsamlı</a:t>
            </a:r>
            <a:r>
              <a:rPr lang="en-US" b="1" dirty="0"/>
              <a:t>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şekilde</a:t>
            </a:r>
            <a:r>
              <a:rPr lang="en-US" b="1" dirty="0"/>
              <a:t> test </a:t>
            </a:r>
            <a:r>
              <a:rPr lang="en-US" b="1" dirty="0" err="1"/>
              <a:t>edilmiştir</a:t>
            </a:r>
            <a:endParaRPr lang="en-US" b="1" dirty="0"/>
          </a:p>
          <a:p>
            <a:r>
              <a:rPr lang="tr-TR" dirty="0"/>
              <a:t>F</a:t>
            </a:r>
            <a:r>
              <a:rPr lang="en-US" dirty="0" err="1"/>
              <a:t>ruit</a:t>
            </a:r>
            <a:r>
              <a:rPr lang="tr-TR" dirty="0"/>
              <a:t> </a:t>
            </a:r>
            <a:r>
              <a:rPr lang="en-US" dirty="0"/>
              <a:t>mix </a:t>
            </a:r>
            <a:r>
              <a:rPr lang="en-US" b="1" dirty="0" err="1"/>
              <a:t>ekstra</a:t>
            </a:r>
            <a:r>
              <a:rPr lang="en-US" b="1" dirty="0"/>
              <a:t> </a:t>
            </a:r>
            <a:r>
              <a:rPr lang="en-US" b="1" dirty="0" err="1"/>
              <a:t>sinerji</a:t>
            </a:r>
            <a:r>
              <a:rPr lang="en-US" b="1" dirty="0"/>
              <a:t> </a:t>
            </a:r>
            <a:r>
              <a:rPr lang="en-US" dirty="0" err="1"/>
              <a:t>sağlar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EF41683-B0E7-48CC-9BB9-793BD8DAD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212" y="5163670"/>
            <a:ext cx="1814282" cy="169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9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959C6B72-F8E6-4281-8F3E-93FC0DC98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70D92F9-5F69-40C2-B1A4-C2BDBFB75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tr-TR" sz="5400" b="1"/>
              <a:t>Neptune Magnesium</a:t>
            </a: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490234EE-E0D8-4805-9227-CCEAC6016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3C36F3F8-DD4A-4C86-82F1-4C2B15D2D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08005"/>
            <a:ext cx="5295015" cy="3268957"/>
          </a:xfrm>
        </p:spPr>
        <p:txBody>
          <a:bodyPr>
            <a:normAutofit/>
          </a:bodyPr>
          <a:lstStyle/>
          <a:p>
            <a:r>
              <a:rPr lang="tr-TR" sz="2200" dirty="0" err="1"/>
              <a:t>Vegan</a:t>
            </a:r>
            <a:r>
              <a:rPr lang="tr-TR" sz="2200" dirty="0"/>
              <a:t> / </a:t>
            </a:r>
            <a:r>
              <a:rPr lang="tr-TR" sz="2200" dirty="0" err="1"/>
              <a:t>vejeteryan</a:t>
            </a:r>
            <a:r>
              <a:rPr lang="tr-TR" sz="2200" dirty="0"/>
              <a:t> tablet</a:t>
            </a:r>
          </a:p>
          <a:p>
            <a:r>
              <a:rPr lang="tr-TR" sz="2200" dirty="0" err="1"/>
              <a:t>Gluten</a:t>
            </a:r>
            <a:r>
              <a:rPr lang="tr-TR" sz="2200" dirty="0"/>
              <a:t> içermez.</a:t>
            </a:r>
          </a:p>
          <a:p>
            <a:r>
              <a:rPr lang="tr-TR" sz="2200" dirty="0"/>
              <a:t>Belçika’da GMP standartlarında üretilmektedir.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4CA9E16-2724-4CCC-91B4-C1730DCEB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" r="-2" b="688"/>
          <a:stretch/>
        </p:blipFill>
        <p:spPr>
          <a:xfrm>
            <a:off x="7324285" y="2766251"/>
            <a:ext cx="3712277" cy="3410711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671C4C0B-61D4-4043-8230-3FA008415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454" y="172163"/>
            <a:ext cx="2777740" cy="2594088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42C728D5-32DB-44F9-9F6D-1647A9235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013" y="172163"/>
            <a:ext cx="2689090" cy="251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5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Nesne 3">
            <a:extLst>
              <a:ext uri="{FF2B5EF4-FFF2-40B4-BE49-F238E27FC236}">
                <a16:creationId xmlns:a16="http://schemas.microsoft.com/office/drawing/2014/main" id="{AE0D5FB5-AED3-4990-99AF-8B550432D5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382622"/>
              </p:ext>
            </p:extLst>
          </p:nvPr>
        </p:nvGraphicFramePr>
        <p:xfrm>
          <a:off x="0" y="-1"/>
          <a:ext cx="1220956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3715795" imgH="7715072" progId="AcroExch.Document.DC">
                  <p:embed/>
                </p:oleObj>
              </mc:Choice>
              <mc:Fallback>
                <p:oleObj name="Acrobat Document" r:id="rId2" imgW="13715795" imgH="7715072" progId="AcroExch.Document.DC">
                  <p:embed/>
                  <p:pic>
                    <p:nvPicPr>
                      <p:cNvPr id="4" name="Nesne 3">
                        <a:extLst>
                          <a:ext uri="{FF2B5EF4-FFF2-40B4-BE49-F238E27FC236}">
                            <a16:creationId xmlns:a16="http://schemas.microsoft.com/office/drawing/2014/main" id="{AE0D5FB5-AED3-4990-99AF-8B550432D5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1"/>
                        <a:ext cx="12209568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etin kutusu 1">
            <a:extLst>
              <a:ext uri="{FF2B5EF4-FFF2-40B4-BE49-F238E27FC236}">
                <a16:creationId xmlns:a16="http://schemas.microsoft.com/office/drawing/2014/main" id="{74D1BE9F-0D6A-4470-A171-0EB47EB256A6}"/>
              </a:ext>
            </a:extLst>
          </p:cNvPr>
          <p:cNvSpPr txBox="1"/>
          <p:nvPr/>
        </p:nvSpPr>
        <p:spPr>
          <a:xfrm>
            <a:off x="1559169" y="2828835"/>
            <a:ext cx="9073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i="1" dirty="0"/>
              <a:t>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16710127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3938C29E-F513-4CE4-ADED-1941A2600E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1" t="35904" r="26144" b="36536"/>
          <a:stretch/>
        </p:blipFill>
        <p:spPr>
          <a:xfrm>
            <a:off x="3362178" y="2461846"/>
            <a:ext cx="5641146" cy="188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5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9C7F07F-208F-4E1D-A4CC-276E200EB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84" y="252771"/>
            <a:ext cx="5717212" cy="6352458"/>
          </a:xfrm>
          <a:prstGeom prst="rect">
            <a:avLst/>
          </a:prstGeom>
        </p:spPr>
      </p:pic>
      <p:sp>
        <p:nvSpPr>
          <p:cNvPr id="6" name="Kaydırma: Dikey 5">
            <a:extLst>
              <a:ext uri="{FF2B5EF4-FFF2-40B4-BE49-F238E27FC236}">
                <a16:creationId xmlns:a16="http://schemas.microsoft.com/office/drawing/2014/main" id="{BBB1AD54-6BC3-4D37-A56F-3BD7986D9011}"/>
              </a:ext>
            </a:extLst>
          </p:cNvPr>
          <p:cNvSpPr/>
          <p:nvPr/>
        </p:nvSpPr>
        <p:spPr>
          <a:xfrm>
            <a:off x="815926" y="647114"/>
            <a:ext cx="2025748" cy="3080824"/>
          </a:xfrm>
          <a:prstGeom prst="verticalScroll">
            <a:avLst/>
          </a:prstGeom>
          <a:solidFill>
            <a:srgbClr val="B8665C"/>
          </a:solidFill>
          <a:ln>
            <a:solidFill>
              <a:srgbClr val="B866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800" dirty="0"/>
              <a:t>Magnezyum, beyin ve kalpte diğer organlara nazaran daha yoğun olarak yer almaktadır.</a:t>
            </a:r>
          </a:p>
        </p:txBody>
      </p:sp>
    </p:spTree>
    <p:extLst>
      <p:ext uri="{BB962C8B-B14F-4D97-AF65-F5344CB8AC3E}">
        <p14:creationId xmlns:p14="http://schemas.microsoft.com/office/powerpoint/2010/main" val="393098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3DCAA2B-7A32-4475-8F92-B28E12124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/>
              <a:t>Every living cell needs Magnesium to produce energy</a:t>
            </a:r>
          </a:p>
        </p:txBody>
      </p:sp>
      <p:sp>
        <p:nvSpPr>
          <p:cNvPr id="24" name="!!Line">
            <a:extLst>
              <a:ext uri="{FF2B5EF4-FFF2-40B4-BE49-F238E27FC236}">
                <a16:creationId xmlns:a16="http://schemas.microsoft.com/office/drawing/2014/main" id="{B0161EF8-C8C6-4F2A-9D5C-49BD28A2B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585216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İçerik Yer Tutucusu 14" descr="metin, bilardo topu içeren bir resim&#10;&#10;Açıklama otomatik olarak oluşturuldu">
            <a:extLst>
              <a:ext uri="{FF2B5EF4-FFF2-40B4-BE49-F238E27FC236}">
                <a16:creationId xmlns:a16="http://schemas.microsoft.com/office/drawing/2014/main" id="{82B08963-2BC6-4018-9853-CF968984A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" r="1" b="1"/>
          <a:stretch/>
        </p:blipFill>
        <p:spPr>
          <a:xfrm>
            <a:off x="2855909" y="1808497"/>
            <a:ext cx="6215794" cy="4171569"/>
          </a:xfrm>
          <a:prstGeom prst="rect">
            <a:avLst/>
          </a:prstGeom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80927D99-6DBB-482A-99D4-B0307A358462}"/>
              </a:ext>
            </a:extLst>
          </p:cNvPr>
          <p:cNvSpPr txBox="1"/>
          <p:nvPr/>
        </p:nvSpPr>
        <p:spPr>
          <a:xfrm>
            <a:off x="841247" y="6116554"/>
            <a:ext cx="3643433" cy="183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Dr.Jocker.com </a:t>
            </a:r>
          </a:p>
        </p:txBody>
      </p:sp>
      <p:pic>
        <p:nvPicPr>
          <p:cNvPr id="7" name="Picture 4" descr="Afbeeldingsresultaat voor action potential axon">
            <a:extLst>
              <a:ext uri="{FF2B5EF4-FFF2-40B4-BE49-F238E27FC236}">
                <a16:creationId xmlns:a16="http://schemas.microsoft.com/office/drawing/2014/main" id="{466EEBD6-D541-47CA-9C74-37AFB81DA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903" y="1385005"/>
            <a:ext cx="51456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Düz Ok Bağlayıcısı 3">
            <a:extLst>
              <a:ext uri="{FF2B5EF4-FFF2-40B4-BE49-F238E27FC236}">
                <a16:creationId xmlns:a16="http://schemas.microsoft.com/office/drawing/2014/main" id="{AEDC67B4-E8E5-4159-8B0C-298EDCE02BF9}"/>
              </a:ext>
            </a:extLst>
          </p:cNvPr>
          <p:cNvCxnSpPr>
            <a:cxnSpLocks/>
          </p:cNvCxnSpPr>
          <p:nvPr/>
        </p:nvCxnSpPr>
        <p:spPr>
          <a:xfrm flipH="1">
            <a:off x="3312827" y="3627620"/>
            <a:ext cx="37475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BD17856E-CD7F-43CF-9C09-738520957CE6}"/>
              </a:ext>
            </a:extLst>
          </p:cNvPr>
          <p:cNvCxnSpPr>
            <a:cxnSpLocks/>
          </p:cNvCxnSpPr>
          <p:nvPr/>
        </p:nvCxnSpPr>
        <p:spPr>
          <a:xfrm flipH="1">
            <a:off x="3177914" y="4242823"/>
            <a:ext cx="50966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FCDDCEC0-6B8B-4055-A1E5-7E9AE1689681}"/>
              </a:ext>
            </a:extLst>
          </p:cNvPr>
          <p:cNvSpPr txBox="1"/>
          <p:nvPr/>
        </p:nvSpPr>
        <p:spPr>
          <a:xfrm>
            <a:off x="2871989" y="3399583"/>
            <a:ext cx="509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>
                <a:solidFill>
                  <a:srgbClr val="FF0000"/>
                </a:solidFill>
              </a:rPr>
              <a:t>Na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178692C2-0B9D-437C-849C-A0E30DAE1439}"/>
              </a:ext>
            </a:extLst>
          </p:cNvPr>
          <p:cNvSpPr txBox="1"/>
          <p:nvPr/>
        </p:nvSpPr>
        <p:spPr>
          <a:xfrm>
            <a:off x="2694816" y="4038605"/>
            <a:ext cx="509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>
                <a:solidFill>
                  <a:srgbClr val="FF0000"/>
                </a:solidFill>
              </a:rPr>
              <a:t>Ca</a:t>
            </a:r>
            <a:endParaRPr lang="tr-TR" sz="2000" b="1" dirty="0">
              <a:solidFill>
                <a:srgbClr val="FF0000"/>
              </a:solidFill>
            </a:endParaRPr>
          </a:p>
        </p:txBody>
      </p:sp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336F9882-E956-4724-9303-5A4261ED8162}"/>
              </a:ext>
            </a:extLst>
          </p:cNvPr>
          <p:cNvCxnSpPr>
            <a:cxnSpLocks/>
          </p:cNvCxnSpPr>
          <p:nvPr/>
        </p:nvCxnSpPr>
        <p:spPr>
          <a:xfrm>
            <a:off x="3381654" y="4739389"/>
            <a:ext cx="42447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FA5374C7-2843-4EA0-B015-6BAC0F0E7536}"/>
              </a:ext>
            </a:extLst>
          </p:cNvPr>
          <p:cNvSpPr txBox="1"/>
          <p:nvPr/>
        </p:nvSpPr>
        <p:spPr>
          <a:xfrm>
            <a:off x="3822209" y="4539334"/>
            <a:ext cx="662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Mg</a:t>
            </a:r>
          </a:p>
        </p:txBody>
      </p:sp>
    </p:spTree>
    <p:extLst>
      <p:ext uri="{BB962C8B-B14F-4D97-AF65-F5344CB8AC3E}">
        <p14:creationId xmlns:p14="http://schemas.microsoft.com/office/powerpoint/2010/main" val="2517463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42A0272-58DB-4A9D-9ADB-FF59B9531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b="1" dirty="0"/>
              <a:t>Magnezyum Formları</a:t>
            </a:r>
            <a:endParaRPr lang="tr-TR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8C26AC-8511-4C47-8888-01BD80207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000" dirty="0"/>
              <a:t>It can be bound both organic (bound to a substance of living nature) as inorganic </a:t>
            </a:r>
          </a:p>
          <a:p>
            <a:pPr lvl="1"/>
            <a:r>
              <a:rPr lang="en-US" sz="1800" b="1" dirty="0"/>
              <a:t>Organic forms</a:t>
            </a:r>
            <a:r>
              <a:rPr lang="en-US" sz="1800" dirty="0"/>
              <a:t>: aspartate, </a:t>
            </a:r>
            <a:r>
              <a:rPr lang="en-US" sz="1800" dirty="0" err="1"/>
              <a:t>arginate</a:t>
            </a:r>
            <a:r>
              <a:rPr lang="en-US" sz="1800" dirty="0"/>
              <a:t>, ascorbate,</a:t>
            </a:r>
            <a:r>
              <a:rPr lang="en-US" sz="1800" dirty="0">
                <a:highlight>
                  <a:srgbClr val="F8D7CD"/>
                </a:highlight>
              </a:rPr>
              <a:t> glycinate</a:t>
            </a:r>
            <a:r>
              <a:rPr lang="en-US" sz="1800" dirty="0"/>
              <a:t>, lactate,</a:t>
            </a:r>
            <a:r>
              <a:rPr lang="en-US" sz="1800" dirty="0">
                <a:highlight>
                  <a:srgbClr val="F8D7CD"/>
                </a:highlight>
              </a:rPr>
              <a:t> citrate</a:t>
            </a:r>
            <a:r>
              <a:rPr lang="en-US" sz="1800" dirty="0"/>
              <a:t>, picolinate, </a:t>
            </a:r>
            <a:r>
              <a:rPr lang="en-US" sz="1800" dirty="0">
                <a:highlight>
                  <a:srgbClr val="F8D7CD"/>
                </a:highlight>
              </a:rPr>
              <a:t>malate</a:t>
            </a:r>
            <a:r>
              <a:rPr lang="tr-TR" sz="1800" dirty="0">
                <a:highlight>
                  <a:srgbClr val="F8D7CD"/>
                </a:highlight>
              </a:rPr>
              <a:t>, </a:t>
            </a:r>
            <a:r>
              <a:rPr lang="en-US" sz="1800" dirty="0"/>
              <a:t> </a:t>
            </a:r>
            <a:r>
              <a:rPr lang="en-US" sz="1800" dirty="0">
                <a:highlight>
                  <a:srgbClr val="F8D7CD"/>
                </a:highlight>
              </a:rPr>
              <a:t>phosphate</a:t>
            </a:r>
            <a:r>
              <a:rPr lang="tr-TR" sz="1800" dirty="0">
                <a:highlight>
                  <a:srgbClr val="F8D7CD"/>
                </a:highlight>
              </a:rPr>
              <a:t> </a:t>
            </a:r>
            <a:r>
              <a:rPr lang="tr-TR" sz="1800" dirty="0" err="1">
                <a:highlight>
                  <a:srgbClr val="FFFFFF"/>
                </a:highlight>
              </a:rPr>
              <a:t>and</a:t>
            </a:r>
            <a:r>
              <a:rPr lang="tr-TR" sz="1800" dirty="0">
                <a:highlight>
                  <a:srgbClr val="FFFFFF"/>
                </a:highlight>
              </a:rPr>
              <a:t> </a:t>
            </a:r>
            <a:r>
              <a:rPr lang="en-US" sz="1800" dirty="0" err="1">
                <a:highlight>
                  <a:srgbClr val="FFFFFF"/>
                </a:highlight>
              </a:rPr>
              <a:t>taurate</a:t>
            </a:r>
            <a:endParaRPr lang="en-US" sz="1800" dirty="0">
              <a:highlight>
                <a:srgbClr val="FFFFFF"/>
              </a:highlight>
            </a:endParaRPr>
          </a:p>
          <a:p>
            <a:pPr lvl="1"/>
            <a:r>
              <a:rPr lang="en-US" sz="1800" b="1" dirty="0"/>
              <a:t>Inorganic forms</a:t>
            </a:r>
            <a:r>
              <a:rPr lang="en-US" sz="1800" dirty="0"/>
              <a:t>: sulfate, chloride, carbonate and oxide</a:t>
            </a:r>
          </a:p>
          <a:p>
            <a:r>
              <a:rPr lang="en-US" sz="2000" b="1" dirty="0"/>
              <a:t>The best absorbable forms are organic forms </a:t>
            </a:r>
            <a:r>
              <a:rPr lang="en-US" sz="2000" dirty="0"/>
              <a:t>including citrate, glycinate, malate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phosphate</a:t>
            </a:r>
            <a:r>
              <a:rPr lang="en-US" sz="2000" dirty="0"/>
              <a:t>.</a:t>
            </a:r>
          </a:p>
          <a:p>
            <a:pPr>
              <a:lnSpc>
                <a:spcPct val="100000"/>
              </a:lnSpc>
            </a:pPr>
            <a:endParaRPr lang="tr-TR" sz="2200" dirty="0"/>
          </a:p>
          <a:p>
            <a:pPr marL="0" indent="0">
              <a:buNone/>
            </a:pPr>
            <a:endParaRPr lang="tr-TR" sz="2200" dirty="0"/>
          </a:p>
        </p:txBody>
      </p:sp>
      <p:graphicFrame>
        <p:nvGraphicFramePr>
          <p:cNvPr id="7" name="Tablo 5">
            <a:extLst>
              <a:ext uri="{FF2B5EF4-FFF2-40B4-BE49-F238E27FC236}">
                <a16:creationId xmlns:a16="http://schemas.microsoft.com/office/drawing/2014/main" id="{ADDAA0FD-34B2-4269-A22F-0E4AD3DFB6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856092"/>
              </p:ext>
            </p:extLst>
          </p:nvPr>
        </p:nvGraphicFramePr>
        <p:xfrm>
          <a:off x="1772531" y="3652174"/>
          <a:ext cx="8342142" cy="263628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362647">
                  <a:extLst>
                    <a:ext uri="{9D8B030D-6E8A-4147-A177-3AD203B41FA5}">
                      <a16:colId xmlns:a16="http://schemas.microsoft.com/office/drawing/2014/main" val="4210620590"/>
                    </a:ext>
                  </a:extLst>
                </a:gridCol>
                <a:gridCol w="5979495">
                  <a:extLst>
                    <a:ext uri="{9D8B030D-6E8A-4147-A177-3AD203B41FA5}">
                      <a16:colId xmlns:a16="http://schemas.microsoft.com/office/drawing/2014/main" val="2860659605"/>
                    </a:ext>
                  </a:extLst>
                </a:gridCol>
              </a:tblGrid>
              <a:tr h="376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effectLst/>
                        </a:rPr>
                        <a:t>Mg Formları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</a:rPr>
                        <a:t>Mg Formlarının Özellikleri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559120"/>
                  </a:ext>
                </a:extLst>
              </a:tr>
              <a:tr h="376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</a:rPr>
                        <a:t>Magnezyum Bisglisinat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</a:rPr>
                        <a:t>Gevşetici, bağırsak dostu, sinir ağları için faydalı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224207"/>
                  </a:ext>
                </a:extLst>
              </a:tr>
              <a:tr h="376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</a:rPr>
                        <a:t>Magnezyum Sitrat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</a:rPr>
                        <a:t>Gevşetici, kas ağrısını azaltır, böbrekler için faydalı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047732"/>
                  </a:ext>
                </a:extLst>
              </a:tr>
              <a:tr h="376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</a:rPr>
                        <a:t>Magnezyum Gliserofosfat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</a:rPr>
                        <a:t>Kas kasılma mekanizmaları ve kardiyovasküler sağlık için faydalı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691916"/>
                  </a:ext>
                </a:extLst>
              </a:tr>
              <a:tr h="376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</a:rPr>
                        <a:t>Magnezyum Malat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</a:rPr>
                        <a:t>Enerji verir, metabolizmada etkili, kas ağrısını azaltır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333460"/>
                  </a:ext>
                </a:extLst>
              </a:tr>
              <a:tr h="376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</a:rPr>
                        <a:t>Magnezyum </a:t>
                      </a:r>
                      <a:r>
                        <a:rPr lang="tr-TR" sz="1600" dirty="0" err="1">
                          <a:solidFill>
                            <a:srgbClr val="000000"/>
                          </a:solidFill>
                          <a:effectLst/>
                        </a:rPr>
                        <a:t>Taurat</a:t>
                      </a: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</a:rPr>
                        <a:t>Kalp damar sağlığı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283565"/>
                  </a:ext>
                </a:extLst>
              </a:tr>
              <a:tr h="376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</a:rPr>
                        <a:t>Magnezyum Klorür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 err="1">
                          <a:solidFill>
                            <a:srgbClr val="000000"/>
                          </a:solidFill>
                          <a:effectLst/>
                        </a:rPr>
                        <a:t>Detox</a:t>
                      </a: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</a:rPr>
                        <a:t> etkisi, böbrekler için faydalı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039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903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42A0272-58DB-4A9D-9ADB-FF59B9531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b="1" dirty="0"/>
              <a:t>The European Food Safety Authority (EFSA) has acknowledged the following beneficial effects of magnesium as a basis for health claims</a:t>
            </a:r>
            <a:endParaRPr lang="tr-TR" sz="28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İçerik Yer Tutucusu 2">
            <a:extLst>
              <a:ext uri="{FF2B5EF4-FFF2-40B4-BE49-F238E27FC236}">
                <a16:creationId xmlns:a16="http://schemas.microsoft.com/office/drawing/2014/main" id="{26030640-2A3E-486C-9661-7F4FCA0F117A}"/>
              </a:ext>
            </a:extLst>
          </p:cNvPr>
          <p:cNvSpPr txBox="1">
            <a:spLocks/>
          </p:cNvSpPr>
          <p:nvPr/>
        </p:nvSpPr>
        <p:spPr>
          <a:xfrm>
            <a:off x="836676" y="184924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• Elektrolit dengesine katkı sağlar.</a:t>
            </a:r>
          </a:p>
          <a:p>
            <a:pPr marL="0" indent="0">
              <a:buNone/>
            </a:pPr>
            <a:r>
              <a:rPr lang="tr-TR" dirty="0"/>
              <a:t>• Enerji oluşum metabolizmasına katkı sağlar.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• </a:t>
            </a:r>
            <a:r>
              <a:rPr lang="tr-TR" dirty="0"/>
              <a:t>Kalp kası dahil kas fonksiyonlarına katkı sağlar.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tr-TR" dirty="0"/>
              <a:t>• Sinir fonksiyonlarında etkilidir.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dirty="0"/>
              <a:t>• Hücre bölünmesinde görevi vardır.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dirty="0"/>
              <a:t>• Kemiklerin korunmasına yardımcıdır.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dirty="0"/>
              <a:t>• Dişlerin korunmasına katkıda bulunur.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dirty="0"/>
              <a:t>• Protein sentezine katkıda bulunur.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• </a:t>
            </a:r>
            <a:r>
              <a:rPr lang="tr-TR" dirty="0"/>
              <a:t>Yorgunluğun ve bitkinliğin azalmasını sağlar.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dirty="0"/>
              <a:t>• Psikolojik fonksiyonların gelişimini sağlar.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AB0E919D-6363-4E02-BD42-DA7D9EA8EB0C}"/>
              </a:ext>
            </a:extLst>
          </p:cNvPr>
          <p:cNvSpPr txBox="1"/>
          <p:nvPr/>
        </p:nvSpPr>
        <p:spPr>
          <a:xfrm>
            <a:off x="836676" y="5918109"/>
            <a:ext cx="10578553" cy="2824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(1) 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EFSA Scientific Opinion on health claims related to magnesium.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EFSA Journal 2009; 7(9):1216</a:t>
            </a:r>
          </a:p>
          <a:p>
            <a:pPr>
              <a:spcAft>
                <a:spcPts val="600"/>
              </a:spcAft>
            </a:pP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(2)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EFSA Scientific Opinion on health claims related to magnesium.</a:t>
            </a: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EFSA Journal 2010;8(10):1807</a:t>
            </a:r>
            <a:endParaRPr lang="tr-TR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48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E6C9F3D-78CF-4230-9392-D1B976B87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18" t="30121" r="55726" b="7942"/>
          <a:stretch/>
        </p:blipFill>
        <p:spPr>
          <a:xfrm>
            <a:off x="4036214" y="912146"/>
            <a:ext cx="3760491" cy="549186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C6723EB-8261-4D1A-8452-D5B5D0683897}"/>
              </a:ext>
            </a:extLst>
          </p:cNvPr>
          <p:cNvSpPr txBox="1"/>
          <p:nvPr/>
        </p:nvSpPr>
        <p:spPr>
          <a:xfrm>
            <a:off x="627184" y="6404008"/>
            <a:ext cx="10578553" cy="2824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tr-T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https://foodsupplementseurope.org/publications-guidelines/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FAE650F-1D5A-4112-8C90-2BE3A37033F5}"/>
              </a:ext>
            </a:extLst>
          </p:cNvPr>
          <p:cNvSpPr txBox="1"/>
          <p:nvPr/>
        </p:nvSpPr>
        <p:spPr>
          <a:xfrm>
            <a:off x="4036214" y="560454"/>
            <a:ext cx="3760491" cy="36933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>
                <a:solidFill>
                  <a:srgbClr val="A28EB7"/>
                </a:solidFill>
              </a:rPr>
              <a:t>Magnesium</a:t>
            </a:r>
            <a:r>
              <a:rPr lang="tr-TR" b="1" dirty="0">
                <a:solidFill>
                  <a:srgbClr val="A28EB7"/>
                </a:solidFill>
              </a:rPr>
              <a:t> Content in </a:t>
            </a:r>
            <a:r>
              <a:rPr lang="tr-TR" b="1" dirty="0" err="1">
                <a:solidFill>
                  <a:srgbClr val="A28EB7"/>
                </a:solidFill>
              </a:rPr>
              <a:t>Food</a:t>
            </a:r>
            <a:endParaRPr lang="tr-TR" b="1" dirty="0">
              <a:solidFill>
                <a:srgbClr val="A28EB7"/>
              </a:solidFill>
            </a:endParaRPr>
          </a:p>
        </p:txBody>
      </p:sp>
      <p:pic>
        <p:nvPicPr>
          <p:cNvPr id="10" name="Resim 9" descr="yiyecek, tablo, tabak, yemek içeren bir resim&#10;&#10;Açıklama otomatik olarak oluşturuldu">
            <a:extLst>
              <a:ext uri="{FF2B5EF4-FFF2-40B4-BE49-F238E27FC236}">
                <a16:creationId xmlns:a16="http://schemas.microsoft.com/office/drawing/2014/main" id="{6D9ABF7F-B647-4EDC-9F02-46545DE371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FE7F2"/>
              </a:clrFrom>
              <a:clrTo>
                <a:srgbClr val="DFE7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495" y="3913525"/>
            <a:ext cx="4414505" cy="29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52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3966</TotalTime>
  <Words>2809</Words>
  <Application>Microsoft Office PowerPoint</Application>
  <PresentationFormat>Geniş ekran</PresentationFormat>
  <Paragraphs>357</Paragraphs>
  <Slides>47</Slides>
  <Notes>0</Notes>
  <HiddenSlides>2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55" baseType="lpstr">
      <vt:lpstr>AdvTT3713a231</vt:lpstr>
      <vt:lpstr>AdvTT50a2f13e.I</vt:lpstr>
      <vt:lpstr>Arial</vt:lpstr>
      <vt:lpstr>Calibri</vt:lpstr>
      <vt:lpstr>Calibri Light</vt:lpstr>
      <vt:lpstr>TexGyreHeros</vt:lpstr>
      <vt:lpstr>Office Teması</vt:lpstr>
      <vt:lpstr>Acrobat Document</vt:lpstr>
      <vt:lpstr>PowerPoint Sunusu</vt:lpstr>
      <vt:lpstr>İçindekiler</vt:lpstr>
      <vt:lpstr>Magnezyum</vt:lpstr>
      <vt:lpstr>Magnezyum</vt:lpstr>
      <vt:lpstr>PowerPoint Sunusu</vt:lpstr>
      <vt:lpstr>Every living cell needs Magnesium to produce energy</vt:lpstr>
      <vt:lpstr>Magnezyum Formları</vt:lpstr>
      <vt:lpstr>The European Food Safety Authority (EFSA) has acknowledged the following beneficial effects of magnesium as a basis for health claims</vt:lpstr>
      <vt:lpstr>PowerPoint Sunusu</vt:lpstr>
      <vt:lpstr>Magnezyum Emilimi</vt:lpstr>
      <vt:lpstr>Magnezyum Kullanımı</vt:lpstr>
      <vt:lpstr>AB’de Magnezyum için Önerilen Kullanım Dozu</vt:lpstr>
      <vt:lpstr>AB’de Magnezyum Takviyeleri Limitleri</vt:lpstr>
      <vt:lpstr>PowerPoint Sunusu</vt:lpstr>
      <vt:lpstr>PowerPoint Sunusu</vt:lpstr>
      <vt:lpstr> National Institutes of Health  (Ulusal Sağlık Araştırmaları Ensitüsü) </vt:lpstr>
      <vt:lpstr>Magnezyum Kullanımı</vt:lpstr>
      <vt:lpstr>% of Population not Meeting RDI</vt:lpstr>
      <vt:lpstr>PowerPoint Sunusu</vt:lpstr>
      <vt:lpstr>Magnezyum Eksikliği </vt:lpstr>
      <vt:lpstr>Neptune Magnesium</vt:lpstr>
      <vt:lpstr>PowerPoint Sunusu</vt:lpstr>
      <vt:lpstr>Magnezyum Biyorarlanımı</vt:lpstr>
      <vt:lpstr>Magnezyum Biyorarlanımı</vt:lpstr>
      <vt:lpstr>Magnezyum Alımı ve Ani Kardiyak Ölüm Riski</vt:lpstr>
      <vt:lpstr>Magnezyum Alımı ve Ani Kardiyak Ölüm Riski</vt:lpstr>
      <vt:lpstr>Magnezyum Alımı ve Tip 2 Diyabet </vt:lpstr>
      <vt:lpstr>Magnezyum Alımı ve Tip 2 Diyabet </vt:lpstr>
      <vt:lpstr>PowerPoint Sunusu</vt:lpstr>
      <vt:lpstr>Magnezyum Alımı ve Osteoporoz </vt:lpstr>
      <vt:lpstr>Magnezyum Alımı ve Osteoporoz </vt:lpstr>
      <vt:lpstr>Magnezyum Alımı ve Osteoporoz </vt:lpstr>
      <vt:lpstr>Magnezyum Alımı ve Uyku Kalitesi</vt:lpstr>
      <vt:lpstr>Magnezyum Alımı ve Uyku Kalitesi</vt:lpstr>
      <vt:lpstr>Magnezyum Alımı ve CRP</vt:lpstr>
      <vt:lpstr>PowerPoint Sunusu</vt:lpstr>
      <vt:lpstr>PowerPoint Sunusu</vt:lpstr>
      <vt:lpstr>Neptune Magnesium</vt:lpstr>
      <vt:lpstr>PowerPoint Sunusu</vt:lpstr>
      <vt:lpstr>Neptune Magnesium</vt:lpstr>
      <vt:lpstr>Neptune Magnesium</vt:lpstr>
      <vt:lpstr>Neptune Magnesium</vt:lpstr>
      <vt:lpstr>Neptune Magnesium</vt:lpstr>
      <vt:lpstr>Neptune Magnesium</vt:lpstr>
      <vt:lpstr>Neptune Magnesium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Betül Pancar</dc:creator>
  <cp:lastModifiedBy>suleyman refik</cp:lastModifiedBy>
  <cp:revision>369</cp:revision>
  <dcterms:created xsi:type="dcterms:W3CDTF">2019-08-29T09:22:34Z</dcterms:created>
  <dcterms:modified xsi:type="dcterms:W3CDTF">2022-08-15T09:49:07Z</dcterms:modified>
</cp:coreProperties>
</file>