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9" r:id="rId3"/>
    <p:sldId id="258" r:id="rId4"/>
    <p:sldId id="403" r:id="rId5"/>
    <p:sldId id="404" r:id="rId6"/>
    <p:sldId id="405" r:id="rId7"/>
    <p:sldId id="406" r:id="rId8"/>
    <p:sldId id="413" r:id="rId9"/>
    <p:sldId id="407" r:id="rId10"/>
    <p:sldId id="412" r:id="rId11"/>
    <p:sldId id="408" r:id="rId12"/>
    <p:sldId id="410" r:id="rId13"/>
    <p:sldId id="411" r:id="rId14"/>
    <p:sldId id="402" r:id="rId15"/>
    <p:sldId id="409" r:id="rId16"/>
    <p:sldId id="418" r:id="rId17"/>
    <p:sldId id="419" r:id="rId18"/>
    <p:sldId id="421" r:id="rId19"/>
    <p:sldId id="423" r:id="rId20"/>
    <p:sldId id="434" r:id="rId21"/>
    <p:sldId id="422" r:id="rId22"/>
    <p:sldId id="424" r:id="rId23"/>
    <p:sldId id="425" r:id="rId24"/>
    <p:sldId id="426" r:id="rId25"/>
    <p:sldId id="398" r:id="rId26"/>
    <p:sldId id="435" r:id="rId27"/>
    <p:sldId id="443" r:id="rId28"/>
    <p:sldId id="429" r:id="rId29"/>
    <p:sldId id="430" r:id="rId30"/>
    <p:sldId id="414" r:id="rId31"/>
    <p:sldId id="415" r:id="rId32"/>
    <p:sldId id="366" r:id="rId33"/>
    <p:sldId id="431" r:id="rId34"/>
    <p:sldId id="444" r:id="rId35"/>
    <p:sldId id="417" r:id="rId36"/>
    <p:sldId id="416" r:id="rId37"/>
    <p:sldId id="340" r:id="rId38"/>
    <p:sldId id="436" r:id="rId39"/>
    <p:sldId id="437" r:id="rId40"/>
    <p:sldId id="439" r:id="rId41"/>
    <p:sldId id="441" r:id="rId42"/>
    <p:sldId id="442" r:id="rId43"/>
    <p:sldId id="270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Ölümcül kalp krizi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Plasebo </c:v>
                </c:pt>
                <c:pt idx="1">
                  <c:v>Selenyum 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F-4CCA-93ED-47061C6C27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5387656"/>
        <c:axId val="505392248"/>
      </c:barChart>
      <c:catAx>
        <c:axId val="50538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5392248"/>
        <c:crosses val="autoZero"/>
        <c:auto val="1"/>
        <c:lblAlgn val="ctr"/>
        <c:lblOffset val="100"/>
        <c:noMultiLvlLbl val="0"/>
      </c:catAx>
      <c:valAx>
        <c:axId val="50539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dirty="0"/>
                  <a:t>Kişi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538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Ölümcül olmayan kalp krizi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Plasebo </c:v>
                </c:pt>
                <c:pt idx="1">
                  <c:v>Selenyum 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6-415C-A734-1338E04DB5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05387656"/>
        <c:axId val="505392248"/>
      </c:barChart>
      <c:catAx>
        <c:axId val="50538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5392248"/>
        <c:crosses val="autoZero"/>
        <c:auto val="1"/>
        <c:lblAlgn val="ctr"/>
        <c:lblOffset val="100"/>
        <c:noMultiLvlLbl val="0"/>
      </c:catAx>
      <c:valAx>
        <c:axId val="50539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dirty="0"/>
                  <a:t>Kişi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538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4" Type="http://schemas.openxmlformats.org/officeDocument/2006/relationships/image" Target="../media/image2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image" Target="../media/image17.pn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CFCD7-A037-4F21-B1EB-AB303CB60A07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AB63A91-B0D0-44FF-9A0D-08B47FA3AFDF}">
      <dgm:prSet phldrT="[Metin]" custT="1"/>
      <dgm:spPr/>
      <dgm:t>
        <a:bodyPr/>
        <a:lstStyle/>
        <a:p>
          <a:r>
            <a:rPr lang="tr-TR" sz="2400" b="1" dirty="0"/>
            <a:t>16 mg </a:t>
          </a:r>
          <a:r>
            <a:rPr lang="tr-TR" sz="2400" b="1" dirty="0" err="1"/>
            <a:t>Fruit</a:t>
          </a:r>
          <a:r>
            <a:rPr lang="tr-TR" sz="2400" b="1" dirty="0"/>
            <a:t> </a:t>
          </a:r>
          <a:r>
            <a:rPr lang="tr-TR" sz="2400" b="1" dirty="0" err="1"/>
            <a:t>Mix</a:t>
          </a:r>
          <a:r>
            <a:rPr lang="tr-TR" sz="2400" b="1" dirty="0"/>
            <a:t> </a:t>
          </a:r>
        </a:p>
      </dgm:t>
    </dgm:pt>
    <dgm:pt modelId="{24C70C57-8FB1-4DD6-B03A-1068F4EBE3AC}" type="parTrans" cxnId="{D105A51F-0729-4604-8C1E-A2F88CC50BC6}">
      <dgm:prSet/>
      <dgm:spPr/>
      <dgm:t>
        <a:bodyPr/>
        <a:lstStyle/>
        <a:p>
          <a:endParaRPr lang="tr-TR"/>
        </a:p>
      </dgm:t>
    </dgm:pt>
    <dgm:pt modelId="{C47EFC4F-0CDF-4C4A-888B-70ABDF5E3EC7}" type="sibTrans" cxnId="{D105A51F-0729-4604-8C1E-A2F88CC50B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tr-TR"/>
        </a:p>
      </dgm:t>
    </dgm:pt>
    <dgm:pt modelId="{FDA92402-E78E-4067-A27F-BBE66A64ADC4}">
      <dgm:prSet phldrT="[Metin]" custT="1"/>
      <dgm:spPr/>
      <dgm:t>
        <a:bodyPr/>
        <a:lstStyle/>
        <a:p>
          <a:pPr algn="ctr"/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</a:t>
          </a:r>
          <a:r>
            <a:rPr lang="tr-TR" sz="28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8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mcg</a:t>
          </a:r>
          <a:endParaRPr lang="tr-T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C4E0D1-A3E6-4382-B18E-F944BDEFE34B}" type="parTrans" cxnId="{6322571D-AEAF-4C6E-AD08-8E4BC65E77F7}">
      <dgm:prSet/>
      <dgm:spPr/>
      <dgm:t>
        <a:bodyPr/>
        <a:lstStyle/>
        <a:p>
          <a:endParaRPr lang="tr-TR"/>
        </a:p>
      </dgm:t>
    </dgm:pt>
    <dgm:pt modelId="{B94D1CD6-0B4A-4453-A981-354D4B9733C6}" type="sibTrans" cxnId="{6322571D-AEAF-4C6E-AD08-8E4BC65E77F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tr-TR"/>
        </a:p>
      </dgm:t>
    </dgm:pt>
    <dgm:pt modelId="{25862AE9-0B90-4842-B44E-8EF531C687F4}">
      <dgm:prSet phldrT="[Metin]"/>
      <dgm:spPr/>
      <dgm:t>
        <a:bodyPr/>
        <a:lstStyle/>
        <a:p>
          <a:endParaRPr lang="tr-TR" dirty="0"/>
        </a:p>
      </dgm:t>
    </dgm:pt>
    <dgm:pt modelId="{C8E4D236-2C75-436D-9047-F66AF183967B}" type="parTrans" cxnId="{707D77B9-CD49-45E5-AAC0-CB72FBC980EB}">
      <dgm:prSet/>
      <dgm:spPr/>
      <dgm:t>
        <a:bodyPr/>
        <a:lstStyle/>
        <a:p>
          <a:endParaRPr lang="tr-TR"/>
        </a:p>
      </dgm:t>
    </dgm:pt>
    <dgm:pt modelId="{D5863BAA-DE01-40C4-8AF3-50B4EC614275}" type="sibTrans" cxnId="{707D77B9-CD49-45E5-AAC0-CB72FBC980E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tr-TR"/>
        </a:p>
      </dgm:t>
    </dgm:pt>
    <dgm:pt modelId="{A7560E8A-F8C9-498E-BAC7-2D485A6F450D}">
      <dgm:prSet phldrT="[Metin]" custT="1"/>
      <dgm:spPr/>
      <dgm:t>
        <a:bodyPr/>
        <a:lstStyle/>
        <a:p>
          <a:r>
            <a:rPr lang="tr-T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190 mg</a:t>
          </a:r>
        </a:p>
        <a:p>
          <a:r>
            <a:rPr lang="tr-T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Brokoli ekstresi</a:t>
          </a:r>
        </a:p>
      </dgm:t>
    </dgm:pt>
    <dgm:pt modelId="{06D16C52-2EB1-49BD-9C9E-0B1928210509}" type="parTrans" cxnId="{1D0B49DF-0C18-489D-B948-0C68AF5BFD94}">
      <dgm:prSet/>
      <dgm:spPr/>
      <dgm:t>
        <a:bodyPr/>
        <a:lstStyle/>
        <a:p>
          <a:endParaRPr lang="tr-TR"/>
        </a:p>
      </dgm:t>
    </dgm:pt>
    <dgm:pt modelId="{52EECD49-6965-4900-BF5A-53FF2EB5D3D2}" type="sibTrans" cxnId="{1D0B49DF-0C18-489D-B948-0C68AF5BFD94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tr-TR"/>
        </a:p>
      </dgm:t>
    </dgm:pt>
    <dgm:pt modelId="{24F31D91-0473-4F99-BEA4-B82EC5F841E0}" type="pres">
      <dgm:prSet presAssocID="{937CFCD7-A037-4F21-B1EB-AB303CB60A07}" presName="Name0" presStyleCnt="0">
        <dgm:presLayoutVars>
          <dgm:chMax val="8"/>
          <dgm:chPref val="8"/>
          <dgm:dir/>
        </dgm:presLayoutVars>
      </dgm:prSet>
      <dgm:spPr/>
    </dgm:pt>
    <dgm:pt modelId="{B88BEA3E-15DA-41F9-9ABA-0AC091DDF665}" type="pres">
      <dgm:prSet presAssocID="{0AB63A91-B0D0-44FF-9A0D-08B47FA3AFDF}" presName="parent_text_1" presStyleLbl="revTx" presStyleIdx="0" presStyleCnt="4" custFlipHor="1" custScaleX="35708" custScaleY="19538" custLinFactNeighborX="-8100" custLinFactNeighborY="-14321">
        <dgm:presLayoutVars>
          <dgm:chMax val="0"/>
          <dgm:chPref val="0"/>
          <dgm:bulletEnabled val="1"/>
        </dgm:presLayoutVars>
      </dgm:prSet>
      <dgm:spPr/>
    </dgm:pt>
    <dgm:pt modelId="{3FE33F82-DB92-4BFF-8F59-F477DDFD875E}" type="pres">
      <dgm:prSet presAssocID="{0AB63A91-B0D0-44FF-9A0D-08B47FA3AFDF}" presName="image_accent_1" presStyleCnt="0"/>
      <dgm:spPr/>
    </dgm:pt>
    <dgm:pt modelId="{B64B8422-524D-4897-B6EE-B103F7BC83C9}" type="pres">
      <dgm:prSet presAssocID="{0AB63A91-B0D0-44FF-9A0D-08B47FA3AFDF}" presName="imageAccentRepeatNode" presStyleLbl="alignNode1" presStyleIdx="0" presStyleCnt="8" custScaleX="130606" custScaleY="120849" custLinFactY="-7963" custLinFactNeighborX="52537" custLinFactNeighborY="-100000"/>
      <dgm:spPr/>
    </dgm:pt>
    <dgm:pt modelId="{33CBE9E9-D2BD-4D0F-928A-94B45A09F31C}" type="pres">
      <dgm:prSet presAssocID="{0AB63A91-B0D0-44FF-9A0D-08B47FA3AFDF}" presName="accent_1" presStyleLbl="alignNode1" presStyleIdx="1" presStyleCnt="8"/>
      <dgm:spPr/>
    </dgm:pt>
    <dgm:pt modelId="{4B2F7886-72C9-4CF4-9403-BDD5D8306C99}" type="pres">
      <dgm:prSet presAssocID="{C47EFC4F-0CDF-4C4A-888B-70ABDF5E3EC7}" presName="image_1" presStyleCnt="0"/>
      <dgm:spPr/>
    </dgm:pt>
    <dgm:pt modelId="{4C8AFB26-8051-4E3E-A227-DBB4F7335E44}" type="pres">
      <dgm:prSet presAssocID="{C47EFC4F-0CDF-4C4A-888B-70ABDF5E3EC7}" presName="imageRepeatNode" presStyleLbl="fgImgPlace1" presStyleIdx="0" presStyleCnt="4" custScaleX="181761" custScaleY="171468" custLinFactY="-7844" custLinFactNeighborX="60737" custLinFactNeighborY="-100000"/>
      <dgm:spPr/>
    </dgm:pt>
    <dgm:pt modelId="{0CBB8A02-FD66-4919-9A4E-C1F4732D8DA1}" type="pres">
      <dgm:prSet presAssocID="{FDA92402-E78E-4067-A27F-BBE66A64ADC4}" presName="parent_text_2" presStyleLbl="revTx" presStyleIdx="1" presStyleCnt="4" custScaleX="91983" custScaleY="30219" custLinFactY="-189971" custLinFactNeighborX="-92978" custLinFactNeighborY="-200000">
        <dgm:presLayoutVars>
          <dgm:chMax val="0"/>
          <dgm:chPref val="0"/>
          <dgm:bulletEnabled val="1"/>
        </dgm:presLayoutVars>
      </dgm:prSet>
      <dgm:spPr/>
    </dgm:pt>
    <dgm:pt modelId="{EC22C8D3-90AA-4521-B8CC-3119C93CB2B5}" type="pres">
      <dgm:prSet presAssocID="{FDA92402-E78E-4067-A27F-BBE66A64ADC4}" presName="image_accent_2" presStyleCnt="0"/>
      <dgm:spPr/>
    </dgm:pt>
    <dgm:pt modelId="{1B2D660F-BF73-4156-BB5D-F4E8684E0180}" type="pres">
      <dgm:prSet presAssocID="{FDA92402-E78E-4067-A27F-BBE66A64ADC4}" presName="imageAccentRepeatNode" presStyleLbl="alignNode1" presStyleIdx="2" presStyleCnt="8" custLinFactNeighborX="-91655" custLinFactNeighborY="-5208"/>
      <dgm:spPr/>
    </dgm:pt>
    <dgm:pt modelId="{58705021-CB46-450E-822C-F851D5B372A7}" type="pres">
      <dgm:prSet presAssocID="{B94D1CD6-0B4A-4453-A981-354D4B9733C6}" presName="image_2" presStyleCnt="0"/>
      <dgm:spPr/>
    </dgm:pt>
    <dgm:pt modelId="{D772289B-9182-416D-B38E-3081996B5D74}" type="pres">
      <dgm:prSet presAssocID="{B94D1CD6-0B4A-4453-A981-354D4B9733C6}" presName="imageRepeatNode" presStyleLbl="fgImgPlace1" presStyleIdx="1" presStyleCnt="4" custScaleX="182318" custScaleY="187511" custLinFactNeighborX="-63775" custLinFactNeighborY="21462"/>
      <dgm:spPr/>
    </dgm:pt>
    <dgm:pt modelId="{C306C8BF-F36D-44F9-B9FE-A218AAFFFA99}" type="pres">
      <dgm:prSet presAssocID="{A7560E8A-F8C9-498E-BAC7-2D485A6F450D}" presName="image_accent_3" presStyleCnt="0"/>
      <dgm:spPr/>
    </dgm:pt>
    <dgm:pt modelId="{96046798-AC31-40C1-A79B-145D0546A947}" type="pres">
      <dgm:prSet presAssocID="{A7560E8A-F8C9-498E-BAC7-2D485A6F450D}" presName="imageAccentRepeatNode" presStyleLbl="alignNode1" presStyleIdx="3" presStyleCnt="8" custScaleX="133081" custScaleY="128340" custLinFactX="20733" custLinFactNeighborX="100000" custLinFactNeighborY="-76138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</dgm:pt>
    <dgm:pt modelId="{7B385686-06A8-483C-8DB3-7E7BB447E478}" type="pres">
      <dgm:prSet presAssocID="{A7560E8A-F8C9-498E-BAC7-2D485A6F450D}" presName="parent_text_3" presStyleLbl="revTx" presStyleIdx="2" presStyleCnt="4" custLinFactNeighborX="47850" custLinFactNeighborY="21693">
        <dgm:presLayoutVars>
          <dgm:chMax val="0"/>
          <dgm:chPref val="0"/>
          <dgm:bulletEnabled val="1"/>
        </dgm:presLayoutVars>
      </dgm:prSet>
      <dgm:spPr/>
    </dgm:pt>
    <dgm:pt modelId="{909AC32A-4E41-4890-AB45-1C26F865AA19}" type="pres">
      <dgm:prSet presAssocID="{A7560E8A-F8C9-498E-BAC7-2D485A6F450D}" presName="accent_2" presStyleLbl="alignNode1" presStyleIdx="4" presStyleCnt="8"/>
      <dgm:spPr/>
    </dgm:pt>
    <dgm:pt modelId="{53794766-09E2-4AE5-B2D6-7A54E5BE0095}" type="pres">
      <dgm:prSet presAssocID="{A7560E8A-F8C9-498E-BAC7-2D485A6F450D}" presName="accent_3" presStyleLbl="alignNode1" presStyleIdx="5" presStyleCnt="8"/>
      <dgm:spPr/>
    </dgm:pt>
    <dgm:pt modelId="{B6348C48-6D47-4E6E-AFD1-83C6DCB1BB26}" type="pres">
      <dgm:prSet presAssocID="{52EECD49-6965-4900-BF5A-53FF2EB5D3D2}" presName="image_3" presStyleCnt="0"/>
      <dgm:spPr/>
    </dgm:pt>
    <dgm:pt modelId="{62D70590-D38A-40D3-A0EB-C9F2849C3610}" type="pres">
      <dgm:prSet presAssocID="{52EECD49-6965-4900-BF5A-53FF2EB5D3D2}" presName="imageRepeatNode" presStyleLbl="fgImgPlace1" presStyleIdx="2" presStyleCnt="4" custScaleX="148697" custScaleY="143472" custLinFactX="49985" custLinFactNeighborX="100000" custLinFactNeighborY="-96970"/>
      <dgm:spPr/>
    </dgm:pt>
    <dgm:pt modelId="{16A227FA-56A5-405E-9F45-F3D050B7B44C}" type="pres">
      <dgm:prSet presAssocID="{25862AE9-0B90-4842-B44E-8EF531C687F4}" presName="image_accent_4" presStyleCnt="0"/>
      <dgm:spPr/>
    </dgm:pt>
    <dgm:pt modelId="{8E847429-303E-4E11-B46E-E439BD301DAA}" type="pres">
      <dgm:prSet presAssocID="{25862AE9-0B90-4842-B44E-8EF531C687F4}" presName="imageAccentRepeatNode" presStyleLbl="alignNode1" presStyleIdx="6" presStyleCnt="8" custScaleX="136061" custScaleY="138816" custLinFactX="-100000" custLinFactNeighborX="-117436" custLinFactNeighborY="32480"/>
      <dgm:spPr/>
    </dgm:pt>
    <dgm:pt modelId="{4A10EFA0-F527-4708-9FC0-2A5BF6C67AB9}" type="pres">
      <dgm:prSet presAssocID="{25862AE9-0B90-4842-B44E-8EF531C687F4}" presName="parent_text_4" presStyleLbl="revTx" presStyleIdx="3" presStyleCnt="4" custLinFactY="100000" custLinFactNeighborX="6351" custLinFactNeighborY="175450">
        <dgm:presLayoutVars>
          <dgm:chMax val="0"/>
          <dgm:chPref val="0"/>
          <dgm:bulletEnabled val="1"/>
        </dgm:presLayoutVars>
      </dgm:prSet>
      <dgm:spPr/>
    </dgm:pt>
    <dgm:pt modelId="{FDEB3809-07F6-4E30-B948-5EB6E9E6BBC0}" type="pres">
      <dgm:prSet presAssocID="{25862AE9-0B90-4842-B44E-8EF531C687F4}" presName="accent_4" presStyleLbl="alignNode1" presStyleIdx="7" presStyleCnt="8"/>
      <dgm:spPr/>
    </dgm:pt>
    <dgm:pt modelId="{7947BBB6-AE72-437D-9F8E-24ABE84836A5}" type="pres">
      <dgm:prSet presAssocID="{D5863BAA-DE01-40C4-8AF3-50B4EC614275}" presName="image_4" presStyleCnt="0"/>
      <dgm:spPr/>
    </dgm:pt>
    <dgm:pt modelId="{0ACDB92C-2055-4CB8-BB64-AA78A3D029FB}" type="pres">
      <dgm:prSet presAssocID="{D5863BAA-DE01-40C4-8AF3-50B4EC614275}" presName="imageRepeatNode" presStyleLbl="fgImgPlace1" presStyleIdx="3" presStyleCnt="4" custScaleX="166801" custScaleY="161844" custLinFactX="-100000" custLinFactNeighborX="-159138" custLinFactNeighborY="15644"/>
      <dgm:spPr/>
    </dgm:pt>
  </dgm:ptLst>
  <dgm:cxnLst>
    <dgm:cxn modelId="{B6F39312-2568-45F5-B970-B71B5222937B}" type="presOf" srcId="{937CFCD7-A037-4F21-B1EB-AB303CB60A07}" destId="{24F31D91-0473-4F99-BEA4-B82EC5F841E0}" srcOrd="0" destOrd="0" presId="urn:microsoft.com/office/officeart/2008/layout/BubblePictureList"/>
    <dgm:cxn modelId="{6322571D-AEAF-4C6E-AD08-8E4BC65E77F7}" srcId="{937CFCD7-A037-4F21-B1EB-AB303CB60A07}" destId="{FDA92402-E78E-4067-A27F-BBE66A64ADC4}" srcOrd="1" destOrd="0" parTransId="{BBC4E0D1-A3E6-4382-B18E-F944BDEFE34B}" sibTransId="{B94D1CD6-0B4A-4453-A981-354D4B9733C6}"/>
    <dgm:cxn modelId="{D105A51F-0729-4604-8C1E-A2F88CC50BC6}" srcId="{937CFCD7-A037-4F21-B1EB-AB303CB60A07}" destId="{0AB63A91-B0D0-44FF-9A0D-08B47FA3AFDF}" srcOrd="0" destOrd="0" parTransId="{24C70C57-8FB1-4DD6-B03A-1068F4EBE3AC}" sibTransId="{C47EFC4F-0CDF-4C4A-888B-70ABDF5E3EC7}"/>
    <dgm:cxn modelId="{C92EC92B-A145-4AB4-BD60-0C73B866B211}" type="presOf" srcId="{A7560E8A-F8C9-498E-BAC7-2D485A6F450D}" destId="{7B385686-06A8-483C-8DB3-7E7BB447E478}" srcOrd="0" destOrd="0" presId="urn:microsoft.com/office/officeart/2008/layout/BubblePictureList"/>
    <dgm:cxn modelId="{11600A2C-95E3-4D95-9BB7-899DBBD302E5}" type="presOf" srcId="{D5863BAA-DE01-40C4-8AF3-50B4EC614275}" destId="{0ACDB92C-2055-4CB8-BB64-AA78A3D029FB}" srcOrd="0" destOrd="0" presId="urn:microsoft.com/office/officeart/2008/layout/BubblePictureList"/>
    <dgm:cxn modelId="{4AF18643-9A64-48D0-988A-BEBD93670CE6}" type="presOf" srcId="{C47EFC4F-0CDF-4C4A-888B-70ABDF5E3EC7}" destId="{4C8AFB26-8051-4E3E-A227-DBB4F7335E44}" srcOrd="0" destOrd="0" presId="urn:microsoft.com/office/officeart/2008/layout/BubblePictureList"/>
    <dgm:cxn modelId="{9BB69B53-DA71-4314-8191-FD69FB8C6576}" type="presOf" srcId="{25862AE9-0B90-4842-B44E-8EF531C687F4}" destId="{4A10EFA0-F527-4708-9FC0-2A5BF6C67AB9}" srcOrd="0" destOrd="0" presId="urn:microsoft.com/office/officeart/2008/layout/BubblePictureList"/>
    <dgm:cxn modelId="{9FF959A2-0492-4521-BFE8-0B62B3E31A0B}" type="presOf" srcId="{FDA92402-E78E-4067-A27F-BBE66A64ADC4}" destId="{0CBB8A02-FD66-4919-9A4E-C1F4732D8DA1}" srcOrd="0" destOrd="0" presId="urn:microsoft.com/office/officeart/2008/layout/BubblePictureList"/>
    <dgm:cxn modelId="{B13D99B2-DD5A-4C88-A6C5-26F8B5BF656B}" type="presOf" srcId="{0AB63A91-B0D0-44FF-9A0D-08B47FA3AFDF}" destId="{B88BEA3E-15DA-41F9-9ABA-0AC091DDF665}" srcOrd="0" destOrd="0" presId="urn:microsoft.com/office/officeart/2008/layout/BubblePictureList"/>
    <dgm:cxn modelId="{707D77B9-CD49-45E5-AAC0-CB72FBC980EB}" srcId="{937CFCD7-A037-4F21-B1EB-AB303CB60A07}" destId="{25862AE9-0B90-4842-B44E-8EF531C687F4}" srcOrd="3" destOrd="0" parTransId="{C8E4D236-2C75-436D-9047-F66AF183967B}" sibTransId="{D5863BAA-DE01-40C4-8AF3-50B4EC614275}"/>
    <dgm:cxn modelId="{1D0B49DF-0C18-489D-B948-0C68AF5BFD94}" srcId="{937CFCD7-A037-4F21-B1EB-AB303CB60A07}" destId="{A7560E8A-F8C9-498E-BAC7-2D485A6F450D}" srcOrd="2" destOrd="0" parTransId="{06D16C52-2EB1-49BD-9C9E-0B1928210509}" sibTransId="{52EECD49-6965-4900-BF5A-53FF2EB5D3D2}"/>
    <dgm:cxn modelId="{8868A7E4-5CFC-4168-A5FF-74E96D74AFE6}" type="presOf" srcId="{52EECD49-6965-4900-BF5A-53FF2EB5D3D2}" destId="{62D70590-D38A-40D3-A0EB-C9F2849C3610}" srcOrd="0" destOrd="0" presId="urn:microsoft.com/office/officeart/2008/layout/BubblePictureList"/>
    <dgm:cxn modelId="{55FCD2F5-32BF-4C62-8CE0-EF1B1B00B193}" type="presOf" srcId="{B94D1CD6-0B4A-4453-A981-354D4B9733C6}" destId="{D772289B-9182-416D-B38E-3081996B5D74}" srcOrd="0" destOrd="0" presId="urn:microsoft.com/office/officeart/2008/layout/BubblePictureList"/>
    <dgm:cxn modelId="{1EA02BAB-F35D-46C1-A999-E9EB3E19BAB6}" type="presParOf" srcId="{24F31D91-0473-4F99-BEA4-B82EC5F841E0}" destId="{B88BEA3E-15DA-41F9-9ABA-0AC091DDF665}" srcOrd="0" destOrd="0" presId="urn:microsoft.com/office/officeart/2008/layout/BubblePictureList"/>
    <dgm:cxn modelId="{C943D5C0-DD67-4ECF-B109-528DEE821FB1}" type="presParOf" srcId="{24F31D91-0473-4F99-BEA4-B82EC5F841E0}" destId="{3FE33F82-DB92-4BFF-8F59-F477DDFD875E}" srcOrd="1" destOrd="0" presId="urn:microsoft.com/office/officeart/2008/layout/BubblePictureList"/>
    <dgm:cxn modelId="{CF7F0AB7-7D5B-4824-8797-EDEA51D482C4}" type="presParOf" srcId="{3FE33F82-DB92-4BFF-8F59-F477DDFD875E}" destId="{B64B8422-524D-4897-B6EE-B103F7BC83C9}" srcOrd="0" destOrd="0" presId="urn:microsoft.com/office/officeart/2008/layout/BubblePictureList"/>
    <dgm:cxn modelId="{842F5B8F-847C-473F-87F4-035A3B69598F}" type="presParOf" srcId="{24F31D91-0473-4F99-BEA4-B82EC5F841E0}" destId="{33CBE9E9-D2BD-4D0F-928A-94B45A09F31C}" srcOrd="2" destOrd="0" presId="urn:microsoft.com/office/officeart/2008/layout/BubblePictureList"/>
    <dgm:cxn modelId="{3301AF64-FF2F-4B64-947E-B47ADDC41DA3}" type="presParOf" srcId="{24F31D91-0473-4F99-BEA4-B82EC5F841E0}" destId="{4B2F7886-72C9-4CF4-9403-BDD5D8306C99}" srcOrd="3" destOrd="0" presId="urn:microsoft.com/office/officeart/2008/layout/BubblePictureList"/>
    <dgm:cxn modelId="{78C7F2DA-2306-47FB-BB94-106E70ABC6E4}" type="presParOf" srcId="{4B2F7886-72C9-4CF4-9403-BDD5D8306C99}" destId="{4C8AFB26-8051-4E3E-A227-DBB4F7335E44}" srcOrd="0" destOrd="0" presId="urn:microsoft.com/office/officeart/2008/layout/BubblePictureList"/>
    <dgm:cxn modelId="{44BD7509-E25C-432D-8D2F-2D583263FD6D}" type="presParOf" srcId="{24F31D91-0473-4F99-BEA4-B82EC5F841E0}" destId="{0CBB8A02-FD66-4919-9A4E-C1F4732D8DA1}" srcOrd="4" destOrd="0" presId="urn:microsoft.com/office/officeart/2008/layout/BubblePictureList"/>
    <dgm:cxn modelId="{2E559638-4E75-4670-B9D7-1502D85F1DE1}" type="presParOf" srcId="{24F31D91-0473-4F99-BEA4-B82EC5F841E0}" destId="{EC22C8D3-90AA-4521-B8CC-3119C93CB2B5}" srcOrd="5" destOrd="0" presId="urn:microsoft.com/office/officeart/2008/layout/BubblePictureList"/>
    <dgm:cxn modelId="{1F4C4632-F5E5-4F17-A23E-BA6247A53EA4}" type="presParOf" srcId="{EC22C8D3-90AA-4521-B8CC-3119C93CB2B5}" destId="{1B2D660F-BF73-4156-BB5D-F4E8684E0180}" srcOrd="0" destOrd="0" presId="urn:microsoft.com/office/officeart/2008/layout/BubblePictureList"/>
    <dgm:cxn modelId="{124CC7BE-584F-4A24-9D43-55841230C089}" type="presParOf" srcId="{24F31D91-0473-4F99-BEA4-B82EC5F841E0}" destId="{58705021-CB46-450E-822C-F851D5B372A7}" srcOrd="6" destOrd="0" presId="urn:microsoft.com/office/officeart/2008/layout/BubblePictureList"/>
    <dgm:cxn modelId="{670B0481-5112-4519-9132-46CA039B0427}" type="presParOf" srcId="{58705021-CB46-450E-822C-F851D5B372A7}" destId="{D772289B-9182-416D-B38E-3081996B5D74}" srcOrd="0" destOrd="0" presId="urn:microsoft.com/office/officeart/2008/layout/BubblePictureList"/>
    <dgm:cxn modelId="{97B2CED8-705E-41FA-9479-03429AAD7728}" type="presParOf" srcId="{24F31D91-0473-4F99-BEA4-B82EC5F841E0}" destId="{C306C8BF-F36D-44F9-B9FE-A218AAFFFA99}" srcOrd="7" destOrd="0" presId="urn:microsoft.com/office/officeart/2008/layout/BubblePictureList"/>
    <dgm:cxn modelId="{FBC8C877-21F7-4EE8-838A-20EC2EF0B042}" type="presParOf" srcId="{C306C8BF-F36D-44F9-B9FE-A218AAFFFA99}" destId="{96046798-AC31-40C1-A79B-145D0546A947}" srcOrd="0" destOrd="0" presId="urn:microsoft.com/office/officeart/2008/layout/BubblePictureList"/>
    <dgm:cxn modelId="{BE7436C5-64FA-4725-8E1F-F3C92A9ABB7B}" type="presParOf" srcId="{24F31D91-0473-4F99-BEA4-B82EC5F841E0}" destId="{7B385686-06A8-483C-8DB3-7E7BB447E478}" srcOrd="8" destOrd="0" presId="urn:microsoft.com/office/officeart/2008/layout/BubblePictureList"/>
    <dgm:cxn modelId="{00329DE8-2FCC-4B44-B96E-98B5BB0700D9}" type="presParOf" srcId="{24F31D91-0473-4F99-BEA4-B82EC5F841E0}" destId="{909AC32A-4E41-4890-AB45-1C26F865AA19}" srcOrd="9" destOrd="0" presId="urn:microsoft.com/office/officeart/2008/layout/BubblePictureList"/>
    <dgm:cxn modelId="{47C7C781-2D9C-4ADC-90AF-250FFBB12078}" type="presParOf" srcId="{24F31D91-0473-4F99-BEA4-B82EC5F841E0}" destId="{53794766-09E2-4AE5-B2D6-7A54E5BE0095}" srcOrd="10" destOrd="0" presId="urn:microsoft.com/office/officeart/2008/layout/BubblePictureList"/>
    <dgm:cxn modelId="{EA4C37CB-F820-46EA-918A-3A3606722B12}" type="presParOf" srcId="{24F31D91-0473-4F99-BEA4-B82EC5F841E0}" destId="{B6348C48-6D47-4E6E-AFD1-83C6DCB1BB26}" srcOrd="11" destOrd="0" presId="urn:microsoft.com/office/officeart/2008/layout/BubblePictureList"/>
    <dgm:cxn modelId="{5042A659-290B-45F7-B142-749429AD5B31}" type="presParOf" srcId="{B6348C48-6D47-4E6E-AFD1-83C6DCB1BB26}" destId="{62D70590-D38A-40D3-A0EB-C9F2849C3610}" srcOrd="0" destOrd="0" presId="urn:microsoft.com/office/officeart/2008/layout/BubblePictureList"/>
    <dgm:cxn modelId="{B6A8F995-949A-47E5-8E82-86670F4AEFE1}" type="presParOf" srcId="{24F31D91-0473-4F99-BEA4-B82EC5F841E0}" destId="{16A227FA-56A5-405E-9F45-F3D050B7B44C}" srcOrd="12" destOrd="0" presId="urn:microsoft.com/office/officeart/2008/layout/BubblePictureList"/>
    <dgm:cxn modelId="{4D3E6ADB-E6E7-419C-8A97-47CD08652CE8}" type="presParOf" srcId="{16A227FA-56A5-405E-9F45-F3D050B7B44C}" destId="{8E847429-303E-4E11-B46E-E439BD301DAA}" srcOrd="0" destOrd="0" presId="urn:microsoft.com/office/officeart/2008/layout/BubblePictureList"/>
    <dgm:cxn modelId="{F0409199-5B57-45ED-9DB6-612441D217AF}" type="presParOf" srcId="{24F31D91-0473-4F99-BEA4-B82EC5F841E0}" destId="{4A10EFA0-F527-4708-9FC0-2A5BF6C67AB9}" srcOrd="13" destOrd="0" presId="urn:microsoft.com/office/officeart/2008/layout/BubblePictureList"/>
    <dgm:cxn modelId="{BBFD9068-DD52-4A78-9A92-D100F04B0125}" type="presParOf" srcId="{24F31D91-0473-4F99-BEA4-B82EC5F841E0}" destId="{FDEB3809-07F6-4E30-B948-5EB6E9E6BBC0}" srcOrd="14" destOrd="0" presId="urn:microsoft.com/office/officeart/2008/layout/BubblePictureList"/>
    <dgm:cxn modelId="{16A7EFE6-02F0-40A8-A36F-0771220284C9}" type="presParOf" srcId="{24F31D91-0473-4F99-BEA4-B82EC5F841E0}" destId="{7947BBB6-AE72-437D-9F8E-24ABE84836A5}" srcOrd="15" destOrd="0" presId="urn:microsoft.com/office/officeart/2008/layout/BubblePictureList"/>
    <dgm:cxn modelId="{3EE86645-DF81-494D-B2F1-310244B595F1}" type="presParOf" srcId="{7947BBB6-AE72-437D-9F8E-24ABE84836A5}" destId="{0ACDB92C-2055-4CB8-BB64-AA78A3D029FB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6444A-AFDE-4146-BAE4-A1F71D747CF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E51716-EA98-4AA8-A6FE-8AE387F699DA}">
      <dgm:prSet/>
      <dgm:spPr/>
      <dgm:t>
        <a:bodyPr/>
        <a:lstStyle/>
        <a:p>
          <a:r>
            <a:rPr lang="tr-TR" b="1"/>
            <a:t>Faz II detoksifikasyonu</a:t>
          </a:r>
          <a:r>
            <a:rPr lang="tr-TR"/>
            <a:t>: Faz I sonrasında oluşan ve zararlı olabilecek toksinleri vücuttan uzaklaştırmak için önemlidir.</a:t>
          </a:r>
          <a:endParaRPr lang="en-US"/>
        </a:p>
      </dgm:t>
    </dgm:pt>
    <dgm:pt modelId="{93F709E6-FFD8-4796-B42D-4308E4D72EA6}" type="parTrans" cxnId="{29122CAD-A470-4582-BA25-2B28664198D4}">
      <dgm:prSet/>
      <dgm:spPr/>
      <dgm:t>
        <a:bodyPr/>
        <a:lstStyle/>
        <a:p>
          <a:endParaRPr lang="en-US"/>
        </a:p>
      </dgm:t>
    </dgm:pt>
    <dgm:pt modelId="{89271BCF-35DF-43DF-A719-FF554F8F456C}" type="sibTrans" cxnId="{29122CAD-A470-4582-BA25-2B28664198D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69483D0-0DEE-43EC-816E-07C9ED0C0038}">
      <dgm:prSet/>
      <dgm:spPr/>
      <dgm:t>
        <a:bodyPr/>
        <a:lstStyle/>
        <a:p>
          <a:r>
            <a:rPr lang="tr-TR" b="1"/>
            <a:t>Nrf2 yolağı: </a:t>
          </a:r>
          <a:r>
            <a:rPr lang="tr-TR"/>
            <a:t>Antioksidan enzimlerin ekspresyonunun ana düzenleyicisi olduğu için önemlidir.</a:t>
          </a:r>
          <a:endParaRPr lang="en-US"/>
        </a:p>
      </dgm:t>
    </dgm:pt>
    <dgm:pt modelId="{DD2935AD-44C1-4DB7-945A-832459B36780}" type="parTrans" cxnId="{F3E374F2-762F-48D6-A899-E16FDC51CC4F}">
      <dgm:prSet/>
      <dgm:spPr/>
      <dgm:t>
        <a:bodyPr/>
        <a:lstStyle/>
        <a:p>
          <a:endParaRPr lang="en-US"/>
        </a:p>
      </dgm:t>
    </dgm:pt>
    <dgm:pt modelId="{F135E19D-8BA1-4A64-98F9-5FC24C01D25D}" type="sibTrans" cxnId="{F3E374F2-762F-48D6-A899-E16FDC51CC4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D1B97C8-BD42-4AB6-864F-08D2578772D4}" type="pres">
      <dgm:prSet presAssocID="{E536444A-AFDE-4146-BAE4-A1F71D747CFF}" presName="Name0" presStyleCnt="0">
        <dgm:presLayoutVars>
          <dgm:animLvl val="lvl"/>
          <dgm:resizeHandles val="exact"/>
        </dgm:presLayoutVars>
      </dgm:prSet>
      <dgm:spPr/>
    </dgm:pt>
    <dgm:pt modelId="{55ED3DDF-9D7A-435E-AC2D-DEE0195D10E4}" type="pres">
      <dgm:prSet presAssocID="{67E51716-EA98-4AA8-A6FE-8AE387F699DA}" presName="compositeNode" presStyleCnt="0">
        <dgm:presLayoutVars>
          <dgm:bulletEnabled val="1"/>
        </dgm:presLayoutVars>
      </dgm:prSet>
      <dgm:spPr/>
    </dgm:pt>
    <dgm:pt modelId="{BB0CCF0E-CD7B-4A86-9A13-5B03D9FAD6EE}" type="pres">
      <dgm:prSet presAssocID="{67E51716-EA98-4AA8-A6FE-8AE387F699DA}" presName="bgRect" presStyleLbl="bgAccFollowNode1" presStyleIdx="0" presStyleCnt="2"/>
      <dgm:spPr/>
    </dgm:pt>
    <dgm:pt modelId="{DA7DD9C4-216D-4D46-B74B-C6378805D00F}" type="pres">
      <dgm:prSet presAssocID="{89271BCF-35DF-43DF-A719-FF554F8F456C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6143597E-73FD-4CBF-ABDA-3AA103872AE8}" type="pres">
      <dgm:prSet presAssocID="{67E51716-EA98-4AA8-A6FE-8AE387F699DA}" presName="bottomLine" presStyleLbl="alignNode1" presStyleIdx="1" presStyleCnt="4">
        <dgm:presLayoutVars/>
      </dgm:prSet>
      <dgm:spPr/>
    </dgm:pt>
    <dgm:pt modelId="{76CF40E1-AF56-408B-9C87-6626AE52D511}" type="pres">
      <dgm:prSet presAssocID="{67E51716-EA98-4AA8-A6FE-8AE387F699DA}" presName="nodeText" presStyleLbl="bgAccFollowNode1" presStyleIdx="0" presStyleCnt="2">
        <dgm:presLayoutVars>
          <dgm:bulletEnabled val="1"/>
        </dgm:presLayoutVars>
      </dgm:prSet>
      <dgm:spPr/>
    </dgm:pt>
    <dgm:pt modelId="{680BE269-2C59-4209-9E2A-19BB66DB71D0}" type="pres">
      <dgm:prSet presAssocID="{89271BCF-35DF-43DF-A719-FF554F8F456C}" presName="sibTrans" presStyleCnt="0"/>
      <dgm:spPr/>
    </dgm:pt>
    <dgm:pt modelId="{1338BEEF-103E-48FA-8397-8BF7F419158C}" type="pres">
      <dgm:prSet presAssocID="{F69483D0-0DEE-43EC-816E-07C9ED0C0038}" presName="compositeNode" presStyleCnt="0">
        <dgm:presLayoutVars>
          <dgm:bulletEnabled val="1"/>
        </dgm:presLayoutVars>
      </dgm:prSet>
      <dgm:spPr/>
    </dgm:pt>
    <dgm:pt modelId="{A8148AB5-58FA-49CD-865F-49B28EB864C6}" type="pres">
      <dgm:prSet presAssocID="{F69483D0-0DEE-43EC-816E-07C9ED0C0038}" presName="bgRect" presStyleLbl="bgAccFollowNode1" presStyleIdx="1" presStyleCnt="2"/>
      <dgm:spPr/>
    </dgm:pt>
    <dgm:pt modelId="{732112EC-7BE4-4BFC-93E4-5E961EE53C5D}" type="pres">
      <dgm:prSet presAssocID="{F135E19D-8BA1-4A64-98F9-5FC24C01D25D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9C6C5303-BC22-4850-8213-B0D35A03A22C}" type="pres">
      <dgm:prSet presAssocID="{F69483D0-0DEE-43EC-816E-07C9ED0C0038}" presName="bottomLine" presStyleLbl="alignNode1" presStyleIdx="3" presStyleCnt="4">
        <dgm:presLayoutVars/>
      </dgm:prSet>
      <dgm:spPr/>
    </dgm:pt>
    <dgm:pt modelId="{FAE25DEC-9330-4348-BD89-7FB7EF8211C2}" type="pres">
      <dgm:prSet presAssocID="{F69483D0-0DEE-43EC-816E-07C9ED0C0038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5386FD20-2570-4FFC-ACA6-57C1850F56AB}" type="presOf" srcId="{67E51716-EA98-4AA8-A6FE-8AE387F699DA}" destId="{76CF40E1-AF56-408B-9C87-6626AE52D511}" srcOrd="1" destOrd="0" presId="urn:microsoft.com/office/officeart/2016/7/layout/BasicLinearProcessNumbered"/>
    <dgm:cxn modelId="{2086EA31-6A4F-4284-B13C-3E4AE933A2E9}" type="presOf" srcId="{F135E19D-8BA1-4A64-98F9-5FC24C01D25D}" destId="{732112EC-7BE4-4BFC-93E4-5E961EE53C5D}" srcOrd="0" destOrd="0" presId="urn:microsoft.com/office/officeart/2016/7/layout/BasicLinearProcessNumbered"/>
    <dgm:cxn modelId="{A24B1045-7799-4EB3-9296-9B790962D153}" type="presOf" srcId="{F69483D0-0DEE-43EC-816E-07C9ED0C0038}" destId="{A8148AB5-58FA-49CD-865F-49B28EB864C6}" srcOrd="0" destOrd="0" presId="urn:microsoft.com/office/officeart/2016/7/layout/BasicLinearProcessNumbered"/>
    <dgm:cxn modelId="{061FC691-477B-4362-AE40-50ED02B01F45}" type="presOf" srcId="{F69483D0-0DEE-43EC-816E-07C9ED0C0038}" destId="{FAE25DEC-9330-4348-BD89-7FB7EF8211C2}" srcOrd="1" destOrd="0" presId="urn:microsoft.com/office/officeart/2016/7/layout/BasicLinearProcessNumbered"/>
    <dgm:cxn modelId="{62698F99-F910-4FFF-9132-B6107B852962}" type="presOf" srcId="{E536444A-AFDE-4146-BAE4-A1F71D747CFF}" destId="{DD1B97C8-BD42-4AB6-864F-08D2578772D4}" srcOrd="0" destOrd="0" presId="urn:microsoft.com/office/officeart/2016/7/layout/BasicLinearProcessNumbered"/>
    <dgm:cxn modelId="{29122CAD-A470-4582-BA25-2B28664198D4}" srcId="{E536444A-AFDE-4146-BAE4-A1F71D747CFF}" destId="{67E51716-EA98-4AA8-A6FE-8AE387F699DA}" srcOrd="0" destOrd="0" parTransId="{93F709E6-FFD8-4796-B42D-4308E4D72EA6}" sibTransId="{89271BCF-35DF-43DF-A719-FF554F8F456C}"/>
    <dgm:cxn modelId="{5CCE01D2-DFCE-4F06-A9B9-D05747A91AF6}" type="presOf" srcId="{89271BCF-35DF-43DF-A719-FF554F8F456C}" destId="{DA7DD9C4-216D-4D46-B74B-C6378805D00F}" srcOrd="0" destOrd="0" presId="urn:microsoft.com/office/officeart/2016/7/layout/BasicLinearProcessNumbered"/>
    <dgm:cxn modelId="{F3E374F2-762F-48D6-A899-E16FDC51CC4F}" srcId="{E536444A-AFDE-4146-BAE4-A1F71D747CFF}" destId="{F69483D0-0DEE-43EC-816E-07C9ED0C0038}" srcOrd="1" destOrd="0" parTransId="{DD2935AD-44C1-4DB7-945A-832459B36780}" sibTransId="{F135E19D-8BA1-4A64-98F9-5FC24C01D25D}"/>
    <dgm:cxn modelId="{9EEDE3F4-F219-4143-86E3-06EDDE6BDE39}" type="presOf" srcId="{67E51716-EA98-4AA8-A6FE-8AE387F699DA}" destId="{BB0CCF0E-CD7B-4A86-9A13-5B03D9FAD6EE}" srcOrd="0" destOrd="0" presId="urn:microsoft.com/office/officeart/2016/7/layout/BasicLinearProcessNumbered"/>
    <dgm:cxn modelId="{69E4A3FC-2A32-479D-8060-994A8850A8AE}" type="presParOf" srcId="{DD1B97C8-BD42-4AB6-864F-08D2578772D4}" destId="{55ED3DDF-9D7A-435E-AC2D-DEE0195D10E4}" srcOrd="0" destOrd="0" presId="urn:microsoft.com/office/officeart/2016/7/layout/BasicLinearProcessNumbered"/>
    <dgm:cxn modelId="{EDD2393C-B0CE-4D43-ADC2-0E8282DC2761}" type="presParOf" srcId="{55ED3DDF-9D7A-435E-AC2D-DEE0195D10E4}" destId="{BB0CCF0E-CD7B-4A86-9A13-5B03D9FAD6EE}" srcOrd="0" destOrd="0" presId="urn:microsoft.com/office/officeart/2016/7/layout/BasicLinearProcessNumbered"/>
    <dgm:cxn modelId="{B02BB8FD-C522-43C1-A96B-3A5527216A35}" type="presParOf" srcId="{55ED3DDF-9D7A-435E-AC2D-DEE0195D10E4}" destId="{DA7DD9C4-216D-4D46-B74B-C6378805D00F}" srcOrd="1" destOrd="0" presId="urn:microsoft.com/office/officeart/2016/7/layout/BasicLinearProcessNumbered"/>
    <dgm:cxn modelId="{AF459D01-B6E4-4A2E-8B6B-A51CDC9B6106}" type="presParOf" srcId="{55ED3DDF-9D7A-435E-AC2D-DEE0195D10E4}" destId="{6143597E-73FD-4CBF-ABDA-3AA103872AE8}" srcOrd="2" destOrd="0" presId="urn:microsoft.com/office/officeart/2016/7/layout/BasicLinearProcessNumbered"/>
    <dgm:cxn modelId="{3F6DAE23-80A4-4476-BA15-E008F5BA77A5}" type="presParOf" srcId="{55ED3DDF-9D7A-435E-AC2D-DEE0195D10E4}" destId="{76CF40E1-AF56-408B-9C87-6626AE52D511}" srcOrd="3" destOrd="0" presId="urn:microsoft.com/office/officeart/2016/7/layout/BasicLinearProcessNumbered"/>
    <dgm:cxn modelId="{46C80E13-D6CE-472D-94FE-702D033A7A93}" type="presParOf" srcId="{DD1B97C8-BD42-4AB6-864F-08D2578772D4}" destId="{680BE269-2C59-4209-9E2A-19BB66DB71D0}" srcOrd="1" destOrd="0" presId="urn:microsoft.com/office/officeart/2016/7/layout/BasicLinearProcessNumbered"/>
    <dgm:cxn modelId="{AA6BC24E-CD54-4972-BE5B-81198384C3C7}" type="presParOf" srcId="{DD1B97C8-BD42-4AB6-864F-08D2578772D4}" destId="{1338BEEF-103E-48FA-8397-8BF7F419158C}" srcOrd="2" destOrd="0" presId="urn:microsoft.com/office/officeart/2016/7/layout/BasicLinearProcessNumbered"/>
    <dgm:cxn modelId="{43F21E7F-2555-45CB-A1F8-B7C9B1D8B439}" type="presParOf" srcId="{1338BEEF-103E-48FA-8397-8BF7F419158C}" destId="{A8148AB5-58FA-49CD-865F-49B28EB864C6}" srcOrd="0" destOrd="0" presId="urn:microsoft.com/office/officeart/2016/7/layout/BasicLinearProcessNumbered"/>
    <dgm:cxn modelId="{F1E27A2B-B05D-4AF9-9EC2-23BB2D7FB99A}" type="presParOf" srcId="{1338BEEF-103E-48FA-8397-8BF7F419158C}" destId="{732112EC-7BE4-4BFC-93E4-5E961EE53C5D}" srcOrd="1" destOrd="0" presId="urn:microsoft.com/office/officeart/2016/7/layout/BasicLinearProcessNumbered"/>
    <dgm:cxn modelId="{4DE01BEB-3E96-48D9-A61A-949969A2FE3C}" type="presParOf" srcId="{1338BEEF-103E-48FA-8397-8BF7F419158C}" destId="{9C6C5303-BC22-4850-8213-B0D35A03A22C}" srcOrd="2" destOrd="0" presId="urn:microsoft.com/office/officeart/2016/7/layout/BasicLinearProcessNumbered"/>
    <dgm:cxn modelId="{7310C3CF-DD13-4D36-BFBF-5CD185DD1AC3}" type="presParOf" srcId="{1338BEEF-103E-48FA-8397-8BF7F419158C}" destId="{FAE25DEC-9330-4348-BD89-7FB7EF8211C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8D004-A93B-461A-8D97-5D50011BCD7B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89EEF2-58E5-4906-9938-62E0496FC385}">
      <dgm:prSet/>
      <dgm:spPr/>
      <dgm:t>
        <a:bodyPr/>
        <a:lstStyle/>
        <a:p>
          <a:r>
            <a:rPr lang="tr-TR"/>
            <a:t>Genel sağlık</a:t>
          </a:r>
          <a:endParaRPr lang="en-US"/>
        </a:p>
      </dgm:t>
    </dgm:pt>
    <dgm:pt modelId="{CBA21D36-5FA6-4C5D-AE93-22E4521E82CB}" type="parTrans" cxnId="{5C3EB7DF-ED8F-4DFB-95BC-28DE1A13A76C}">
      <dgm:prSet/>
      <dgm:spPr/>
      <dgm:t>
        <a:bodyPr/>
        <a:lstStyle/>
        <a:p>
          <a:endParaRPr lang="en-US"/>
        </a:p>
      </dgm:t>
    </dgm:pt>
    <dgm:pt modelId="{792290CA-3F41-4910-915D-E368AC9899E5}" type="sibTrans" cxnId="{5C3EB7DF-ED8F-4DFB-95BC-28DE1A13A76C}">
      <dgm:prSet/>
      <dgm:spPr/>
      <dgm:t>
        <a:bodyPr/>
        <a:lstStyle/>
        <a:p>
          <a:endParaRPr lang="en-US"/>
        </a:p>
      </dgm:t>
    </dgm:pt>
    <dgm:pt modelId="{01CFDC09-B33C-4C84-9964-ABB80F321150}">
      <dgm:prSet/>
      <dgm:spPr/>
      <dgm:t>
        <a:bodyPr/>
        <a:lstStyle/>
        <a:p>
          <a:r>
            <a:rPr lang="tr-TR"/>
            <a:t>Bağışıklık</a:t>
          </a:r>
          <a:endParaRPr lang="en-US"/>
        </a:p>
      </dgm:t>
    </dgm:pt>
    <dgm:pt modelId="{17527B87-E488-4E5F-B97A-2573454C5271}" type="parTrans" cxnId="{D910145B-CB05-4FD6-BA81-B107B043866E}">
      <dgm:prSet/>
      <dgm:spPr/>
      <dgm:t>
        <a:bodyPr/>
        <a:lstStyle/>
        <a:p>
          <a:endParaRPr lang="en-US"/>
        </a:p>
      </dgm:t>
    </dgm:pt>
    <dgm:pt modelId="{ECD93877-F97F-4294-9973-AB3DD755558C}" type="sibTrans" cxnId="{D910145B-CB05-4FD6-BA81-B107B043866E}">
      <dgm:prSet/>
      <dgm:spPr/>
      <dgm:t>
        <a:bodyPr/>
        <a:lstStyle/>
        <a:p>
          <a:endParaRPr lang="en-US"/>
        </a:p>
      </dgm:t>
    </dgm:pt>
    <dgm:pt modelId="{A222E259-2483-4813-AC0E-8D76759F39FB}">
      <dgm:prSet/>
      <dgm:spPr/>
      <dgm:t>
        <a:bodyPr/>
        <a:lstStyle/>
        <a:p>
          <a:r>
            <a:rPr lang="tr-TR" dirty="0"/>
            <a:t>Antioksidan Savunma</a:t>
          </a:r>
          <a:endParaRPr lang="en-US" dirty="0"/>
        </a:p>
      </dgm:t>
    </dgm:pt>
    <dgm:pt modelId="{2F608D8A-9661-44CC-AD5C-5DC8F725668D}" type="parTrans" cxnId="{15DB3002-0067-4298-AE46-8D13D4429F66}">
      <dgm:prSet/>
      <dgm:spPr/>
      <dgm:t>
        <a:bodyPr/>
        <a:lstStyle/>
        <a:p>
          <a:endParaRPr lang="en-US"/>
        </a:p>
      </dgm:t>
    </dgm:pt>
    <dgm:pt modelId="{B0265F98-53FF-4F67-87F1-55B3A0EDFB5B}" type="sibTrans" cxnId="{15DB3002-0067-4298-AE46-8D13D4429F66}">
      <dgm:prSet/>
      <dgm:spPr/>
      <dgm:t>
        <a:bodyPr/>
        <a:lstStyle/>
        <a:p>
          <a:endParaRPr lang="en-US"/>
        </a:p>
      </dgm:t>
    </dgm:pt>
    <dgm:pt modelId="{13ED4A61-726E-4A28-B4D1-0DCDC3864CDB}">
      <dgm:prSet/>
      <dgm:spPr/>
      <dgm:t>
        <a:bodyPr/>
        <a:lstStyle/>
        <a:p>
          <a:r>
            <a:rPr lang="tr-TR" dirty="0"/>
            <a:t>Kalp</a:t>
          </a:r>
          <a:r>
            <a:rPr lang="tr-TR" baseline="0" dirty="0"/>
            <a:t> Sağlığı </a:t>
          </a:r>
          <a:endParaRPr lang="en-US" dirty="0"/>
        </a:p>
      </dgm:t>
    </dgm:pt>
    <dgm:pt modelId="{3D5C0F0B-DA14-4FD0-8682-3A58FE479452}" type="parTrans" cxnId="{151564AC-C7AB-46F7-91E7-05ED74CDB481}">
      <dgm:prSet/>
      <dgm:spPr/>
      <dgm:t>
        <a:bodyPr/>
        <a:lstStyle/>
        <a:p>
          <a:endParaRPr lang="en-US"/>
        </a:p>
      </dgm:t>
    </dgm:pt>
    <dgm:pt modelId="{86C4CA4B-071A-4781-A735-FBA8F3D8C74D}" type="sibTrans" cxnId="{151564AC-C7AB-46F7-91E7-05ED74CDB481}">
      <dgm:prSet/>
      <dgm:spPr/>
      <dgm:t>
        <a:bodyPr/>
        <a:lstStyle/>
        <a:p>
          <a:endParaRPr lang="en-US"/>
        </a:p>
      </dgm:t>
    </dgm:pt>
    <dgm:pt modelId="{645ACAB7-5D87-416D-8747-780064C17E04}">
      <dgm:prSet/>
      <dgm:spPr/>
      <dgm:t>
        <a:bodyPr/>
        <a:lstStyle/>
        <a:p>
          <a:r>
            <a:rPr lang="tr-TR" dirty="0" err="1"/>
            <a:t>Tiroid</a:t>
          </a:r>
          <a:r>
            <a:rPr lang="tr-TR" dirty="0"/>
            <a:t> Fonksiyonları</a:t>
          </a:r>
          <a:endParaRPr lang="en-US" dirty="0"/>
        </a:p>
      </dgm:t>
    </dgm:pt>
    <dgm:pt modelId="{EE1C10BC-18E7-402A-8B39-D7C7E201C575}" type="parTrans" cxnId="{332F9202-7D2C-4B14-9B28-4B482AEFBE58}">
      <dgm:prSet/>
      <dgm:spPr/>
      <dgm:t>
        <a:bodyPr/>
        <a:lstStyle/>
        <a:p>
          <a:endParaRPr lang="tr-TR"/>
        </a:p>
      </dgm:t>
    </dgm:pt>
    <dgm:pt modelId="{54FB3381-B19A-4F59-B872-4820B3A4936B}" type="sibTrans" cxnId="{332F9202-7D2C-4B14-9B28-4B482AEFBE58}">
      <dgm:prSet/>
      <dgm:spPr/>
      <dgm:t>
        <a:bodyPr/>
        <a:lstStyle/>
        <a:p>
          <a:endParaRPr lang="tr-TR"/>
        </a:p>
      </dgm:t>
    </dgm:pt>
    <dgm:pt modelId="{46648A5F-4047-4BA3-88D3-0FA86F0289EC}">
      <dgm:prSet/>
      <dgm:spPr/>
      <dgm:t>
        <a:bodyPr/>
        <a:lstStyle/>
        <a:p>
          <a:r>
            <a:rPr lang="tr-TR"/>
            <a:t>Saç ve Tırnak Koruması</a:t>
          </a:r>
          <a:endParaRPr lang="en-US"/>
        </a:p>
      </dgm:t>
    </dgm:pt>
    <dgm:pt modelId="{CB1F212A-8D67-4452-951A-438FCF9F2067}" type="parTrans" cxnId="{F7C884EB-151D-40CF-A80E-764CDEA6EEA3}">
      <dgm:prSet/>
      <dgm:spPr/>
      <dgm:t>
        <a:bodyPr/>
        <a:lstStyle/>
        <a:p>
          <a:endParaRPr lang="tr-TR"/>
        </a:p>
      </dgm:t>
    </dgm:pt>
    <dgm:pt modelId="{507C570F-02E1-4A05-9DFB-7F136A3B77FF}" type="sibTrans" cxnId="{F7C884EB-151D-40CF-A80E-764CDEA6EEA3}">
      <dgm:prSet/>
      <dgm:spPr/>
      <dgm:t>
        <a:bodyPr/>
        <a:lstStyle/>
        <a:p>
          <a:endParaRPr lang="tr-TR"/>
        </a:p>
      </dgm:t>
    </dgm:pt>
    <dgm:pt modelId="{F4C2172A-592C-455A-B03A-161F64F45671}">
      <dgm:prSet/>
      <dgm:spPr/>
      <dgm:t>
        <a:bodyPr/>
        <a:lstStyle/>
        <a:p>
          <a:r>
            <a:rPr lang="tr-TR"/>
            <a:t>Detoksifikasyon</a:t>
          </a:r>
          <a:endParaRPr lang="en-US"/>
        </a:p>
      </dgm:t>
    </dgm:pt>
    <dgm:pt modelId="{69B9D15D-B732-4C66-AA3F-B59125C62475}" type="parTrans" cxnId="{4E0A5CAB-384B-465D-8C5C-E83E40397477}">
      <dgm:prSet/>
      <dgm:spPr/>
      <dgm:t>
        <a:bodyPr/>
        <a:lstStyle/>
        <a:p>
          <a:endParaRPr lang="tr-TR"/>
        </a:p>
      </dgm:t>
    </dgm:pt>
    <dgm:pt modelId="{9BACA695-C5D7-42C3-BDC3-3383E567CD53}" type="sibTrans" cxnId="{4E0A5CAB-384B-465D-8C5C-E83E40397477}">
      <dgm:prSet/>
      <dgm:spPr/>
      <dgm:t>
        <a:bodyPr/>
        <a:lstStyle/>
        <a:p>
          <a:endParaRPr lang="tr-TR"/>
        </a:p>
      </dgm:t>
    </dgm:pt>
    <dgm:pt modelId="{8AFD83BA-6953-4CA9-9419-AFA6E7652DBE}" type="pres">
      <dgm:prSet presAssocID="{77B8D004-A93B-461A-8D97-5D50011BCD7B}" presName="diagram" presStyleCnt="0">
        <dgm:presLayoutVars>
          <dgm:dir/>
          <dgm:resizeHandles val="exact"/>
        </dgm:presLayoutVars>
      </dgm:prSet>
      <dgm:spPr/>
    </dgm:pt>
    <dgm:pt modelId="{B376DB41-35E3-461D-9FD7-741B764D4A93}" type="pres">
      <dgm:prSet presAssocID="{2989EEF2-58E5-4906-9938-62E0496FC385}" presName="node" presStyleLbl="node1" presStyleIdx="0" presStyleCnt="7">
        <dgm:presLayoutVars>
          <dgm:bulletEnabled val="1"/>
        </dgm:presLayoutVars>
      </dgm:prSet>
      <dgm:spPr/>
    </dgm:pt>
    <dgm:pt modelId="{7EBD8B05-D74A-44BA-9000-BDDCC8F45EA5}" type="pres">
      <dgm:prSet presAssocID="{792290CA-3F41-4910-915D-E368AC9899E5}" presName="sibTrans" presStyleCnt="0"/>
      <dgm:spPr/>
    </dgm:pt>
    <dgm:pt modelId="{439C60AE-A298-488A-B822-DB69F54BA0E1}" type="pres">
      <dgm:prSet presAssocID="{01CFDC09-B33C-4C84-9964-ABB80F321150}" presName="node" presStyleLbl="node1" presStyleIdx="1" presStyleCnt="7">
        <dgm:presLayoutVars>
          <dgm:bulletEnabled val="1"/>
        </dgm:presLayoutVars>
      </dgm:prSet>
      <dgm:spPr/>
    </dgm:pt>
    <dgm:pt modelId="{7EB85076-815B-499D-9CC2-4D808BC98DA9}" type="pres">
      <dgm:prSet presAssocID="{ECD93877-F97F-4294-9973-AB3DD755558C}" presName="sibTrans" presStyleCnt="0"/>
      <dgm:spPr/>
    </dgm:pt>
    <dgm:pt modelId="{DADE6636-B821-4429-83D8-4CA9E796495C}" type="pres">
      <dgm:prSet presAssocID="{A222E259-2483-4813-AC0E-8D76759F39FB}" presName="node" presStyleLbl="node1" presStyleIdx="2" presStyleCnt="7">
        <dgm:presLayoutVars>
          <dgm:bulletEnabled val="1"/>
        </dgm:presLayoutVars>
      </dgm:prSet>
      <dgm:spPr/>
    </dgm:pt>
    <dgm:pt modelId="{6945C437-144A-4A12-A8D4-EC42A9B8291D}" type="pres">
      <dgm:prSet presAssocID="{B0265F98-53FF-4F67-87F1-55B3A0EDFB5B}" presName="sibTrans" presStyleCnt="0"/>
      <dgm:spPr/>
    </dgm:pt>
    <dgm:pt modelId="{7289DFBE-DA4E-44F5-9B62-2200E58F8B8F}" type="pres">
      <dgm:prSet presAssocID="{F4C2172A-592C-455A-B03A-161F64F45671}" presName="node" presStyleLbl="node1" presStyleIdx="3" presStyleCnt="7">
        <dgm:presLayoutVars>
          <dgm:bulletEnabled val="1"/>
        </dgm:presLayoutVars>
      </dgm:prSet>
      <dgm:spPr/>
    </dgm:pt>
    <dgm:pt modelId="{31F4F424-C71B-4684-BD28-F10445AADCCD}" type="pres">
      <dgm:prSet presAssocID="{9BACA695-C5D7-42C3-BDC3-3383E567CD53}" presName="sibTrans" presStyleCnt="0"/>
      <dgm:spPr/>
    </dgm:pt>
    <dgm:pt modelId="{EA209DB7-FDDC-4815-9917-AA529B49C26D}" type="pres">
      <dgm:prSet presAssocID="{13ED4A61-726E-4A28-B4D1-0DCDC3864CDB}" presName="node" presStyleLbl="node1" presStyleIdx="4" presStyleCnt="7">
        <dgm:presLayoutVars>
          <dgm:bulletEnabled val="1"/>
        </dgm:presLayoutVars>
      </dgm:prSet>
      <dgm:spPr/>
    </dgm:pt>
    <dgm:pt modelId="{5DC931E9-0558-439D-8E79-CCDBF3A01394}" type="pres">
      <dgm:prSet presAssocID="{86C4CA4B-071A-4781-A735-FBA8F3D8C74D}" presName="sibTrans" presStyleCnt="0"/>
      <dgm:spPr/>
    </dgm:pt>
    <dgm:pt modelId="{4278481E-A1CA-4816-BE3C-84FDCAE79661}" type="pres">
      <dgm:prSet presAssocID="{645ACAB7-5D87-416D-8747-780064C17E04}" presName="node" presStyleLbl="node1" presStyleIdx="5" presStyleCnt="7">
        <dgm:presLayoutVars>
          <dgm:bulletEnabled val="1"/>
        </dgm:presLayoutVars>
      </dgm:prSet>
      <dgm:spPr/>
    </dgm:pt>
    <dgm:pt modelId="{401EAE28-B597-4461-912D-8B3397164093}" type="pres">
      <dgm:prSet presAssocID="{54FB3381-B19A-4F59-B872-4820B3A4936B}" presName="sibTrans" presStyleCnt="0"/>
      <dgm:spPr/>
    </dgm:pt>
    <dgm:pt modelId="{60E51EC0-CBD0-4E0B-8D2B-D2BBD838F531}" type="pres">
      <dgm:prSet presAssocID="{46648A5F-4047-4BA3-88D3-0FA86F0289EC}" presName="node" presStyleLbl="node1" presStyleIdx="6" presStyleCnt="7">
        <dgm:presLayoutVars>
          <dgm:bulletEnabled val="1"/>
        </dgm:presLayoutVars>
      </dgm:prSet>
      <dgm:spPr/>
    </dgm:pt>
  </dgm:ptLst>
  <dgm:cxnLst>
    <dgm:cxn modelId="{15DB3002-0067-4298-AE46-8D13D4429F66}" srcId="{77B8D004-A93B-461A-8D97-5D50011BCD7B}" destId="{A222E259-2483-4813-AC0E-8D76759F39FB}" srcOrd="2" destOrd="0" parTransId="{2F608D8A-9661-44CC-AD5C-5DC8F725668D}" sibTransId="{B0265F98-53FF-4F67-87F1-55B3A0EDFB5B}"/>
    <dgm:cxn modelId="{332F9202-7D2C-4B14-9B28-4B482AEFBE58}" srcId="{77B8D004-A93B-461A-8D97-5D50011BCD7B}" destId="{645ACAB7-5D87-416D-8747-780064C17E04}" srcOrd="5" destOrd="0" parTransId="{EE1C10BC-18E7-402A-8B39-D7C7E201C575}" sibTransId="{54FB3381-B19A-4F59-B872-4820B3A4936B}"/>
    <dgm:cxn modelId="{997F7606-0AAD-4FAC-A203-EFA1B63CFF1D}" type="presOf" srcId="{F4C2172A-592C-455A-B03A-161F64F45671}" destId="{7289DFBE-DA4E-44F5-9B62-2200E58F8B8F}" srcOrd="0" destOrd="0" presId="urn:microsoft.com/office/officeart/2005/8/layout/default"/>
    <dgm:cxn modelId="{2E303639-03A9-45D8-9FA4-7E94252D896C}" type="presOf" srcId="{2989EEF2-58E5-4906-9938-62E0496FC385}" destId="{B376DB41-35E3-461D-9FD7-741B764D4A93}" srcOrd="0" destOrd="0" presId="urn:microsoft.com/office/officeart/2005/8/layout/default"/>
    <dgm:cxn modelId="{8F69D83B-DCF0-4346-B7D5-801C3738461B}" type="presOf" srcId="{13ED4A61-726E-4A28-B4D1-0DCDC3864CDB}" destId="{EA209DB7-FDDC-4815-9917-AA529B49C26D}" srcOrd="0" destOrd="0" presId="urn:microsoft.com/office/officeart/2005/8/layout/default"/>
    <dgm:cxn modelId="{D910145B-CB05-4FD6-BA81-B107B043866E}" srcId="{77B8D004-A93B-461A-8D97-5D50011BCD7B}" destId="{01CFDC09-B33C-4C84-9964-ABB80F321150}" srcOrd="1" destOrd="0" parTransId="{17527B87-E488-4E5F-B97A-2573454C5271}" sibTransId="{ECD93877-F97F-4294-9973-AB3DD755558C}"/>
    <dgm:cxn modelId="{4E0A5CAB-384B-465D-8C5C-E83E40397477}" srcId="{77B8D004-A93B-461A-8D97-5D50011BCD7B}" destId="{F4C2172A-592C-455A-B03A-161F64F45671}" srcOrd="3" destOrd="0" parTransId="{69B9D15D-B732-4C66-AA3F-B59125C62475}" sibTransId="{9BACA695-C5D7-42C3-BDC3-3383E567CD53}"/>
    <dgm:cxn modelId="{151564AC-C7AB-46F7-91E7-05ED74CDB481}" srcId="{77B8D004-A93B-461A-8D97-5D50011BCD7B}" destId="{13ED4A61-726E-4A28-B4D1-0DCDC3864CDB}" srcOrd="4" destOrd="0" parTransId="{3D5C0F0B-DA14-4FD0-8682-3A58FE479452}" sibTransId="{86C4CA4B-071A-4781-A735-FBA8F3D8C74D}"/>
    <dgm:cxn modelId="{E1C723AD-3A5A-4B10-BB9E-F1053AC0EFB7}" type="presOf" srcId="{A222E259-2483-4813-AC0E-8D76759F39FB}" destId="{DADE6636-B821-4429-83D8-4CA9E796495C}" srcOrd="0" destOrd="0" presId="urn:microsoft.com/office/officeart/2005/8/layout/default"/>
    <dgm:cxn modelId="{3E69A9B2-11C4-4FCB-9850-427554DD583D}" type="presOf" srcId="{645ACAB7-5D87-416D-8747-780064C17E04}" destId="{4278481E-A1CA-4816-BE3C-84FDCAE79661}" srcOrd="0" destOrd="0" presId="urn:microsoft.com/office/officeart/2005/8/layout/default"/>
    <dgm:cxn modelId="{34C06BCE-EC8D-4C05-AE40-109718447F3D}" type="presOf" srcId="{77B8D004-A93B-461A-8D97-5D50011BCD7B}" destId="{8AFD83BA-6953-4CA9-9419-AFA6E7652DBE}" srcOrd="0" destOrd="0" presId="urn:microsoft.com/office/officeart/2005/8/layout/default"/>
    <dgm:cxn modelId="{5C3EB7DF-ED8F-4DFB-95BC-28DE1A13A76C}" srcId="{77B8D004-A93B-461A-8D97-5D50011BCD7B}" destId="{2989EEF2-58E5-4906-9938-62E0496FC385}" srcOrd="0" destOrd="0" parTransId="{CBA21D36-5FA6-4C5D-AE93-22E4521E82CB}" sibTransId="{792290CA-3F41-4910-915D-E368AC9899E5}"/>
    <dgm:cxn modelId="{79AAD7E7-1701-4BC0-9558-B6738ABD0307}" type="presOf" srcId="{46648A5F-4047-4BA3-88D3-0FA86F0289EC}" destId="{60E51EC0-CBD0-4E0B-8D2B-D2BBD838F531}" srcOrd="0" destOrd="0" presId="urn:microsoft.com/office/officeart/2005/8/layout/default"/>
    <dgm:cxn modelId="{7920F8EA-41C6-4277-9105-935E0A7925D8}" type="presOf" srcId="{01CFDC09-B33C-4C84-9964-ABB80F321150}" destId="{439C60AE-A298-488A-B822-DB69F54BA0E1}" srcOrd="0" destOrd="0" presId="urn:microsoft.com/office/officeart/2005/8/layout/default"/>
    <dgm:cxn modelId="{F7C884EB-151D-40CF-A80E-764CDEA6EEA3}" srcId="{77B8D004-A93B-461A-8D97-5D50011BCD7B}" destId="{46648A5F-4047-4BA3-88D3-0FA86F0289EC}" srcOrd="6" destOrd="0" parTransId="{CB1F212A-8D67-4452-951A-438FCF9F2067}" sibTransId="{507C570F-02E1-4A05-9DFB-7F136A3B77FF}"/>
    <dgm:cxn modelId="{A6C5315E-C194-41EF-87C0-FE8C46280001}" type="presParOf" srcId="{8AFD83BA-6953-4CA9-9419-AFA6E7652DBE}" destId="{B376DB41-35E3-461D-9FD7-741B764D4A93}" srcOrd="0" destOrd="0" presId="urn:microsoft.com/office/officeart/2005/8/layout/default"/>
    <dgm:cxn modelId="{140AC5B4-CC55-4FC1-B8F1-AAEFE2806F54}" type="presParOf" srcId="{8AFD83BA-6953-4CA9-9419-AFA6E7652DBE}" destId="{7EBD8B05-D74A-44BA-9000-BDDCC8F45EA5}" srcOrd="1" destOrd="0" presId="urn:microsoft.com/office/officeart/2005/8/layout/default"/>
    <dgm:cxn modelId="{4EA2B689-019A-424C-A06F-C165C13F1BFE}" type="presParOf" srcId="{8AFD83BA-6953-4CA9-9419-AFA6E7652DBE}" destId="{439C60AE-A298-488A-B822-DB69F54BA0E1}" srcOrd="2" destOrd="0" presId="urn:microsoft.com/office/officeart/2005/8/layout/default"/>
    <dgm:cxn modelId="{6B0E9168-D4A4-4B29-A3DC-F9AC98FABD26}" type="presParOf" srcId="{8AFD83BA-6953-4CA9-9419-AFA6E7652DBE}" destId="{7EB85076-815B-499D-9CC2-4D808BC98DA9}" srcOrd="3" destOrd="0" presId="urn:microsoft.com/office/officeart/2005/8/layout/default"/>
    <dgm:cxn modelId="{76B12FDB-3A7F-4665-8656-F58978D7B15B}" type="presParOf" srcId="{8AFD83BA-6953-4CA9-9419-AFA6E7652DBE}" destId="{DADE6636-B821-4429-83D8-4CA9E796495C}" srcOrd="4" destOrd="0" presId="urn:microsoft.com/office/officeart/2005/8/layout/default"/>
    <dgm:cxn modelId="{077EC469-45EB-4028-AD75-7E289B2C16BA}" type="presParOf" srcId="{8AFD83BA-6953-4CA9-9419-AFA6E7652DBE}" destId="{6945C437-144A-4A12-A8D4-EC42A9B8291D}" srcOrd="5" destOrd="0" presId="urn:microsoft.com/office/officeart/2005/8/layout/default"/>
    <dgm:cxn modelId="{765A78C2-AC74-4786-8B9C-E69DD365F84B}" type="presParOf" srcId="{8AFD83BA-6953-4CA9-9419-AFA6E7652DBE}" destId="{7289DFBE-DA4E-44F5-9B62-2200E58F8B8F}" srcOrd="6" destOrd="0" presId="urn:microsoft.com/office/officeart/2005/8/layout/default"/>
    <dgm:cxn modelId="{F13B89DC-EF6A-4B45-83F3-C1DA32AAD70E}" type="presParOf" srcId="{8AFD83BA-6953-4CA9-9419-AFA6E7652DBE}" destId="{31F4F424-C71B-4684-BD28-F10445AADCCD}" srcOrd="7" destOrd="0" presId="urn:microsoft.com/office/officeart/2005/8/layout/default"/>
    <dgm:cxn modelId="{ABEF53DB-C616-478B-AF0A-93272AA7F668}" type="presParOf" srcId="{8AFD83BA-6953-4CA9-9419-AFA6E7652DBE}" destId="{EA209DB7-FDDC-4815-9917-AA529B49C26D}" srcOrd="8" destOrd="0" presId="urn:microsoft.com/office/officeart/2005/8/layout/default"/>
    <dgm:cxn modelId="{DFA3C34E-7B68-4B32-9755-38DF76B8A902}" type="presParOf" srcId="{8AFD83BA-6953-4CA9-9419-AFA6E7652DBE}" destId="{5DC931E9-0558-439D-8E79-CCDBF3A01394}" srcOrd="9" destOrd="0" presId="urn:microsoft.com/office/officeart/2005/8/layout/default"/>
    <dgm:cxn modelId="{89BA96C6-713C-41D2-868A-D2531A838E04}" type="presParOf" srcId="{8AFD83BA-6953-4CA9-9419-AFA6E7652DBE}" destId="{4278481E-A1CA-4816-BE3C-84FDCAE79661}" srcOrd="10" destOrd="0" presId="urn:microsoft.com/office/officeart/2005/8/layout/default"/>
    <dgm:cxn modelId="{24F556A8-C188-4174-8B85-9531A9E5D95D}" type="presParOf" srcId="{8AFD83BA-6953-4CA9-9419-AFA6E7652DBE}" destId="{401EAE28-B597-4461-912D-8B3397164093}" srcOrd="11" destOrd="0" presId="urn:microsoft.com/office/officeart/2005/8/layout/default"/>
    <dgm:cxn modelId="{D7047161-5123-4507-A86E-53F99982402F}" type="presParOf" srcId="{8AFD83BA-6953-4CA9-9419-AFA6E7652DBE}" destId="{60E51EC0-CBD0-4E0B-8D2B-D2BBD838F53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B8422-524D-4897-B6EE-B103F7BC83C9}">
      <dsp:nvSpPr>
        <dsp:cNvPr id="0" name=""/>
        <dsp:cNvSpPr/>
      </dsp:nvSpPr>
      <dsp:spPr>
        <a:xfrm>
          <a:off x="2756654" y="612629"/>
          <a:ext cx="3129939" cy="28968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BE9E9-D2BD-4D0F-928A-94B45A09F31C}">
      <dsp:nvSpPr>
        <dsp:cNvPr id="0" name=""/>
        <dsp:cNvSpPr/>
      </dsp:nvSpPr>
      <dsp:spPr>
        <a:xfrm>
          <a:off x="3392929" y="1685635"/>
          <a:ext cx="711734" cy="711342"/>
        </a:xfrm>
        <a:prstGeom prst="donut">
          <a:avLst>
            <a:gd name="adj" fmla="val 74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FB26-8051-4E3E-A227-DBB4F7335E44}">
      <dsp:nvSpPr>
        <dsp:cNvPr id="0" name=""/>
        <dsp:cNvSpPr/>
      </dsp:nvSpPr>
      <dsp:spPr>
        <a:xfrm>
          <a:off x="2395927" y="366086"/>
          <a:ext cx="4022889" cy="37937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D660F-BF73-4156-BB5D-F4E8684E0180}">
      <dsp:nvSpPr>
        <dsp:cNvPr id="0" name=""/>
        <dsp:cNvSpPr/>
      </dsp:nvSpPr>
      <dsp:spPr>
        <a:xfrm>
          <a:off x="3285381" y="3838270"/>
          <a:ext cx="1254294" cy="12536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2289B-9182-416D-B38E-3081996B5D74}">
      <dsp:nvSpPr>
        <dsp:cNvPr id="0" name=""/>
        <dsp:cNvSpPr/>
      </dsp:nvSpPr>
      <dsp:spPr>
        <a:xfrm>
          <a:off x="3348362" y="3730648"/>
          <a:ext cx="2016696" cy="207437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46798-AC31-40C1-A79B-145D0546A947}">
      <dsp:nvSpPr>
        <dsp:cNvPr id="0" name=""/>
        <dsp:cNvSpPr/>
      </dsp:nvSpPr>
      <dsp:spPr>
        <a:xfrm>
          <a:off x="5619559" y="681268"/>
          <a:ext cx="2139489" cy="206353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AC32A-4E41-4890-AB45-1C26F865AA19}">
      <dsp:nvSpPr>
        <dsp:cNvPr id="0" name=""/>
        <dsp:cNvSpPr/>
      </dsp:nvSpPr>
      <dsp:spPr>
        <a:xfrm>
          <a:off x="4846429" y="118524"/>
          <a:ext cx="526543" cy="526765"/>
        </a:xfrm>
        <a:prstGeom prst="donut">
          <a:avLst>
            <a:gd name="adj" fmla="val 74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94766-09E2-4AE5-B2D6-7A54E5BE0095}">
      <dsp:nvSpPr>
        <dsp:cNvPr id="0" name=""/>
        <dsp:cNvSpPr/>
      </dsp:nvSpPr>
      <dsp:spPr>
        <a:xfrm>
          <a:off x="5505109" y="-145157"/>
          <a:ext cx="263271" cy="263682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70590-D38A-40D3-A0EB-C9F2849C3610}">
      <dsp:nvSpPr>
        <dsp:cNvPr id="0" name=""/>
        <dsp:cNvSpPr/>
      </dsp:nvSpPr>
      <dsp:spPr>
        <a:xfrm>
          <a:off x="5836848" y="511085"/>
          <a:ext cx="2138984" cy="206350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47429-303E-4E11-B46E-E439BD301DAA}">
      <dsp:nvSpPr>
        <dsp:cNvPr id="0" name=""/>
        <dsp:cNvSpPr/>
      </dsp:nvSpPr>
      <dsp:spPr>
        <a:xfrm>
          <a:off x="1470591" y="850173"/>
          <a:ext cx="1533630" cy="15647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B3809-07F6-4E30-B948-5EB6E9E6BBC0}">
      <dsp:nvSpPr>
        <dsp:cNvPr id="0" name=""/>
        <dsp:cNvSpPr/>
      </dsp:nvSpPr>
      <dsp:spPr>
        <a:xfrm>
          <a:off x="5768381" y="5123092"/>
          <a:ext cx="395408" cy="394924"/>
        </a:xfrm>
        <a:prstGeom prst="donut">
          <a:avLst>
            <a:gd name="adj" fmla="val 74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DB92C-2055-4CB8-BB64-AA78A3D029FB}">
      <dsp:nvSpPr>
        <dsp:cNvPr id="0" name=""/>
        <dsp:cNvSpPr/>
      </dsp:nvSpPr>
      <dsp:spPr>
        <a:xfrm>
          <a:off x="1279915" y="617354"/>
          <a:ext cx="1659715" cy="161002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BEA3E-15DA-41F9-9ABA-0AC091DDF665}">
      <dsp:nvSpPr>
        <dsp:cNvPr id="0" name=""/>
        <dsp:cNvSpPr/>
      </dsp:nvSpPr>
      <dsp:spPr>
        <a:xfrm flipH="1">
          <a:off x="349141" y="2518225"/>
          <a:ext cx="1270016" cy="22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16 mg </a:t>
          </a:r>
          <a:r>
            <a:rPr lang="tr-TR" sz="2400" b="1" kern="1200" dirty="0" err="1"/>
            <a:t>Fruit</a:t>
          </a:r>
          <a:r>
            <a:rPr lang="tr-TR" sz="2400" b="1" kern="1200" dirty="0"/>
            <a:t> </a:t>
          </a:r>
          <a:r>
            <a:rPr lang="tr-TR" sz="2400" b="1" kern="1200" dirty="0" err="1"/>
            <a:t>Mix</a:t>
          </a:r>
          <a:r>
            <a:rPr lang="tr-TR" sz="2400" b="1" kern="1200" dirty="0"/>
            <a:t> </a:t>
          </a:r>
        </a:p>
      </dsp:txBody>
      <dsp:txXfrm>
        <a:off x="349141" y="2518225"/>
        <a:ext cx="1270016" cy="226094"/>
      </dsp:txXfrm>
    </dsp:sp>
    <dsp:sp modelId="{0CBB8A02-FD66-4919-9A4E-C1F4732D8DA1}">
      <dsp:nvSpPr>
        <dsp:cNvPr id="0" name=""/>
        <dsp:cNvSpPr/>
      </dsp:nvSpPr>
      <dsp:spPr>
        <a:xfrm>
          <a:off x="2783213" y="49136"/>
          <a:ext cx="3271533" cy="334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</a:t>
          </a:r>
          <a:r>
            <a:rPr lang="tr-TR" sz="28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tr-TR" sz="28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mcg</a:t>
          </a:r>
          <a:endParaRPr lang="tr-T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3213" y="49136"/>
        <a:ext cx="3271533" cy="334302"/>
      </dsp:txXfrm>
    </dsp:sp>
    <dsp:sp modelId="{7B385686-06A8-483C-8DB3-7E7BB447E478}">
      <dsp:nvSpPr>
        <dsp:cNvPr id="0" name=""/>
        <dsp:cNvSpPr/>
      </dsp:nvSpPr>
      <dsp:spPr>
        <a:xfrm>
          <a:off x="6453662" y="2530396"/>
          <a:ext cx="3556672" cy="1438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190 mg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Brokoli ekstresi</a:t>
          </a:r>
        </a:p>
      </dsp:txBody>
      <dsp:txXfrm>
        <a:off x="6453662" y="2530396"/>
        <a:ext cx="3556672" cy="1438266"/>
      </dsp:txXfrm>
    </dsp:sp>
    <dsp:sp modelId="{4A10EFA0-F527-4708-9FC0-2A5BF6C67AB9}">
      <dsp:nvSpPr>
        <dsp:cNvPr id="0" name=""/>
        <dsp:cNvSpPr/>
      </dsp:nvSpPr>
      <dsp:spPr>
        <a:xfrm>
          <a:off x="5730994" y="3509519"/>
          <a:ext cx="3556672" cy="99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0" kern="1200" dirty="0"/>
        </a:p>
      </dsp:txBody>
      <dsp:txXfrm>
        <a:off x="5730994" y="3509519"/>
        <a:ext cx="3556672" cy="994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CCF0E-CD7B-4A86-9A13-5B03D9FAD6EE}">
      <dsp:nvSpPr>
        <dsp:cNvPr id="0" name=""/>
        <dsp:cNvSpPr/>
      </dsp:nvSpPr>
      <dsp:spPr>
        <a:xfrm>
          <a:off x="1283" y="0"/>
          <a:ext cx="5006206" cy="40809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kern="1200"/>
            <a:t>Faz II detoksifikasyonu</a:t>
          </a:r>
          <a:r>
            <a:rPr lang="tr-TR" sz="2600" kern="1200"/>
            <a:t>: Faz I sonrasında oluşan ve zararlı olabilecek toksinleri vücuttan uzaklaştırmak için önemlidir.</a:t>
          </a:r>
          <a:endParaRPr lang="en-US" sz="2600" kern="1200"/>
        </a:p>
      </dsp:txBody>
      <dsp:txXfrm>
        <a:off x="1283" y="1550770"/>
        <a:ext cx="5006206" cy="2448584"/>
      </dsp:txXfrm>
    </dsp:sp>
    <dsp:sp modelId="{DA7DD9C4-216D-4D46-B74B-C6378805D00F}">
      <dsp:nvSpPr>
        <dsp:cNvPr id="0" name=""/>
        <dsp:cNvSpPr/>
      </dsp:nvSpPr>
      <dsp:spPr>
        <a:xfrm>
          <a:off x="1892240" y="408097"/>
          <a:ext cx="1224292" cy="12242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51" tIns="12700" rIns="954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071533" y="587390"/>
        <a:ext cx="865706" cy="865706"/>
      </dsp:txXfrm>
    </dsp:sp>
    <dsp:sp modelId="{6143597E-73FD-4CBF-ABDA-3AA103872AE8}">
      <dsp:nvSpPr>
        <dsp:cNvPr id="0" name=""/>
        <dsp:cNvSpPr/>
      </dsp:nvSpPr>
      <dsp:spPr>
        <a:xfrm>
          <a:off x="1283" y="4080902"/>
          <a:ext cx="500620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48AB5-58FA-49CD-865F-49B28EB864C6}">
      <dsp:nvSpPr>
        <dsp:cNvPr id="0" name=""/>
        <dsp:cNvSpPr/>
      </dsp:nvSpPr>
      <dsp:spPr>
        <a:xfrm>
          <a:off x="5508110" y="0"/>
          <a:ext cx="5006206" cy="40809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kern="1200"/>
            <a:t>Nrf2 yolağı: </a:t>
          </a:r>
          <a:r>
            <a:rPr lang="tr-TR" sz="2600" kern="1200"/>
            <a:t>Antioksidan enzimlerin ekspresyonunun ana düzenleyicisi olduğu için önemlidir.</a:t>
          </a:r>
          <a:endParaRPr lang="en-US" sz="2600" kern="1200"/>
        </a:p>
      </dsp:txBody>
      <dsp:txXfrm>
        <a:off x="5508110" y="1550770"/>
        <a:ext cx="5006206" cy="2448584"/>
      </dsp:txXfrm>
    </dsp:sp>
    <dsp:sp modelId="{732112EC-7BE4-4BFC-93E4-5E961EE53C5D}">
      <dsp:nvSpPr>
        <dsp:cNvPr id="0" name=""/>
        <dsp:cNvSpPr/>
      </dsp:nvSpPr>
      <dsp:spPr>
        <a:xfrm>
          <a:off x="7399067" y="408097"/>
          <a:ext cx="1224292" cy="12242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451" tIns="12700" rIns="9545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578360" y="587390"/>
        <a:ext cx="865706" cy="865706"/>
      </dsp:txXfrm>
    </dsp:sp>
    <dsp:sp modelId="{9C6C5303-BC22-4850-8213-B0D35A03A22C}">
      <dsp:nvSpPr>
        <dsp:cNvPr id="0" name=""/>
        <dsp:cNvSpPr/>
      </dsp:nvSpPr>
      <dsp:spPr>
        <a:xfrm>
          <a:off x="5508110" y="4080902"/>
          <a:ext cx="500620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6DB41-35E3-461D-9FD7-741B764D4A93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Genel sağlık</a:t>
          </a:r>
          <a:endParaRPr lang="en-US" sz="2700" kern="1200"/>
        </a:p>
      </dsp:txBody>
      <dsp:txXfrm>
        <a:off x="3080" y="587032"/>
        <a:ext cx="2444055" cy="1466433"/>
      </dsp:txXfrm>
    </dsp:sp>
    <dsp:sp modelId="{439C60AE-A298-488A-B822-DB69F54BA0E1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Bağışıklık</a:t>
          </a:r>
          <a:endParaRPr lang="en-US" sz="2700" kern="1200"/>
        </a:p>
      </dsp:txBody>
      <dsp:txXfrm>
        <a:off x="2691541" y="587032"/>
        <a:ext cx="2444055" cy="1466433"/>
      </dsp:txXfrm>
    </dsp:sp>
    <dsp:sp modelId="{DADE6636-B821-4429-83D8-4CA9E796495C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Antioksidan Savunma</a:t>
          </a:r>
          <a:endParaRPr lang="en-US" sz="2700" kern="1200" dirty="0"/>
        </a:p>
      </dsp:txBody>
      <dsp:txXfrm>
        <a:off x="5380002" y="587032"/>
        <a:ext cx="2444055" cy="1466433"/>
      </dsp:txXfrm>
    </dsp:sp>
    <dsp:sp modelId="{7289DFBE-DA4E-44F5-9B62-2200E58F8B8F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Detoksifikasyon</a:t>
          </a:r>
          <a:endParaRPr lang="en-US" sz="2700" kern="1200"/>
        </a:p>
      </dsp:txBody>
      <dsp:txXfrm>
        <a:off x="8068463" y="587032"/>
        <a:ext cx="2444055" cy="1466433"/>
      </dsp:txXfrm>
    </dsp:sp>
    <dsp:sp modelId="{EA209DB7-FDDC-4815-9917-AA529B49C26D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Kalp</a:t>
          </a:r>
          <a:r>
            <a:rPr lang="tr-TR" sz="2700" kern="1200" baseline="0" dirty="0"/>
            <a:t> Sağlığı </a:t>
          </a:r>
          <a:endParaRPr lang="en-US" sz="2700" kern="1200" dirty="0"/>
        </a:p>
      </dsp:txBody>
      <dsp:txXfrm>
        <a:off x="1347311" y="2297871"/>
        <a:ext cx="2444055" cy="1466433"/>
      </dsp:txXfrm>
    </dsp:sp>
    <dsp:sp modelId="{4278481E-A1CA-4816-BE3C-84FDCAE79661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 err="1"/>
            <a:t>Tiroid</a:t>
          </a:r>
          <a:r>
            <a:rPr lang="tr-TR" sz="2700" kern="1200" dirty="0"/>
            <a:t> Fonksiyonları</a:t>
          </a:r>
          <a:endParaRPr lang="en-US" sz="2700" kern="1200" dirty="0"/>
        </a:p>
      </dsp:txBody>
      <dsp:txXfrm>
        <a:off x="4035772" y="2297871"/>
        <a:ext cx="2444055" cy="1466433"/>
      </dsp:txXfrm>
    </dsp:sp>
    <dsp:sp modelId="{60E51EC0-CBD0-4E0B-8D2B-D2BBD838F531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/>
            <a:t>Saç ve Tırnak Koruması</a:t>
          </a:r>
          <a:endParaRPr lang="en-US" sz="2700" kern="1200"/>
        </a:p>
      </dsp:txBody>
      <dsp:txXfrm>
        <a:off x="672423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0.76605</cdr:x>
      <cdr:y>0.3996</cdr:y>
    </cdr:from>
    <cdr:to>
      <cdr:x>0.97195</cdr:x>
      <cdr:y>0.49173</cdr:y>
    </cdr:to>
    <cdr:sp macro="" textlink="">
      <cdr:nvSpPr>
        <cdr:cNvPr id="4" name="Metin kutusu 12">
          <a:extLst xmlns:a="http://schemas.openxmlformats.org/drawingml/2006/main">
            <a:ext uri="{FF2B5EF4-FFF2-40B4-BE49-F238E27FC236}">
              <a16:creationId xmlns:a16="http://schemas.microsoft.com/office/drawing/2014/main" id="{2FFC3E06-90A8-4542-95D7-46A72494C799}"/>
            </a:ext>
          </a:extLst>
        </cdr:cNvPr>
        <cdr:cNvSpPr txBox="1"/>
      </cdr:nvSpPr>
      <cdr:spPr>
        <a:xfrm xmlns:a="http://schemas.openxmlformats.org/drawingml/2006/main">
          <a:off x="8055475" y="1738795"/>
          <a:ext cx="2165162" cy="400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dirty="0"/>
        </a:p>
      </cdr:txBody>
    </cdr:sp>
  </cdr:relSizeAnchor>
  <cdr:relSizeAnchor xmlns:cdr="http://schemas.openxmlformats.org/drawingml/2006/chartDrawing">
    <cdr:from>
      <cdr:x>0.43822</cdr:x>
      <cdr:y>0.15624</cdr:y>
    </cdr:from>
    <cdr:to>
      <cdr:x>0.73672</cdr:x>
      <cdr:y>0.75336</cdr:y>
    </cdr:to>
    <cdr:cxnSp macro="">
      <cdr:nvCxnSpPr>
        <cdr:cNvPr id="5" name="Düz Ok Bağlayıcısı 4">
          <a:extLst xmlns:a="http://schemas.openxmlformats.org/drawingml/2006/main">
            <a:ext uri="{FF2B5EF4-FFF2-40B4-BE49-F238E27FC236}">
              <a16:creationId xmlns:a16="http://schemas.microsoft.com/office/drawing/2014/main" id="{439772EC-096D-4F2B-85C2-B804CF703B6B}"/>
            </a:ext>
          </a:extLst>
        </cdr:cNvPr>
        <cdr:cNvCxnSpPr/>
      </cdr:nvCxnSpPr>
      <cdr:spPr>
        <a:xfrm xmlns:a="http://schemas.openxmlformats.org/drawingml/2006/main">
          <a:off x="3368090" y="505582"/>
          <a:ext cx="2294242" cy="193229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0.76605</cdr:x>
      <cdr:y>0.3996</cdr:y>
    </cdr:from>
    <cdr:to>
      <cdr:x>0.97195</cdr:x>
      <cdr:y>0.49173</cdr:y>
    </cdr:to>
    <cdr:sp macro="" textlink="">
      <cdr:nvSpPr>
        <cdr:cNvPr id="4" name="Metin kutusu 12">
          <a:extLst xmlns:a="http://schemas.openxmlformats.org/drawingml/2006/main">
            <a:ext uri="{FF2B5EF4-FFF2-40B4-BE49-F238E27FC236}">
              <a16:creationId xmlns:a16="http://schemas.microsoft.com/office/drawing/2014/main" id="{2FFC3E06-90A8-4542-95D7-46A72494C799}"/>
            </a:ext>
          </a:extLst>
        </cdr:cNvPr>
        <cdr:cNvSpPr txBox="1"/>
      </cdr:nvSpPr>
      <cdr:spPr>
        <a:xfrm xmlns:a="http://schemas.openxmlformats.org/drawingml/2006/main">
          <a:off x="8055475" y="1738795"/>
          <a:ext cx="2165162" cy="400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dirty="0"/>
        </a:p>
      </cdr:txBody>
    </cdr:sp>
  </cdr:relSizeAnchor>
  <cdr:relSizeAnchor xmlns:cdr="http://schemas.openxmlformats.org/drawingml/2006/chartDrawing">
    <cdr:from>
      <cdr:x>0</cdr:x>
      <cdr:y>0.90369</cdr:y>
    </cdr:from>
    <cdr:to>
      <cdr:x>0.34466</cdr:x>
      <cdr:y>1</cdr:y>
    </cdr:to>
    <cdr:sp macro="" textlink="">
      <cdr:nvSpPr>
        <cdr:cNvPr id="3" name="Metin kutusu 12">
          <a:extLst xmlns:a="http://schemas.openxmlformats.org/drawingml/2006/main">
            <a:ext uri="{FF2B5EF4-FFF2-40B4-BE49-F238E27FC236}">
              <a16:creationId xmlns:a16="http://schemas.microsoft.com/office/drawing/2014/main" id="{AD255DF6-E4F3-4FD5-8E90-1CA886CA0DB2}"/>
            </a:ext>
          </a:extLst>
        </cdr:cNvPr>
        <cdr:cNvSpPr txBox="1"/>
      </cdr:nvSpPr>
      <cdr:spPr>
        <a:xfrm xmlns:a="http://schemas.openxmlformats.org/drawingml/2006/main">
          <a:off x="-2523889" y="2997910"/>
          <a:ext cx="2587148" cy="3195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400" dirty="0"/>
            <a:t>*P: </a:t>
          </a:r>
          <a:r>
            <a:rPr lang="tr-TR" sz="1400" dirty="0">
              <a:sym typeface="Symbol" panose="05050102010706020507" pitchFamily="18" charset="2"/>
            </a:rPr>
            <a:t></a:t>
          </a:r>
          <a:r>
            <a:rPr lang="tr-TR" sz="1400" dirty="0"/>
            <a:t> 0.001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71D50A-9C97-42D4-BF00-D3A2D0D49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1B45F10-5198-4EA2-B8E1-BF21D1770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77B4D1-6CBE-4495-94D3-C356A2CF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481-FEF2-4F5C-BCFB-5DC0FF5D06A3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AEF7AA-447A-4DFF-8DBE-F88A6EB7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D55E29-FA41-4288-88EC-0584F925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C00-BB1C-43EB-A036-D5012389E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27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C5A5D1-1840-4E95-94AE-856DB987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7DE060C-1262-4D30-8D1B-865032EC2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1078C2-0192-42B6-B392-2BFD9992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481-FEF2-4F5C-BCFB-5DC0FF5D06A3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8FAF2A-A122-4A45-9649-D0E2E8EE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A2C936-5EE7-4736-8FC6-7CE6A1E4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C00-BB1C-43EB-A036-D5012389E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39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5F5D6EE-14CC-4C09-82ED-81D89BCE2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0A11BB2-03DC-4A81-A0B3-CFD9AB6D0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9BBC4D-A382-4BA7-ADBC-883456FA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481-FEF2-4F5C-BCFB-5DC0FF5D06A3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1DB075-9923-415D-AD2A-0FDE42DC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4956D0-07AB-4335-9D81-B4CE2F97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C00-BB1C-43EB-A036-D5012389E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18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3D9CCB-359F-46CB-855A-51794A7A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6586E7-8F10-488E-850A-FA8C2ED1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2BBF26-0E23-4AB2-A0D4-103149FD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481-FEF2-4F5C-BCFB-5DC0FF5D06A3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5E0FDB-CD9D-498A-B596-DA43839D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F63D16-739D-4DCC-9724-270E44D0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C00-BB1C-43EB-A036-D5012389E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10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9F30E3-5617-4643-943D-E1695BA71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C417CC-83D7-4E8F-835B-D3C97CDC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089ED3-DE60-4042-9B75-5F3F9525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481-FEF2-4F5C-BCFB-5DC0FF5D06A3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1A4518-9BF4-410D-BE28-7A8B516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BDC0CD-1179-4534-A1E0-D35DE4FF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C00-BB1C-43EB-A036-D5012389E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21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930334-1F91-4911-BE23-B4866D12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DE8F53-71A0-4960-A5E5-1943883B0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70219CC-DB65-4179-86E9-61C2D6F0C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DB2B70C-2331-421B-8B31-7B0B0DEA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481-FEF2-4F5C-BCFB-5DC0FF5D06A3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72F9FCE-4236-4FA0-BD1A-07C0DD883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DC6BA10-578D-4395-AF4C-0FE9D8AB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C00-BB1C-43EB-A036-D5012389E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50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B579AE-117E-40AD-8743-CC63B713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0977E19-7424-4530-A07C-C68D6DFF8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5039A4D-38FD-4FBA-BC6E-7DAB73E30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BE5A4CB-AF05-42A7-BC8B-B9393F089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13B6D8D-E25D-4C9A-9E98-D766F405E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91CEFCC-A467-47B3-B3F6-6884B2D6F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481-FEF2-4F5C-BCFB-5DC0FF5D06A3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2613D9C-FD1D-47B5-9871-795CE5E5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C1EBB95-BDB7-470C-A694-6AB6E43A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C00-BB1C-43EB-A036-D5012389E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35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F96B8E-9E27-4F78-8410-E0B25CEB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EC2DAE7-9359-445A-9504-6E682EA9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481-FEF2-4F5C-BCFB-5DC0FF5D06A3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2ECBDD5-9C53-4250-8FBE-6C42EECC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9E3657E-EC4C-4BE6-A854-E1CBCC16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C00-BB1C-43EB-A036-D5012389E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94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39ABA5F-13AB-4E5E-A924-B92487B4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481-FEF2-4F5C-BCFB-5DC0FF5D06A3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BBD079C-79F4-4791-8508-548EDB3C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B6772B7-4335-4AE8-AF57-DCFAE8E7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C00-BB1C-43EB-A036-D5012389E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1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78F983-49F5-4231-991C-5BEEC8DE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93E60E-C093-460B-B48C-0297975B4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F17EF83-934A-4F78-B82C-FF0617A06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F4ECE4C-8495-430F-8959-1A86B7E8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481-FEF2-4F5C-BCFB-5DC0FF5D06A3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73FCB7A-3944-4E9E-90BA-590225D2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F752E9E-B9D9-43E8-B508-D822EC0C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C00-BB1C-43EB-A036-D5012389E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06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5429B1-6192-46A7-BCFF-9DF7EF20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090C3CF-7DBC-4C29-BAD3-0169AE402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B7FA9C7-4BA3-453D-A913-CB33E59DC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A9C2DEA-D640-4B8F-BB1C-9937691C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481-FEF2-4F5C-BCFB-5DC0FF5D06A3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9B4F3B-2EE5-4A29-B4F2-622A99EE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A069FB-3E04-411A-8398-58126241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C00-BB1C-43EB-A036-D5012389E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13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D5C0E5E-198A-4024-855E-93161000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F77AA0-0211-483C-908D-89EB58C2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C06BFC-5E6D-49D4-933A-3450F8762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4481-FEF2-4F5C-BCFB-5DC0FF5D06A3}" type="datetimeFigureOut">
              <a:rPr lang="tr-TR" smtClean="0"/>
              <a:t>15.08.2022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0426A9-69CA-42E2-8C0F-619AAE99C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8C7775-9DCB-4327-AE32-1000097EE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AC00-BB1C-43EB-A036-D5012389EF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99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supplementseurope.org/publications-guideline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6876C0-6189-444A-A661-5AC88EF06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35BEEFC-72A9-49FB-A8FF-D25AE442FF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DCD841E-A2DE-48BC-9E26-036567F1B8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" y="0"/>
            <a:ext cx="12188514" cy="6858000"/>
          </a:xfrm>
          <a:prstGeom prst="rect">
            <a:avLst/>
          </a:prstGeom>
        </p:spPr>
      </p:pic>
      <p:pic>
        <p:nvPicPr>
          <p:cNvPr id="6" name="Resim 5" descr="metin, küçük resim, tabak, yemek takımı içeren bir resim&#10;&#10;Açıklama otomatik olarak oluşturuldu">
            <a:extLst>
              <a:ext uri="{FF2B5EF4-FFF2-40B4-BE49-F238E27FC236}">
                <a16:creationId xmlns:a16="http://schemas.microsoft.com/office/drawing/2014/main" id="{6FBD2DB5-49EF-4363-ADCA-05B6708922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7" y="1726588"/>
            <a:ext cx="7761860" cy="30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6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827668-0246-43A9-BE44-6ADB5CFB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Selenyum Kullanımı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4E6F6EF-EE41-4783-AE12-E62A3915F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60" t="48538" r="32747" b="13103"/>
          <a:stretch/>
        </p:blipFill>
        <p:spPr>
          <a:xfrm>
            <a:off x="576941" y="1690688"/>
            <a:ext cx="6215743" cy="4671963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588FFED-248F-4C04-9D4E-902E4740A5E7}"/>
              </a:ext>
            </a:extLst>
          </p:cNvPr>
          <p:cNvSpPr txBox="1"/>
          <p:nvPr/>
        </p:nvSpPr>
        <p:spPr>
          <a:xfrm>
            <a:off x="6741776" y="1718345"/>
            <a:ext cx="48732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i="0" u="none" strike="noStrike" baseline="0" dirty="0">
                <a:solidFill>
                  <a:srgbClr val="000000"/>
                </a:solidFill>
              </a:rPr>
              <a:t>SCF: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The Scientific Committee on Food</a:t>
            </a:r>
            <a:endParaRPr lang="tr-TR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tr-TR" sz="1800" b="1" i="0" u="none" strike="noStrike" baseline="0" dirty="0">
                <a:solidFill>
                  <a:srgbClr val="000000"/>
                </a:solidFill>
              </a:rPr>
              <a:t>FNB: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the Food and Nutrition Board</a:t>
            </a:r>
            <a:endParaRPr lang="tr-TR" dirty="0">
              <a:solidFill>
                <a:srgbClr val="000000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</a:rPr>
              <a:t>LOAEL</a:t>
            </a:r>
            <a:r>
              <a:rPr lang="tr-TR" sz="1800" b="1" i="0" u="none" strike="noStrike" baseline="0" dirty="0">
                <a:solidFill>
                  <a:srgbClr val="000000"/>
                </a:solidFill>
              </a:rPr>
              <a:t> (</a:t>
            </a:r>
            <a:r>
              <a:rPr lang="tr-TR" b="1" dirty="0">
                <a:solidFill>
                  <a:srgbClr val="000000"/>
                </a:solidFill>
              </a:rPr>
              <a:t>Gözlenen en düşük yan etki seviyesi) </a:t>
            </a:r>
            <a:r>
              <a:rPr lang="tr-TR" sz="1800" b="1" i="0" u="none" strike="noStrike" baseline="0" dirty="0">
                <a:solidFill>
                  <a:srgbClr val="000000"/>
                </a:solidFill>
              </a:rPr>
              <a:t>: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Lowest Observed Adverse Effect Levels</a:t>
            </a:r>
            <a:endParaRPr lang="tr-TR" sz="1800" b="1" i="0" u="sng" strike="noStrike" baseline="0" dirty="0">
              <a:solidFill>
                <a:srgbClr val="000000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</a:rPr>
              <a:t>NOAEL</a:t>
            </a:r>
            <a:r>
              <a:rPr lang="tr-TR" sz="1800" b="1" i="0" u="none" strike="noStrike" baseline="0" dirty="0">
                <a:solidFill>
                  <a:srgbClr val="000000"/>
                </a:solidFill>
              </a:rPr>
              <a:t> (Gözlenmeyen yan etki seviyesi):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No Observed Adverse Effect Level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r>
              <a:rPr lang="tr-TR" sz="1800" b="1" i="0" u="none" strike="noStrike" baseline="0" dirty="0">
                <a:solidFill>
                  <a:srgbClr val="000000"/>
                </a:solidFill>
              </a:rPr>
              <a:t>UL (</a:t>
            </a:r>
            <a:r>
              <a:rPr lang="tr-TR" sz="1800" b="1" i="0" u="none" strike="noStrike" baseline="0" dirty="0" err="1">
                <a:solidFill>
                  <a:srgbClr val="000000"/>
                </a:solidFill>
              </a:rPr>
              <a:t>Tolere</a:t>
            </a:r>
            <a:r>
              <a:rPr lang="tr-TR" sz="1800" b="1" i="0" u="none" strike="noStrike" baseline="0" dirty="0">
                <a:solidFill>
                  <a:srgbClr val="000000"/>
                </a:solidFill>
              </a:rPr>
              <a:t> Edilebilir Üst Alım Seviyeleri): </a:t>
            </a:r>
            <a:r>
              <a:rPr lang="tr-TR" sz="1800" b="0" i="0" u="none" strike="noStrike" baseline="0" dirty="0" err="1">
                <a:solidFill>
                  <a:srgbClr val="000000"/>
                </a:solidFill>
              </a:rPr>
              <a:t>Tolerable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1800" b="0" i="0" u="none" strike="noStrike" baseline="0" dirty="0" err="1">
                <a:solidFill>
                  <a:srgbClr val="000000"/>
                </a:solidFill>
              </a:rPr>
              <a:t>Upper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sz="1800" b="0" i="0" u="none" strike="noStrike" baseline="0" dirty="0" err="1">
                <a:solidFill>
                  <a:srgbClr val="000000"/>
                </a:solidFill>
              </a:rPr>
              <a:t>Intake</a:t>
            </a:r>
            <a:r>
              <a:rPr lang="tr-TR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tr-TR" sz="1800" b="0" i="0" u="none" strike="noStrike" baseline="0" dirty="0" err="1">
                <a:solidFill>
                  <a:srgbClr val="000000"/>
                </a:solidFill>
              </a:rPr>
              <a:t>Levels</a:t>
            </a:r>
            <a:endParaRPr lang="tr-TR" sz="1800" b="1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6BB2370-BB94-4479-BA13-C320553B5D0E}"/>
              </a:ext>
            </a:extLst>
          </p:cNvPr>
          <p:cNvSpPr txBox="1"/>
          <p:nvPr/>
        </p:nvSpPr>
        <p:spPr>
          <a:xfrm>
            <a:off x="988255" y="6293450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https://foodsupplementseurope.org/publications-guidelines/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accessed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11/11/2021).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E1CBBCF-13DF-4B07-AE14-DE8A8FBB992C}"/>
              </a:ext>
            </a:extLst>
          </p:cNvPr>
          <p:cNvSpPr/>
          <p:nvPr/>
        </p:nvSpPr>
        <p:spPr>
          <a:xfrm>
            <a:off x="3684812" y="4248443"/>
            <a:ext cx="746511" cy="2462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21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24A180-96D7-4B08-A096-49142A445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Selenyum Eksikliği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E11252-E850-4E5F-AA8F-67197E04E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Türkiye’de yapılan çalışmalarda, günlük selenyum alım düzeyleri ortalama 30-36.5 </a:t>
            </a:r>
            <a:r>
              <a:rPr lang="el-GR" dirty="0"/>
              <a:t>μ</a:t>
            </a:r>
            <a:r>
              <a:rPr lang="tr-TR" dirty="0"/>
              <a:t>g/gün ve 43-44 </a:t>
            </a:r>
            <a:r>
              <a:rPr lang="el-GR" dirty="0"/>
              <a:t>μ</a:t>
            </a:r>
            <a:r>
              <a:rPr lang="tr-TR" dirty="0"/>
              <a:t>g/gün olarak bulunmuştur.</a:t>
            </a:r>
          </a:p>
          <a:p>
            <a:r>
              <a:rPr lang="tr-TR" dirty="0"/>
              <a:t>Plazma selenyum seviyesi ortalama 125 </a:t>
            </a:r>
            <a:r>
              <a:rPr lang="tr-TR" dirty="0" err="1"/>
              <a:t>ng</a:t>
            </a:r>
            <a:r>
              <a:rPr lang="tr-TR" dirty="0"/>
              <a:t>/</a:t>
            </a:r>
            <a:r>
              <a:rPr lang="tr-TR" dirty="0" err="1"/>
              <a:t>mL</a:t>
            </a:r>
            <a:r>
              <a:rPr lang="tr-TR" dirty="0"/>
              <a:t> olmalıdır.</a:t>
            </a:r>
          </a:p>
          <a:p>
            <a:r>
              <a:rPr lang="tr-TR" dirty="0"/>
              <a:t>Yapılan çalışmalarda;</a:t>
            </a:r>
          </a:p>
          <a:p>
            <a:pPr lvl="1"/>
            <a:r>
              <a:rPr lang="tr-TR" dirty="0"/>
              <a:t>Sigara içenlerde</a:t>
            </a:r>
          </a:p>
          <a:p>
            <a:pPr lvl="1"/>
            <a:r>
              <a:rPr lang="tr-TR" dirty="0"/>
              <a:t>Alkol tüketenlerde</a:t>
            </a:r>
          </a:p>
          <a:p>
            <a:pPr lvl="1"/>
            <a:r>
              <a:rPr lang="tr-TR" dirty="0"/>
              <a:t>Hamilerde</a:t>
            </a:r>
          </a:p>
          <a:p>
            <a:pPr marL="0" indent="0">
              <a:buNone/>
            </a:pPr>
            <a:r>
              <a:rPr lang="tr-TR" dirty="0"/>
              <a:t>plazma kan düzeyleri düşük bulunmuştur.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EF29001-E65B-4A57-BF46-FCCB1A3E61F8}"/>
              </a:ext>
            </a:extLst>
          </p:cNvPr>
          <p:cNvSpPr txBox="1"/>
          <p:nvPr/>
        </p:nvSpPr>
        <p:spPr>
          <a:xfrm>
            <a:off x="838200" y="6314191"/>
            <a:ext cx="1051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KANGALGİL et al., 2017: </a:t>
            </a:r>
            <a:r>
              <a:rPr lang="en-US" sz="1050" dirty="0"/>
              <a:t>Effects of Selenium on Human Health and its Relationship With Diabetes Mellitus</a:t>
            </a:r>
            <a:r>
              <a:rPr lang="tr-TR" sz="1050" dirty="0"/>
              <a:t>. Bozok </a:t>
            </a:r>
            <a:r>
              <a:rPr lang="tr-TR" sz="1050" dirty="0" err="1"/>
              <a:t>Med</a:t>
            </a:r>
            <a:r>
              <a:rPr lang="tr-TR" sz="1050" dirty="0"/>
              <a:t> J;7(4):66-71.</a:t>
            </a:r>
          </a:p>
        </p:txBody>
      </p:sp>
    </p:spTree>
    <p:extLst>
      <p:ext uri="{BB962C8B-B14F-4D97-AF65-F5344CB8AC3E}">
        <p14:creationId xmlns:p14="http://schemas.microsoft.com/office/powerpoint/2010/main" val="156294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74D219-1DE5-4AA7-9FE9-B145CE1B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Selenyum Eksikliği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45E8FB-556C-415C-9CB3-A7EA1271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Selenyum eksikliğinin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dirty="0"/>
              <a:t>yaşlanma,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dirty="0"/>
              <a:t>kanser,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dirty="0"/>
              <a:t>insülin direnci,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dirty="0"/>
              <a:t>diyabet,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dirty="0" err="1"/>
              <a:t>kardiyovasküler</a:t>
            </a:r>
            <a:r>
              <a:rPr lang="tr-TR" dirty="0"/>
              <a:t>  ve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dirty="0" err="1"/>
              <a:t>nörodejeneratif</a:t>
            </a:r>
            <a:r>
              <a:rPr lang="tr-TR" dirty="0"/>
              <a:t> hastalıklar,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dirty="0"/>
              <a:t>artmış </a:t>
            </a:r>
            <a:r>
              <a:rPr lang="tr-TR" dirty="0" err="1"/>
              <a:t>mortalite</a:t>
            </a:r>
            <a:r>
              <a:rPr lang="tr-TR" dirty="0"/>
              <a:t> riski,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tr-TR" dirty="0" err="1"/>
              <a:t>immün</a:t>
            </a:r>
            <a:r>
              <a:rPr lang="tr-TR" dirty="0"/>
              <a:t> sistem hastalıklarıyla</a:t>
            </a:r>
          </a:p>
          <a:p>
            <a:pPr marL="0" indent="0">
              <a:buNone/>
            </a:pPr>
            <a:r>
              <a:rPr lang="tr-TR" dirty="0"/>
              <a:t>ile ilişkili olabileceği belirtilmektedir.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230502-1372-48D2-88D1-BD4EDDED6AFB}"/>
              </a:ext>
            </a:extLst>
          </p:cNvPr>
          <p:cNvSpPr txBox="1"/>
          <p:nvPr/>
        </p:nvSpPr>
        <p:spPr>
          <a:xfrm>
            <a:off x="838200" y="6314191"/>
            <a:ext cx="1051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KANGALGİL et al., 2017: </a:t>
            </a:r>
            <a:r>
              <a:rPr lang="en-US" sz="1050" dirty="0"/>
              <a:t>Effects of Selenium on Human Health and its Relationship With Diabetes Mellitus</a:t>
            </a:r>
            <a:r>
              <a:rPr lang="tr-TR" sz="1050" dirty="0"/>
              <a:t>. Bozok </a:t>
            </a:r>
            <a:r>
              <a:rPr lang="tr-TR" sz="1050" dirty="0" err="1"/>
              <a:t>Med</a:t>
            </a:r>
            <a:r>
              <a:rPr lang="tr-TR" sz="1050" dirty="0"/>
              <a:t> J;7(4):66-71.</a:t>
            </a:r>
          </a:p>
        </p:txBody>
      </p:sp>
    </p:spTree>
    <p:extLst>
      <p:ext uri="{BB962C8B-B14F-4D97-AF65-F5344CB8AC3E}">
        <p14:creationId xmlns:p14="http://schemas.microsoft.com/office/powerpoint/2010/main" val="222383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9AB5739-26EB-409E-B582-ED2D0F0864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8454" y="817453"/>
            <a:ext cx="7221709" cy="522309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38C02DA-604A-4407-AC69-A0DAB63F8F0D}"/>
              </a:ext>
            </a:extLst>
          </p:cNvPr>
          <p:cNvSpPr txBox="1"/>
          <p:nvPr/>
        </p:nvSpPr>
        <p:spPr>
          <a:xfrm>
            <a:off x="838200" y="6314191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Kieliszek</a:t>
            </a:r>
            <a:r>
              <a:rPr lang="tr-TR" sz="1050" dirty="0"/>
              <a:t> et al., 2021:</a:t>
            </a:r>
            <a:r>
              <a:rPr lang="en-US" sz="1050" dirty="0"/>
              <a:t>A Comprehensive Review on Selenium and Its Effects on Human</a:t>
            </a:r>
            <a:r>
              <a:rPr lang="tr-TR" sz="1050" dirty="0"/>
              <a:t> </a:t>
            </a:r>
            <a:r>
              <a:rPr lang="en-US" sz="1050" dirty="0"/>
              <a:t>Health and Distribution in Middle Eastern Countries</a:t>
            </a:r>
            <a:r>
              <a:rPr lang="tr-TR" sz="1050" dirty="0"/>
              <a:t>. https://doi.org/10.1007/s12011-021-02716-z.</a:t>
            </a:r>
          </a:p>
        </p:txBody>
      </p:sp>
    </p:spTree>
    <p:extLst>
      <p:ext uri="{BB962C8B-B14F-4D97-AF65-F5344CB8AC3E}">
        <p14:creationId xmlns:p14="http://schemas.microsoft.com/office/powerpoint/2010/main" val="104582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79BB99-CEBF-46F9-9489-E156A47A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The European Food Safety Authority (EFSA) has acknowledged the following beneficial effects of</a:t>
            </a:r>
            <a:br>
              <a:rPr lang="en-US" sz="3600" b="1" dirty="0"/>
            </a:br>
            <a:r>
              <a:rPr lang="en-US" sz="3600" b="1" dirty="0"/>
              <a:t>selenium as a basis for health claims</a:t>
            </a:r>
            <a:endParaRPr lang="tr-TR" sz="36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1A50C7-E77A-47BF-B9DE-15DCE55E7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DNA'nın, proteinlerin ve </a:t>
            </a:r>
            <a:r>
              <a:rPr lang="tr-TR" dirty="0" err="1"/>
              <a:t>lipidlerin</a:t>
            </a:r>
            <a:r>
              <a:rPr lang="tr-TR" dirty="0"/>
              <a:t> </a:t>
            </a:r>
            <a:r>
              <a:rPr lang="tr-TR" dirty="0" err="1"/>
              <a:t>oksidatif</a:t>
            </a:r>
            <a:r>
              <a:rPr lang="tr-TR" dirty="0"/>
              <a:t> hasardan korunmasına yardımcı olur.</a:t>
            </a:r>
          </a:p>
          <a:p>
            <a:r>
              <a:rPr lang="tr-TR" dirty="0"/>
              <a:t>Bağışıklık sisteminin normal işlevini sürdürmesinde rol oynar.</a:t>
            </a:r>
          </a:p>
          <a:p>
            <a:r>
              <a:rPr lang="tr-TR" dirty="0"/>
              <a:t>Normal </a:t>
            </a:r>
            <a:r>
              <a:rPr lang="tr-TR" dirty="0" err="1"/>
              <a:t>tiroid</a:t>
            </a:r>
            <a:r>
              <a:rPr lang="tr-TR" dirty="0"/>
              <a:t> fonksiyonuna katkıda bulunur.</a:t>
            </a:r>
          </a:p>
          <a:p>
            <a:r>
              <a:rPr lang="tr-TR" dirty="0"/>
              <a:t>Normal </a:t>
            </a:r>
            <a:r>
              <a:rPr lang="tr-TR" dirty="0" err="1"/>
              <a:t>spermatogeneze</a:t>
            </a:r>
            <a:r>
              <a:rPr lang="tr-TR" dirty="0"/>
              <a:t> yardımcı olur.</a:t>
            </a:r>
          </a:p>
          <a:p>
            <a:r>
              <a:rPr lang="tr-TR" dirty="0"/>
              <a:t>Saçın ve tırnakların korunmasını sağlar.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7CFECCF-8701-418A-A8F7-0392FAF8417C}"/>
              </a:ext>
            </a:extLst>
          </p:cNvPr>
          <p:cNvSpPr txBox="1"/>
          <p:nvPr/>
        </p:nvSpPr>
        <p:spPr>
          <a:xfrm>
            <a:off x="838200" y="6104151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(1)</a:t>
            </a:r>
            <a:r>
              <a:rPr lang="en-US" sz="1050" dirty="0"/>
              <a:t> EFSA Scientific Opinion on health claims related to selenium.</a:t>
            </a:r>
            <a:r>
              <a:rPr lang="tr-TR" sz="1050" dirty="0"/>
              <a:t> </a:t>
            </a:r>
            <a:r>
              <a:rPr lang="en-US" sz="1050" dirty="0"/>
              <a:t>EFSA Journal 2009; 7(9):1220.</a:t>
            </a:r>
          </a:p>
          <a:p>
            <a:r>
              <a:rPr lang="tr-TR" sz="1050" dirty="0"/>
              <a:t>(2)</a:t>
            </a:r>
            <a:r>
              <a:rPr lang="en-US" sz="1050" dirty="0"/>
              <a:t> EFSA Scientific Opinion on health claims related to selenium.</a:t>
            </a:r>
            <a:r>
              <a:rPr lang="tr-TR" sz="1050" dirty="0"/>
              <a:t> </a:t>
            </a:r>
            <a:r>
              <a:rPr lang="en-US" sz="1050" dirty="0"/>
              <a:t>EFSA Journal 2010;8(10):1727.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285477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BCFA11-EA13-4FFB-A654-03F88346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cs typeface="Calibri" panose="020F0502020204030204" pitchFamily="34" charset="0"/>
              </a:rPr>
              <a:t>Selenyum ve Antioksidan Etki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F10270-9054-4829-AB1C-9D6F03DAA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Amaç: </a:t>
            </a:r>
            <a:r>
              <a:rPr lang="tr-TR" dirty="0" err="1"/>
              <a:t>SeMet</a:t>
            </a:r>
            <a:r>
              <a:rPr lang="tr-TR" dirty="0"/>
              <a:t> ve </a:t>
            </a:r>
            <a:r>
              <a:rPr lang="tr-TR" dirty="0" err="1"/>
              <a:t>SY'nin</a:t>
            </a:r>
            <a:r>
              <a:rPr lang="tr-TR" dirty="0"/>
              <a:t> erkeklerde prostat kanseri ile ilgili </a:t>
            </a:r>
            <a:r>
              <a:rPr lang="tr-TR" dirty="0" err="1"/>
              <a:t>biyobelirteçler</a:t>
            </a:r>
            <a:r>
              <a:rPr lang="tr-TR" dirty="0"/>
              <a:t> üzerindeki etkilerini ilk kez doğrudan karşılaştırma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Metot: </a:t>
            </a:r>
            <a:r>
              <a:rPr lang="en-US" sz="2800" dirty="0"/>
              <a:t>Randomize</a:t>
            </a:r>
            <a:r>
              <a:rPr lang="tr-TR" sz="2800" dirty="0"/>
              <a:t>, çift kör, </a:t>
            </a:r>
            <a:r>
              <a:rPr lang="tr-TR" sz="2800" dirty="0" err="1"/>
              <a:t>plasebo</a:t>
            </a:r>
            <a:r>
              <a:rPr lang="tr-TR" sz="2800" dirty="0"/>
              <a:t> kontrollü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Dizayn:</a:t>
            </a:r>
          </a:p>
          <a:p>
            <a:r>
              <a:rPr lang="tr-TR" dirty="0"/>
              <a:t>69 sağlıklı erkek</a:t>
            </a:r>
            <a:r>
              <a:rPr lang="en-US" dirty="0"/>
              <a:t> (20–79</a:t>
            </a:r>
            <a:r>
              <a:rPr lang="tr-TR" dirty="0"/>
              <a:t> yaş aralıklarında</a:t>
            </a:r>
            <a:r>
              <a:rPr lang="en-US" dirty="0"/>
              <a:t>)</a:t>
            </a:r>
            <a:endParaRPr lang="tr-TR" dirty="0"/>
          </a:p>
          <a:p>
            <a:r>
              <a:rPr lang="tr-TR" dirty="0"/>
              <a:t>9 ay boyunca </a:t>
            </a:r>
            <a:r>
              <a:rPr lang="en-US" dirty="0"/>
              <a:t>200 </a:t>
            </a:r>
            <a:r>
              <a:rPr lang="tr-TR" dirty="0"/>
              <a:t>veya </a:t>
            </a:r>
            <a:r>
              <a:rPr lang="en-US" dirty="0"/>
              <a:t>285 µg/</a:t>
            </a:r>
            <a:r>
              <a:rPr lang="tr-TR" dirty="0"/>
              <a:t>gün</a:t>
            </a:r>
            <a:r>
              <a:rPr lang="tr-TR" b="1" dirty="0"/>
              <a:t> </a:t>
            </a:r>
            <a:r>
              <a:rPr lang="tr-TR" dirty="0"/>
              <a:t>selenyum (selenyumca zenginleştirilmiş maya)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(SY) veya </a:t>
            </a:r>
            <a:r>
              <a:rPr lang="en-US" dirty="0"/>
              <a:t>2</a:t>
            </a:r>
            <a:r>
              <a:rPr lang="tr-TR" dirty="0"/>
              <a:t>00</a:t>
            </a:r>
            <a:r>
              <a:rPr lang="en-US" dirty="0"/>
              <a:t> µg</a:t>
            </a:r>
            <a:r>
              <a:rPr lang="tr-TR" dirty="0"/>
              <a:t>/gün </a:t>
            </a:r>
            <a:r>
              <a:rPr lang="tr-TR" dirty="0" err="1"/>
              <a:t>Selenometiyonin</a:t>
            </a:r>
            <a:r>
              <a:rPr lang="tr-TR" dirty="0"/>
              <a:t> (</a:t>
            </a:r>
            <a:r>
              <a:rPr lang="tr-TR" dirty="0" err="1"/>
              <a:t>SeMet</a:t>
            </a:r>
            <a:r>
              <a:rPr lang="tr-TR" dirty="0"/>
              <a:t>) verilmektedir + 3 ay </a:t>
            </a:r>
            <a:r>
              <a:rPr lang="tr-TR" dirty="0" err="1"/>
              <a:t>wash-out</a:t>
            </a:r>
            <a:r>
              <a:rPr lang="tr-TR" dirty="0"/>
              <a:t> periyot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7D60A8E-86E6-44D1-9796-64AB68E5E45A}"/>
              </a:ext>
            </a:extLst>
          </p:cNvPr>
          <p:cNvSpPr txBox="1"/>
          <p:nvPr/>
        </p:nvSpPr>
        <p:spPr>
          <a:xfrm>
            <a:off x="838200" y="6104151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Richie</a:t>
            </a:r>
            <a:r>
              <a:rPr lang="tr-TR" sz="1050" dirty="0"/>
              <a:t> et al</a:t>
            </a:r>
            <a:r>
              <a:rPr lang="en-US" sz="1050" dirty="0"/>
              <a:t>.</a:t>
            </a:r>
            <a:r>
              <a:rPr lang="tr-TR" sz="1050" dirty="0"/>
              <a:t>, 2014:</a:t>
            </a:r>
            <a:r>
              <a:rPr lang="en-US" sz="1050" dirty="0"/>
              <a:t>Comparative effects of two different forms of selenium on</a:t>
            </a:r>
            <a:r>
              <a:rPr lang="tr-TR" sz="1050" dirty="0"/>
              <a:t> </a:t>
            </a:r>
            <a:r>
              <a:rPr lang="en-US" sz="1050" dirty="0"/>
              <a:t>oxidative stress biomarkers in healthy men: a randomized</a:t>
            </a:r>
            <a:r>
              <a:rPr lang="tr-TR" sz="1050" dirty="0"/>
              <a:t> </a:t>
            </a:r>
            <a:r>
              <a:rPr lang="en-US" sz="1050" dirty="0"/>
              <a:t>clinical trial</a:t>
            </a:r>
            <a:r>
              <a:rPr lang="tr-TR" sz="1050" dirty="0"/>
              <a:t>. </a:t>
            </a:r>
            <a:r>
              <a:rPr lang="tr-TR" sz="1050" dirty="0" err="1"/>
              <a:t>Cancer</a:t>
            </a:r>
            <a:r>
              <a:rPr lang="tr-TR" sz="1050" dirty="0"/>
              <a:t> </a:t>
            </a:r>
            <a:r>
              <a:rPr lang="tr-TR" sz="1050" dirty="0" err="1"/>
              <a:t>Prev</a:t>
            </a:r>
            <a:r>
              <a:rPr lang="tr-TR" sz="1050" dirty="0"/>
              <a:t> </a:t>
            </a:r>
            <a:r>
              <a:rPr lang="tr-TR" sz="1050" dirty="0" err="1"/>
              <a:t>Res</a:t>
            </a:r>
            <a:r>
              <a:rPr lang="tr-TR" sz="1050" dirty="0"/>
              <a:t> (</a:t>
            </a:r>
            <a:r>
              <a:rPr lang="tr-TR" sz="1050" dirty="0" err="1"/>
              <a:t>Phila</a:t>
            </a:r>
            <a:r>
              <a:rPr lang="tr-TR" sz="1050" dirty="0"/>
              <a:t>). 2014 </a:t>
            </a:r>
            <a:r>
              <a:rPr lang="tr-TR" sz="1050" dirty="0" err="1"/>
              <a:t>August</a:t>
            </a:r>
            <a:r>
              <a:rPr lang="tr-TR" sz="1050" dirty="0"/>
              <a:t> ; 7(8): 796–804. doi:10.1158/1940-6207.CAPR-14-0042.  </a:t>
            </a:r>
          </a:p>
        </p:txBody>
      </p:sp>
    </p:spTree>
    <p:extLst>
      <p:ext uri="{BB962C8B-B14F-4D97-AF65-F5344CB8AC3E}">
        <p14:creationId xmlns:p14="http://schemas.microsoft.com/office/powerpoint/2010/main" val="3302296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FCA5F-4E91-42BE-80EA-0794A71E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cs typeface="Calibri" panose="020F0502020204030204" pitchFamily="34" charset="0"/>
              </a:rPr>
              <a:t>Selenyum ve Antioksidan Etki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C1D8C1F-D7FE-4213-A39F-C48D03D717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7"/>
          <a:stretch/>
        </p:blipFill>
        <p:spPr>
          <a:xfrm>
            <a:off x="998801" y="1350865"/>
            <a:ext cx="3868620" cy="4529432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0241EC58-F216-4508-B4BF-439559E077BD}"/>
              </a:ext>
            </a:extLst>
          </p:cNvPr>
          <p:cNvSpPr txBox="1"/>
          <p:nvPr/>
        </p:nvSpPr>
        <p:spPr>
          <a:xfrm>
            <a:off x="4867421" y="1564079"/>
            <a:ext cx="6098344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Sağlıklı erkeklerde </a:t>
            </a:r>
            <a:r>
              <a:rPr lang="tr-TR" dirty="0" err="1"/>
              <a:t>SeMet</a:t>
            </a:r>
            <a:r>
              <a:rPr lang="tr-TR" dirty="0"/>
              <a:t> veya SY ile takviyenin </a:t>
            </a:r>
            <a:r>
              <a:rPr lang="tr-TR" dirty="0" err="1"/>
              <a:t>oksidatif</a:t>
            </a:r>
            <a:r>
              <a:rPr lang="tr-TR" dirty="0"/>
              <a:t> stresin idrar </a:t>
            </a:r>
            <a:r>
              <a:rPr lang="tr-TR" dirty="0" err="1"/>
              <a:t>biyobelirteçleri</a:t>
            </a:r>
            <a:r>
              <a:rPr lang="tr-TR" dirty="0"/>
              <a:t> üzerindeki etkisi.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Plasebo</a:t>
            </a:r>
            <a:r>
              <a:rPr lang="tr-TR" dirty="0"/>
              <a:t> (n=18), 200 µg/d SY (n=16), 285 µg/d SY (n=15) veya 200 µg/d </a:t>
            </a:r>
            <a:r>
              <a:rPr lang="tr-TR" dirty="0" err="1"/>
              <a:t>SeMet</a:t>
            </a:r>
            <a:r>
              <a:rPr lang="tr-TR" dirty="0"/>
              <a:t> (n=20) olarak </a:t>
            </a:r>
            <a:r>
              <a:rPr lang="tr-TR" dirty="0" err="1"/>
              <a:t>randomize</a:t>
            </a:r>
            <a:r>
              <a:rPr lang="tr-TR" dirty="0"/>
              <a:t> edilmiştir.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i="1" dirty="0"/>
              <a:t>Sadece s</a:t>
            </a:r>
            <a:r>
              <a:rPr lang="tr-T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elenyumca zenginleştirilmiş maya  alan grupta </a:t>
            </a:r>
            <a:r>
              <a:rPr lang="tr-T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oksidatif</a:t>
            </a:r>
            <a:r>
              <a:rPr lang="tr-T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stres belirteçlerinde azalma gözlemlenmiştir!</a:t>
            </a:r>
            <a:endParaRPr lang="tr-TR" sz="2400" b="1" i="1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8901AF2-A78C-425A-9284-BE1FD794DF5F}"/>
              </a:ext>
            </a:extLst>
          </p:cNvPr>
          <p:cNvSpPr txBox="1"/>
          <p:nvPr/>
        </p:nvSpPr>
        <p:spPr>
          <a:xfrm>
            <a:off x="838200" y="6104151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Richie</a:t>
            </a:r>
            <a:r>
              <a:rPr lang="tr-TR" sz="1050" dirty="0"/>
              <a:t> et al</a:t>
            </a:r>
            <a:r>
              <a:rPr lang="en-US" sz="1050" dirty="0"/>
              <a:t>.</a:t>
            </a:r>
            <a:r>
              <a:rPr lang="tr-TR" sz="1050" dirty="0"/>
              <a:t>, 2014:</a:t>
            </a:r>
            <a:r>
              <a:rPr lang="en-US" sz="1050" dirty="0"/>
              <a:t>Comparative effects of two different forms of selenium on</a:t>
            </a:r>
            <a:r>
              <a:rPr lang="tr-TR" sz="1050" dirty="0"/>
              <a:t> </a:t>
            </a:r>
            <a:r>
              <a:rPr lang="en-US" sz="1050" dirty="0"/>
              <a:t>oxidative stress biomarkers in healthy men: a randomized</a:t>
            </a:r>
            <a:r>
              <a:rPr lang="tr-TR" sz="1050" dirty="0"/>
              <a:t> </a:t>
            </a:r>
            <a:r>
              <a:rPr lang="en-US" sz="1050" dirty="0"/>
              <a:t>clinical trial</a:t>
            </a:r>
            <a:r>
              <a:rPr lang="tr-TR" sz="1050" dirty="0"/>
              <a:t>. </a:t>
            </a:r>
            <a:r>
              <a:rPr lang="tr-TR" sz="1050" dirty="0" err="1"/>
              <a:t>Cancer</a:t>
            </a:r>
            <a:r>
              <a:rPr lang="tr-TR" sz="1050" dirty="0"/>
              <a:t> </a:t>
            </a:r>
            <a:r>
              <a:rPr lang="tr-TR" sz="1050" dirty="0" err="1"/>
              <a:t>Prev</a:t>
            </a:r>
            <a:r>
              <a:rPr lang="tr-TR" sz="1050" dirty="0"/>
              <a:t> </a:t>
            </a:r>
            <a:r>
              <a:rPr lang="tr-TR" sz="1050" dirty="0" err="1"/>
              <a:t>Res</a:t>
            </a:r>
            <a:r>
              <a:rPr lang="tr-TR" sz="1050" dirty="0"/>
              <a:t> (</a:t>
            </a:r>
            <a:r>
              <a:rPr lang="tr-TR" sz="1050" dirty="0" err="1"/>
              <a:t>Phila</a:t>
            </a:r>
            <a:r>
              <a:rPr lang="tr-TR" sz="1050" dirty="0"/>
              <a:t>). 2014 </a:t>
            </a:r>
            <a:r>
              <a:rPr lang="tr-TR" sz="1050" dirty="0" err="1"/>
              <a:t>August</a:t>
            </a:r>
            <a:r>
              <a:rPr lang="tr-TR" sz="1050" dirty="0"/>
              <a:t> ; 7(8): 796–804. doi:10.1158/1940-6207.CAPR-14-0042.  </a:t>
            </a:r>
          </a:p>
        </p:txBody>
      </p:sp>
    </p:spTree>
    <p:extLst>
      <p:ext uri="{BB962C8B-B14F-4D97-AF65-F5344CB8AC3E}">
        <p14:creationId xmlns:p14="http://schemas.microsoft.com/office/powerpoint/2010/main" val="159279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FCA5F-4E91-42BE-80EA-0794A71E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cs typeface="Calibri" panose="020F0502020204030204" pitchFamily="34" charset="0"/>
              </a:rPr>
              <a:t>Selenyum ve Antioksidan Etki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C1D8C1F-D7FE-4213-A39F-C48D03D717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6"/>
          <a:stretch/>
        </p:blipFill>
        <p:spPr>
          <a:xfrm>
            <a:off x="838200" y="1498209"/>
            <a:ext cx="3319976" cy="446977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73CB12C-8B9C-4C91-879A-29AEFE720422}"/>
              </a:ext>
            </a:extLst>
          </p:cNvPr>
          <p:cNvSpPr txBox="1"/>
          <p:nvPr/>
        </p:nvSpPr>
        <p:spPr>
          <a:xfrm>
            <a:off x="4867421" y="1564079"/>
            <a:ext cx="60983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SY grubundaki </a:t>
            </a:r>
            <a:r>
              <a:rPr lang="tr-TR" dirty="0" err="1"/>
              <a:t>oksidatif</a:t>
            </a:r>
            <a:r>
              <a:rPr lang="tr-TR" dirty="0"/>
              <a:t> stres </a:t>
            </a:r>
            <a:r>
              <a:rPr lang="tr-TR" dirty="0" err="1"/>
              <a:t>biyobelirteç</a:t>
            </a:r>
            <a:r>
              <a:rPr lang="tr-TR" dirty="0"/>
              <a:t> seviyelerindeki azalmaların plazmadaki temel selenyum seviyeleri ile ilişkisi.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SY grubunda selenyum kan düzeyleri artarken </a:t>
            </a:r>
            <a:r>
              <a:rPr lang="tr-T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oksidatif</a:t>
            </a:r>
            <a:r>
              <a:rPr lang="tr-T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stres </a:t>
            </a:r>
            <a:r>
              <a:rPr lang="tr-TR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biyobelirteç</a:t>
            </a:r>
            <a:r>
              <a:rPr lang="tr-T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düzeylerini düşürdü!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071BCBE8-6069-4053-95CD-DAD251B7E369}"/>
              </a:ext>
            </a:extLst>
          </p:cNvPr>
          <p:cNvCxnSpPr>
            <a:cxnSpLocks/>
          </p:cNvCxnSpPr>
          <p:nvPr/>
        </p:nvCxnSpPr>
        <p:spPr>
          <a:xfrm flipV="1">
            <a:off x="2236763" y="1826858"/>
            <a:ext cx="1533379" cy="485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20F1FE32-1A43-4B6F-BC85-A4C9F5C3C274}"/>
              </a:ext>
            </a:extLst>
          </p:cNvPr>
          <p:cNvCxnSpPr>
            <a:cxnSpLocks/>
          </p:cNvCxnSpPr>
          <p:nvPr/>
        </p:nvCxnSpPr>
        <p:spPr>
          <a:xfrm flipV="1">
            <a:off x="2145322" y="3392169"/>
            <a:ext cx="1624820" cy="301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9E52CABA-42D0-4358-A3F6-C0546803D2F9}"/>
              </a:ext>
            </a:extLst>
          </p:cNvPr>
          <p:cNvCxnSpPr>
            <a:cxnSpLocks/>
          </p:cNvCxnSpPr>
          <p:nvPr/>
        </p:nvCxnSpPr>
        <p:spPr>
          <a:xfrm flipV="1">
            <a:off x="2236763" y="4426401"/>
            <a:ext cx="1533379" cy="5402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121F927-51A1-4A15-84F5-016168E2D671}"/>
              </a:ext>
            </a:extLst>
          </p:cNvPr>
          <p:cNvSpPr txBox="1"/>
          <p:nvPr/>
        </p:nvSpPr>
        <p:spPr>
          <a:xfrm>
            <a:off x="838200" y="6104151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Richie</a:t>
            </a:r>
            <a:r>
              <a:rPr lang="tr-TR" sz="1050" dirty="0"/>
              <a:t> et al</a:t>
            </a:r>
            <a:r>
              <a:rPr lang="en-US" sz="1050" dirty="0"/>
              <a:t>.</a:t>
            </a:r>
            <a:r>
              <a:rPr lang="tr-TR" sz="1050" dirty="0"/>
              <a:t>, 2014:</a:t>
            </a:r>
            <a:r>
              <a:rPr lang="en-US" sz="1050" dirty="0"/>
              <a:t>Comparative effects of two different forms of selenium on</a:t>
            </a:r>
            <a:r>
              <a:rPr lang="tr-TR" sz="1050" dirty="0"/>
              <a:t> </a:t>
            </a:r>
            <a:r>
              <a:rPr lang="en-US" sz="1050" dirty="0"/>
              <a:t>oxidative stress biomarkers in healthy men: a randomized</a:t>
            </a:r>
            <a:r>
              <a:rPr lang="tr-TR" sz="1050" dirty="0"/>
              <a:t> </a:t>
            </a:r>
            <a:r>
              <a:rPr lang="en-US" sz="1050" dirty="0"/>
              <a:t>clinical trial</a:t>
            </a:r>
            <a:r>
              <a:rPr lang="tr-TR" sz="1050" dirty="0"/>
              <a:t>. </a:t>
            </a:r>
            <a:r>
              <a:rPr lang="tr-TR" sz="1050" dirty="0" err="1"/>
              <a:t>Cancer</a:t>
            </a:r>
            <a:r>
              <a:rPr lang="tr-TR" sz="1050" dirty="0"/>
              <a:t> </a:t>
            </a:r>
            <a:r>
              <a:rPr lang="tr-TR" sz="1050" dirty="0" err="1"/>
              <a:t>Prev</a:t>
            </a:r>
            <a:r>
              <a:rPr lang="tr-TR" sz="1050" dirty="0"/>
              <a:t> </a:t>
            </a:r>
            <a:r>
              <a:rPr lang="tr-TR" sz="1050" dirty="0" err="1"/>
              <a:t>Res</a:t>
            </a:r>
            <a:r>
              <a:rPr lang="tr-TR" sz="1050" dirty="0"/>
              <a:t> (</a:t>
            </a:r>
            <a:r>
              <a:rPr lang="tr-TR" sz="1050" dirty="0" err="1"/>
              <a:t>Phila</a:t>
            </a:r>
            <a:r>
              <a:rPr lang="tr-TR" sz="1050" dirty="0"/>
              <a:t>). 2014 </a:t>
            </a:r>
            <a:r>
              <a:rPr lang="tr-TR" sz="1050" dirty="0" err="1"/>
              <a:t>August</a:t>
            </a:r>
            <a:r>
              <a:rPr lang="tr-TR" sz="1050" dirty="0"/>
              <a:t> ; 7(8): 796–804. doi:10.1158/1940-6207.CAPR-14-0042.  </a:t>
            </a:r>
          </a:p>
        </p:txBody>
      </p:sp>
    </p:spTree>
    <p:extLst>
      <p:ext uri="{BB962C8B-B14F-4D97-AF65-F5344CB8AC3E}">
        <p14:creationId xmlns:p14="http://schemas.microsoft.com/office/powerpoint/2010/main" val="116246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F9D65E-6B66-45F1-9C3A-5C96C68F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cs typeface="Calibri" panose="020F0502020204030204" pitchFamily="34" charset="0"/>
              </a:rPr>
              <a:t>Selenyum ve Kalp Sağlığı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7DC416-E541-4F81-8F99-4C9142000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Amaç: </a:t>
            </a:r>
            <a:r>
              <a:rPr lang="tr-TR" dirty="0"/>
              <a:t>Selenyum takviyesinin kalp sağlığını koruyucu etkisini inceleme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Metot: </a:t>
            </a:r>
            <a:r>
              <a:rPr lang="en-US" sz="2800" dirty="0"/>
              <a:t>Randomize</a:t>
            </a:r>
            <a:r>
              <a:rPr lang="tr-TR" sz="2800" dirty="0"/>
              <a:t>, çift kör, </a:t>
            </a:r>
            <a:r>
              <a:rPr lang="tr-TR" sz="2800" dirty="0" err="1"/>
              <a:t>plasebo</a:t>
            </a:r>
            <a:r>
              <a:rPr lang="tr-TR" sz="2800" dirty="0"/>
              <a:t> kontrollü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Dizayn:</a:t>
            </a:r>
          </a:p>
          <a:p>
            <a:r>
              <a:rPr lang="tr-TR" dirty="0"/>
              <a:t>Daha önce kalp krizi (akut </a:t>
            </a:r>
            <a:r>
              <a:rPr lang="tr-TR" dirty="0" err="1"/>
              <a:t>miyokard</a:t>
            </a:r>
            <a:r>
              <a:rPr lang="tr-TR" dirty="0"/>
              <a:t> </a:t>
            </a:r>
            <a:r>
              <a:rPr lang="tr-TR" dirty="0" err="1"/>
              <a:t>infarktüsü</a:t>
            </a:r>
            <a:r>
              <a:rPr lang="tr-TR" dirty="0"/>
              <a:t>) 81 kişi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6 ay boyunca 100 </a:t>
            </a:r>
            <a:r>
              <a:rPr lang="en-US" dirty="0"/>
              <a:t>µg/</a:t>
            </a:r>
            <a:r>
              <a:rPr lang="tr-TR" dirty="0"/>
              <a:t>gün</a:t>
            </a:r>
            <a:r>
              <a:rPr lang="tr-TR" b="1" dirty="0"/>
              <a:t> </a:t>
            </a:r>
            <a:r>
              <a:rPr lang="tr-TR" b="1" dirty="0">
                <a:cs typeface="Calibri" panose="020F0502020204030204" pitchFamily="34" charset="0"/>
              </a:rPr>
              <a:t>s</a:t>
            </a:r>
            <a:r>
              <a:rPr lang="tr-TR" dirty="0">
                <a:cs typeface="Calibri" panose="020F0502020204030204" pitchFamily="34" charset="0"/>
              </a:rPr>
              <a:t>elenyum (selenyumca zenginleştirilmiş maya)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veriliyor veya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plasebo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grubuna ayrılıyor</a:t>
            </a:r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8390832-F71D-4BE8-9B68-7DC7EE498B8B}"/>
              </a:ext>
            </a:extLst>
          </p:cNvPr>
          <p:cNvSpPr txBox="1"/>
          <p:nvPr/>
        </p:nvSpPr>
        <p:spPr>
          <a:xfrm>
            <a:off x="838200" y="6104151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Korpela</a:t>
            </a:r>
            <a:r>
              <a:rPr lang="tr-TR" sz="1050" dirty="0"/>
              <a:t> H, </a:t>
            </a:r>
            <a:r>
              <a:rPr lang="tr-TR" sz="1050" dirty="0" err="1"/>
              <a:t>Kumpulainen</a:t>
            </a:r>
            <a:r>
              <a:rPr lang="tr-TR" sz="1050" dirty="0"/>
              <a:t> J, </a:t>
            </a:r>
            <a:r>
              <a:rPr lang="tr-TR" sz="1050" dirty="0" err="1"/>
              <a:t>Jussila</a:t>
            </a:r>
            <a:r>
              <a:rPr lang="tr-TR" sz="1050" dirty="0"/>
              <a:t> E, et al.1989: </a:t>
            </a:r>
            <a:r>
              <a:rPr lang="tr-TR" sz="1050" dirty="0" err="1"/>
              <a:t>Effect</a:t>
            </a:r>
            <a:r>
              <a:rPr lang="tr-TR" sz="1050" dirty="0"/>
              <a:t> of </a:t>
            </a:r>
            <a:r>
              <a:rPr lang="tr-TR" sz="1050" dirty="0" err="1"/>
              <a:t>selenium</a:t>
            </a:r>
            <a:r>
              <a:rPr lang="tr-TR" sz="1050" dirty="0"/>
              <a:t> </a:t>
            </a:r>
            <a:r>
              <a:rPr lang="tr-TR" sz="1050" dirty="0" err="1"/>
              <a:t>supplementation</a:t>
            </a:r>
            <a:r>
              <a:rPr lang="tr-TR" sz="1050" dirty="0"/>
              <a:t> </a:t>
            </a:r>
            <a:r>
              <a:rPr lang="tr-TR" sz="1050" dirty="0" err="1"/>
              <a:t>after</a:t>
            </a:r>
            <a:r>
              <a:rPr lang="tr-TR" sz="1050" dirty="0"/>
              <a:t> </a:t>
            </a:r>
            <a:r>
              <a:rPr lang="tr-TR" sz="1050" dirty="0" err="1"/>
              <a:t>acute</a:t>
            </a:r>
            <a:r>
              <a:rPr lang="tr-TR" sz="1050" dirty="0"/>
              <a:t> </a:t>
            </a:r>
            <a:r>
              <a:rPr lang="tr-TR" sz="1050" dirty="0" err="1"/>
              <a:t>myocardial</a:t>
            </a:r>
            <a:r>
              <a:rPr lang="tr-TR" sz="1050" dirty="0"/>
              <a:t> </a:t>
            </a:r>
            <a:r>
              <a:rPr lang="tr-TR" sz="1050" dirty="0" err="1"/>
              <a:t>infarction</a:t>
            </a:r>
            <a:r>
              <a:rPr lang="tr-TR" sz="1050" dirty="0"/>
              <a:t>. </a:t>
            </a:r>
            <a:r>
              <a:rPr lang="tr-TR" sz="1050" dirty="0" err="1"/>
              <a:t>Res</a:t>
            </a:r>
            <a:r>
              <a:rPr lang="tr-TR" sz="1050" dirty="0"/>
              <a:t> </a:t>
            </a:r>
            <a:r>
              <a:rPr lang="tr-TR" sz="1050" dirty="0" err="1"/>
              <a:t>Commun</a:t>
            </a:r>
            <a:r>
              <a:rPr lang="tr-TR" sz="1050" dirty="0"/>
              <a:t> </a:t>
            </a:r>
            <a:r>
              <a:rPr lang="tr-TR" sz="1050" dirty="0" err="1"/>
              <a:t>Chem</a:t>
            </a:r>
            <a:r>
              <a:rPr lang="tr-TR" sz="1050" dirty="0"/>
              <a:t> </a:t>
            </a:r>
            <a:r>
              <a:rPr lang="tr-TR" sz="1050" dirty="0" err="1"/>
              <a:t>Pathol</a:t>
            </a:r>
            <a:r>
              <a:rPr lang="tr-TR" sz="1050" dirty="0"/>
              <a:t> </a:t>
            </a:r>
            <a:r>
              <a:rPr lang="tr-TR" sz="1050" dirty="0" err="1"/>
              <a:t>Pharmacol</a:t>
            </a:r>
            <a:r>
              <a:rPr lang="tr-TR" sz="1050" dirty="0"/>
              <a:t> Aug;65(2):249-5</a:t>
            </a:r>
          </a:p>
        </p:txBody>
      </p:sp>
    </p:spTree>
    <p:extLst>
      <p:ext uri="{BB962C8B-B14F-4D97-AF65-F5344CB8AC3E}">
        <p14:creationId xmlns:p14="http://schemas.microsoft.com/office/powerpoint/2010/main" val="229140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9412D1-F80D-4EA7-B80D-4B4AB06F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cs typeface="Calibri" panose="020F0502020204030204" pitchFamily="34" charset="0"/>
              </a:rPr>
              <a:t>Selenyum ve Kalp Sağlığı</a:t>
            </a:r>
            <a:endParaRPr lang="tr-TR" dirty="0"/>
          </a:p>
        </p:txBody>
      </p:sp>
      <p:graphicFrame>
        <p:nvGraphicFramePr>
          <p:cNvPr id="4" name="İçerik Yer Tutucusu 5">
            <a:extLst>
              <a:ext uri="{FF2B5EF4-FFF2-40B4-BE49-F238E27FC236}">
                <a16:creationId xmlns:a16="http://schemas.microsoft.com/office/drawing/2014/main" id="{F6FFC4DC-2381-4366-816A-A887F942ED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889860"/>
              </p:ext>
            </p:extLst>
          </p:nvPr>
        </p:nvGraphicFramePr>
        <p:xfrm>
          <a:off x="2273055" y="1984400"/>
          <a:ext cx="7685867" cy="323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C4358ECE-A022-4B09-B950-B661F6156F0B}"/>
              </a:ext>
            </a:extLst>
          </p:cNvPr>
          <p:cNvSpPr txBox="1"/>
          <p:nvPr/>
        </p:nvSpPr>
        <p:spPr>
          <a:xfrm>
            <a:off x="6718586" y="3178750"/>
            <a:ext cx="86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%100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2CAE0A6-0ACD-4E1B-8F4E-7CB369FE1A5F}"/>
              </a:ext>
            </a:extLst>
          </p:cNvPr>
          <p:cNvSpPr txBox="1"/>
          <p:nvPr/>
        </p:nvSpPr>
        <p:spPr>
          <a:xfrm>
            <a:off x="838200" y="6104151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Korpela</a:t>
            </a:r>
            <a:r>
              <a:rPr lang="tr-TR" sz="1050" dirty="0"/>
              <a:t> H, </a:t>
            </a:r>
            <a:r>
              <a:rPr lang="tr-TR" sz="1050" dirty="0" err="1"/>
              <a:t>Kumpulainen</a:t>
            </a:r>
            <a:r>
              <a:rPr lang="tr-TR" sz="1050" dirty="0"/>
              <a:t> J, </a:t>
            </a:r>
            <a:r>
              <a:rPr lang="tr-TR" sz="1050" dirty="0" err="1"/>
              <a:t>Jussila</a:t>
            </a:r>
            <a:r>
              <a:rPr lang="tr-TR" sz="1050" dirty="0"/>
              <a:t> E, et al.1989: </a:t>
            </a:r>
            <a:r>
              <a:rPr lang="tr-TR" sz="1050" dirty="0" err="1"/>
              <a:t>Effect</a:t>
            </a:r>
            <a:r>
              <a:rPr lang="tr-TR" sz="1050" dirty="0"/>
              <a:t> of </a:t>
            </a:r>
            <a:r>
              <a:rPr lang="tr-TR" sz="1050" dirty="0" err="1"/>
              <a:t>selenium</a:t>
            </a:r>
            <a:r>
              <a:rPr lang="tr-TR" sz="1050" dirty="0"/>
              <a:t> </a:t>
            </a:r>
            <a:r>
              <a:rPr lang="tr-TR" sz="1050" dirty="0" err="1"/>
              <a:t>supplementation</a:t>
            </a:r>
            <a:r>
              <a:rPr lang="tr-TR" sz="1050" dirty="0"/>
              <a:t> </a:t>
            </a:r>
            <a:r>
              <a:rPr lang="tr-TR" sz="1050" dirty="0" err="1"/>
              <a:t>after</a:t>
            </a:r>
            <a:r>
              <a:rPr lang="tr-TR" sz="1050" dirty="0"/>
              <a:t> </a:t>
            </a:r>
            <a:r>
              <a:rPr lang="tr-TR" sz="1050" dirty="0" err="1"/>
              <a:t>acute</a:t>
            </a:r>
            <a:r>
              <a:rPr lang="tr-TR" sz="1050" dirty="0"/>
              <a:t> </a:t>
            </a:r>
            <a:r>
              <a:rPr lang="tr-TR" sz="1050" dirty="0" err="1"/>
              <a:t>myocardial</a:t>
            </a:r>
            <a:r>
              <a:rPr lang="tr-TR" sz="1050" dirty="0"/>
              <a:t> </a:t>
            </a:r>
            <a:r>
              <a:rPr lang="tr-TR" sz="1050" dirty="0" err="1"/>
              <a:t>infarction</a:t>
            </a:r>
            <a:r>
              <a:rPr lang="tr-TR" sz="1050" dirty="0"/>
              <a:t>. </a:t>
            </a:r>
            <a:r>
              <a:rPr lang="tr-TR" sz="1050" dirty="0" err="1"/>
              <a:t>Res</a:t>
            </a:r>
            <a:r>
              <a:rPr lang="tr-TR" sz="1050" dirty="0"/>
              <a:t> </a:t>
            </a:r>
            <a:r>
              <a:rPr lang="tr-TR" sz="1050" dirty="0" err="1"/>
              <a:t>Commun</a:t>
            </a:r>
            <a:r>
              <a:rPr lang="tr-TR" sz="1050" dirty="0"/>
              <a:t> </a:t>
            </a:r>
            <a:r>
              <a:rPr lang="tr-TR" sz="1050" dirty="0" err="1"/>
              <a:t>Chem</a:t>
            </a:r>
            <a:r>
              <a:rPr lang="tr-TR" sz="1050" dirty="0"/>
              <a:t> </a:t>
            </a:r>
            <a:r>
              <a:rPr lang="tr-TR" sz="1050" dirty="0" err="1"/>
              <a:t>Pathol</a:t>
            </a:r>
            <a:r>
              <a:rPr lang="tr-TR" sz="1050" dirty="0"/>
              <a:t> </a:t>
            </a:r>
            <a:r>
              <a:rPr lang="tr-TR" sz="1050" dirty="0" err="1"/>
              <a:t>Pharmacol</a:t>
            </a:r>
            <a:r>
              <a:rPr lang="tr-TR" sz="1050" dirty="0"/>
              <a:t> Aug;65(2):249-5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D255DF6-E4F3-4FD5-8E90-1CA886CA0DB2}"/>
              </a:ext>
            </a:extLst>
          </p:cNvPr>
          <p:cNvSpPr txBox="1"/>
          <p:nvPr/>
        </p:nvSpPr>
        <p:spPr>
          <a:xfrm>
            <a:off x="2273055" y="5066514"/>
            <a:ext cx="1292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*P: </a:t>
            </a:r>
            <a:r>
              <a:rPr lang="tr-TR" sz="1400" dirty="0">
                <a:sym typeface="Symbol" panose="05050102010706020507" pitchFamily="18" charset="2"/>
              </a:rPr>
              <a:t></a:t>
            </a:r>
            <a:r>
              <a:rPr lang="tr-TR" sz="1400" dirty="0"/>
              <a:t> 0.001</a:t>
            </a:r>
          </a:p>
        </p:txBody>
      </p:sp>
    </p:spTree>
    <p:extLst>
      <p:ext uri="{BB962C8B-B14F-4D97-AF65-F5344CB8AC3E}">
        <p14:creationId xmlns:p14="http://schemas.microsoft.com/office/powerpoint/2010/main" val="171995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9D801C00-88B2-49A5-9703-9C901B5FE4C5}"/>
              </a:ext>
            </a:extLst>
          </p:cNvPr>
          <p:cNvSpPr txBox="1"/>
          <p:nvPr/>
        </p:nvSpPr>
        <p:spPr>
          <a:xfrm>
            <a:off x="5266777" y="6048250"/>
            <a:ext cx="6098344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tr-TR" sz="1400" dirty="0"/>
              <a:t>*Günlük porsiyonun Beslenme Referans Değeridir.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16E26CE-21E2-4A11-A44E-08F3FD0B16BB}"/>
              </a:ext>
            </a:extLst>
          </p:cNvPr>
          <p:cNvSpPr txBox="1"/>
          <p:nvPr/>
        </p:nvSpPr>
        <p:spPr>
          <a:xfrm>
            <a:off x="5178217" y="781100"/>
            <a:ext cx="6098344" cy="79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tr-T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Kullanım Bilgisi: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11 yaş ve üzeri tarafından günde 1 veya 2 kapsül olarak kullanılması tavsiye edilir.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metin, beyaz tahta içeren bir resim&#10;&#10;Açıklama otomatik olarak oluşturuldu">
            <a:extLst>
              <a:ext uri="{FF2B5EF4-FFF2-40B4-BE49-F238E27FC236}">
                <a16:creationId xmlns:a16="http://schemas.microsoft.com/office/drawing/2014/main" id="{37D4F069-7891-4A8F-B27E-02F0DBA84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2" y="1082355"/>
            <a:ext cx="4965895" cy="4965895"/>
          </a:xfrm>
          <a:prstGeom prst="rect">
            <a:avLst/>
          </a:prstGeom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26D08F0A-96B7-42AF-9B87-19A405540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65945"/>
              </p:ext>
            </p:extLst>
          </p:nvPr>
        </p:nvGraphicFramePr>
        <p:xfrm>
          <a:off x="5266777" y="1907017"/>
          <a:ext cx="6135370" cy="38063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97728">
                  <a:extLst>
                    <a:ext uri="{9D8B030D-6E8A-4147-A177-3AD203B41FA5}">
                      <a16:colId xmlns:a16="http://schemas.microsoft.com/office/drawing/2014/main" val="3205130265"/>
                    </a:ext>
                  </a:extLst>
                </a:gridCol>
                <a:gridCol w="942535">
                  <a:extLst>
                    <a:ext uri="{9D8B030D-6E8A-4147-A177-3AD203B41FA5}">
                      <a16:colId xmlns:a16="http://schemas.microsoft.com/office/drawing/2014/main" val="1168491924"/>
                    </a:ext>
                  </a:extLst>
                </a:gridCol>
                <a:gridCol w="795107">
                  <a:extLst>
                    <a:ext uri="{9D8B030D-6E8A-4147-A177-3AD203B41FA5}">
                      <a16:colId xmlns:a16="http://schemas.microsoft.com/office/drawing/2014/main" val="1215461740"/>
                    </a:ext>
                  </a:extLst>
                </a:gridCol>
              </a:tblGrid>
              <a:tr h="17526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b="1" dirty="0">
                          <a:effectLst/>
                        </a:rPr>
                        <a:t>Etken Madde</a:t>
                      </a:r>
                      <a:endParaRPr lang="tr-T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b="1">
                          <a:effectLst/>
                        </a:rPr>
                        <a:t>Günlük Porsiyon ve BRD*</a:t>
                      </a:r>
                      <a:endParaRPr lang="tr-TR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485611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b="1">
                          <a:effectLst/>
                        </a:rPr>
                        <a:t>1 Kapsül</a:t>
                      </a:r>
                      <a:endParaRPr lang="tr-TR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b="1" dirty="0">
                          <a:effectLst/>
                        </a:rPr>
                        <a:t>2 Kapsül</a:t>
                      </a:r>
                      <a:endParaRPr lang="tr-T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885779"/>
                  </a:ext>
                </a:extLst>
              </a:tr>
              <a:tr h="278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Brokoli toprak üstü kısmı ekstresi (</a:t>
                      </a:r>
                      <a:r>
                        <a:rPr lang="tr-TR" sz="1300" i="1" dirty="0" err="1">
                          <a:effectLst/>
                        </a:rPr>
                        <a:t>Brassica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oleracea</a:t>
                      </a:r>
                      <a:r>
                        <a:rPr lang="tr-TR" sz="1300" i="1" dirty="0">
                          <a:effectLst/>
                        </a:rPr>
                        <a:t> L. var. </a:t>
                      </a:r>
                      <a:r>
                        <a:rPr lang="tr-TR" sz="1300" i="1" dirty="0" err="1">
                          <a:effectLst/>
                        </a:rPr>
                        <a:t>italica</a:t>
                      </a:r>
                      <a:r>
                        <a:rPr lang="tr-TR" sz="1300" i="1" dirty="0">
                          <a:effectLst/>
                        </a:rPr>
                        <a:t> L.)</a:t>
                      </a:r>
                      <a:endParaRPr lang="tr-TR" sz="1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190 mg 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380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155462"/>
                  </a:ext>
                </a:extLst>
              </a:tr>
              <a:tr h="133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 err="1">
                          <a:effectLst/>
                        </a:rPr>
                        <a:t>Kuinoa</a:t>
                      </a:r>
                      <a:r>
                        <a:rPr lang="tr-TR" sz="1300" dirty="0">
                          <a:effectLst/>
                        </a:rPr>
                        <a:t> tohum ekstresi (</a:t>
                      </a:r>
                      <a:r>
                        <a:rPr lang="tr-TR" sz="1300" i="1" dirty="0" err="1">
                          <a:effectLst/>
                        </a:rPr>
                        <a:t>Chenopodium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quinoa</a:t>
                      </a:r>
                      <a:r>
                        <a:rPr lang="tr-TR" sz="1300" dirty="0">
                          <a:effectLst/>
                        </a:rPr>
                        <a:t>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190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380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807771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Selenyum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100 mcg (%182)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200 mcg (%364)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214452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Üzüm meyve ekstresi (</a:t>
                      </a:r>
                      <a:r>
                        <a:rPr lang="tr-TR" sz="1300" i="1" dirty="0" err="1">
                          <a:effectLst/>
                        </a:rPr>
                        <a:t>Vitis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vinifera</a:t>
                      </a:r>
                      <a:r>
                        <a:rPr lang="tr-TR" sz="1300" dirty="0">
                          <a:effectLst/>
                        </a:rPr>
                        <a:t>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10,27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20,54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825087"/>
                  </a:ext>
                </a:extLst>
              </a:tr>
              <a:tr h="122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Nar meyve kabuğu ekstresi (</a:t>
                      </a:r>
                      <a:r>
                        <a:rPr lang="tr-TR" sz="1300" i="1" dirty="0" err="1">
                          <a:effectLst/>
                        </a:rPr>
                        <a:t>Punica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granatum</a:t>
                      </a:r>
                      <a:r>
                        <a:rPr lang="tr-TR" sz="1300" dirty="0">
                          <a:effectLst/>
                        </a:rPr>
                        <a:t>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3,6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7,2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6040935"/>
                  </a:ext>
                </a:extLst>
              </a:tr>
              <a:tr h="146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Yaban mersini meyve ekstresi (</a:t>
                      </a:r>
                      <a:r>
                        <a:rPr lang="tr-TR" sz="1300" i="1" dirty="0" err="1">
                          <a:effectLst/>
                        </a:rPr>
                        <a:t>Vaccinium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myrtillus</a:t>
                      </a:r>
                      <a:r>
                        <a:rPr lang="tr-TR" sz="1300" i="1" dirty="0">
                          <a:effectLst/>
                        </a:rPr>
                        <a:t> L</a:t>
                      </a:r>
                      <a:r>
                        <a:rPr lang="tr-TR" sz="1300" dirty="0">
                          <a:effectLst/>
                        </a:rPr>
                        <a:t>.)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0,86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1,72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21893"/>
                  </a:ext>
                </a:extLst>
              </a:tr>
              <a:tr h="275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Yüksek mavi yemiş meyve ekstresi (</a:t>
                      </a:r>
                      <a:r>
                        <a:rPr lang="tr-TR" sz="1300" i="1" dirty="0" err="1">
                          <a:effectLst/>
                        </a:rPr>
                        <a:t>Vaccinium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corymbosum</a:t>
                      </a:r>
                      <a:r>
                        <a:rPr lang="tr-TR" sz="1300" i="1" dirty="0">
                          <a:effectLst/>
                        </a:rPr>
                        <a:t> L</a:t>
                      </a:r>
                      <a:r>
                        <a:rPr lang="tr-TR" sz="1300" dirty="0">
                          <a:effectLst/>
                        </a:rPr>
                        <a:t>.)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0,32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0,64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249006"/>
                  </a:ext>
                </a:extLst>
              </a:tr>
              <a:tr h="2505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Büyük meyveli </a:t>
                      </a:r>
                      <a:r>
                        <a:rPr lang="tr-TR" sz="1300" dirty="0" err="1">
                          <a:effectLst/>
                        </a:rPr>
                        <a:t>vaksiniyum</a:t>
                      </a:r>
                      <a:r>
                        <a:rPr lang="tr-TR" sz="1300" dirty="0">
                          <a:effectLst/>
                        </a:rPr>
                        <a:t> meyve ekstresi (</a:t>
                      </a:r>
                      <a:r>
                        <a:rPr lang="tr-TR" sz="1300" i="1" dirty="0" err="1">
                          <a:effectLst/>
                        </a:rPr>
                        <a:t>Vaccinium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macrocarpon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aiton</a:t>
                      </a:r>
                      <a:r>
                        <a:rPr lang="tr-TR" sz="1300" dirty="0">
                          <a:effectLst/>
                        </a:rPr>
                        <a:t>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0,32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0,64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567049"/>
                  </a:ext>
                </a:extLst>
              </a:tr>
              <a:tr h="113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Çilek meyve ekstresi (</a:t>
                      </a:r>
                      <a:r>
                        <a:rPr lang="tr-TR" sz="1300" i="1" dirty="0" err="1">
                          <a:effectLst/>
                        </a:rPr>
                        <a:t>Fragaria</a:t>
                      </a:r>
                      <a:r>
                        <a:rPr lang="tr-TR" sz="1300" i="1" dirty="0">
                          <a:effectLst/>
                        </a:rPr>
                        <a:t> x ananassa (</a:t>
                      </a:r>
                      <a:r>
                        <a:rPr lang="tr-TR" sz="1300" i="1" dirty="0" err="1">
                          <a:effectLst/>
                        </a:rPr>
                        <a:t>Duchesne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ex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Weston</a:t>
                      </a:r>
                      <a:r>
                        <a:rPr lang="tr-TR" sz="1300" i="1" dirty="0">
                          <a:effectLst/>
                        </a:rPr>
                        <a:t>) </a:t>
                      </a:r>
                      <a:r>
                        <a:rPr lang="tr-TR" sz="1300" i="1" dirty="0" err="1">
                          <a:effectLst/>
                        </a:rPr>
                        <a:t>Duchesne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ex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Rozier</a:t>
                      </a:r>
                      <a:r>
                        <a:rPr lang="tr-TR" sz="1300" dirty="0">
                          <a:effectLst/>
                        </a:rPr>
                        <a:t>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0,32 mg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0,64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26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Frambuaz meyve ekstresi (Rubus idaeus)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0,32 mg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0,64 mg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961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075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9412D1-F80D-4EA7-B80D-4B4AB06F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cs typeface="Calibri" panose="020F0502020204030204" pitchFamily="34" charset="0"/>
              </a:rPr>
              <a:t>Selenyum ve Kalp Sağlığı</a:t>
            </a:r>
            <a:endParaRPr lang="tr-TR" dirty="0"/>
          </a:p>
        </p:txBody>
      </p:sp>
      <p:graphicFrame>
        <p:nvGraphicFramePr>
          <p:cNvPr id="7" name="İçerik Yer Tutucusu 5">
            <a:extLst>
              <a:ext uri="{FF2B5EF4-FFF2-40B4-BE49-F238E27FC236}">
                <a16:creationId xmlns:a16="http://schemas.microsoft.com/office/drawing/2014/main" id="{AE8160A8-915E-4022-B1A8-96E720C54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087752"/>
              </p:ext>
            </p:extLst>
          </p:nvPr>
        </p:nvGraphicFramePr>
        <p:xfrm>
          <a:off x="2523889" y="1770295"/>
          <a:ext cx="7506376" cy="331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439772EC-096D-4F2B-85C2-B804CF703B6B}"/>
              </a:ext>
            </a:extLst>
          </p:cNvPr>
          <p:cNvCxnSpPr>
            <a:cxnSpLocks/>
          </p:cNvCxnSpPr>
          <p:nvPr/>
        </p:nvCxnSpPr>
        <p:spPr>
          <a:xfrm>
            <a:off x="5809957" y="2419643"/>
            <a:ext cx="1491175" cy="10093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DBF1F40-FA48-4588-868C-88FFAAEDD7E7}"/>
              </a:ext>
            </a:extLst>
          </p:cNvPr>
          <p:cNvSpPr txBox="1"/>
          <p:nvPr/>
        </p:nvSpPr>
        <p:spPr>
          <a:xfrm>
            <a:off x="6555544" y="2556322"/>
            <a:ext cx="61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%50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2CAE0A6-0ACD-4E1B-8F4E-7CB369FE1A5F}"/>
              </a:ext>
            </a:extLst>
          </p:cNvPr>
          <p:cNvSpPr txBox="1"/>
          <p:nvPr/>
        </p:nvSpPr>
        <p:spPr>
          <a:xfrm>
            <a:off x="838200" y="6104151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Korpela</a:t>
            </a:r>
            <a:r>
              <a:rPr lang="tr-TR" sz="1050" dirty="0"/>
              <a:t> H, </a:t>
            </a:r>
            <a:r>
              <a:rPr lang="tr-TR" sz="1050" dirty="0" err="1"/>
              <a:t>Kumpulainen</a:t>
            </a:r>
            <a:r>
              <a:rPr lang="tr-TR" sz="1050" dirty="0"/>
              <a:t> J, </a:t>
            </a:r>
            <a:r>
              <a:rPr lang="tr-TR" sz="1050" dirty="0" err="1"/>
              <a:t>Jussila</a:t>
            </a:r>
            <a:r>
              <a:rPr lang="tr-TR" sz="1050" dirty="0"/>
              <a:t> E, et al.1989: </a:t>
            </a:r>
            <a:r>
              <a:rPr lang="tr-TR" sz="1050" dirty="0" err="1"/>
              <a:t>Effect</a:t>
            </a:r>
            <a:r>
              <a:rPr lang="tr-TR" sz="1050" dirty="0"/>
              <a:t> of </a:t>
            </a:r>
            <a:r>
              <a:rPr lang="tr-TR" sz="1050" dirty="0" err="1"/>
              <a:t>selenium</a:t>
            </a:r>
            <a:r>
              <a:rPr lang="tr-TR" sz="1050" dirty="0"/>
              <a:t> </a:t>
            </a:r>
            <a:r>
              <a:rPr lang="tr-TR" sz="1050" dirty="0" err="1"/>
              <a:t>supplementation</a:t>
            </a:r>
            <a:r>
              <a:rPr lang="tr-TR" sz="1050" dirty="0"/>
              <a:t> </a:t>
            </a:r>
            <a:r>
              <a:rPr lang="tr-TR" sz="1050" dirty="0" err="1"/>
              <a:t>after</a:t>
            </a:r>
            <a:r>
              <a:rPr lang="tr-TR" sz="1050" dirty="0"/>
              <a:t> </a:t>
            </a:r>
            <a:r>
              <a:rPr lang="tr-TR" sz="1050" dirty="0" err="1"/>
              <a:t>acute</a:t>
            </a:r>
            <a:r>
              <a:rPr lang="tr-TR" sz="1050" dirty="0"/>
              <a:t> </a:t>
            </a:r>
            <a:r>
              <a:rPr lang="tr-TR" sz="1050" dirty="0" err="1"/>
              <a:t>myocardial</a:t>
            </a:r>
            <a:r>
              <a:rPr lang="tr-TR" sz="1050" dirty="0"/>
              <a:t> </a:t>
            </a:r>
            <a:r>
              <a:rPr lang="tr-TR" sz="1050" dirty="0" err="1"/>
              <a:t>infarction</a:t>
            </a:r>
            <a:r>
              <a:rPr lang="tr-TR" sz="1050" dirty="0"/>
              <a:t>. </a:t>
            </a:r>
            <a:r>
              <a:rPr lang="tr-TR" sz="1050" dirty="0" err="1"/>
              <a:t>Res</a:t>
            </a:r>
            <a:r>
              <a:rPr lang="tr-TR" sz="1050" dirty="0"/>
              <a:t> </a:t>
            </a:r>
            <a:r>
              <a:rPr lang="tr-TR" sz="1050" dirty="0" err="1"/>
              <a:t>Commun</a:t>
            </a:r>
            <a:r>
              <a:rPr lang="tr-TR" sz="1050" dirty="0"/>
              <a:t> </a:t>
            </a:r>
            <a:r>
              <a:rPr lang="tr-TR" sz="1050" dirty="0" err="1"/>
              <a:t>Chem</a:t>
            </a:r>
            <a:r>
              <a:rPr lang="tr-TR" sz="1050" dirty="0"/>
              <a:t> </a:t>
            </a:r>
            <a:r>
              <a:rPr lang="tr-TR" sz="1050" dirty="0" err="1"/>
              <a:t>Pathol</a:t>
            </a:r>
            <a:r>
              <a:rPr lang="tr-TR" sz="1050" dirty="0"/>
              <a:t> </a:t>
            </a:r>
            <a:r>
              <a:rPr lang="tr-TR" sz="1050" dirty="0" err="1"/>
              <a:t>Pharmacol</a:t>
            </a:r>
            <a:r>
              <a:rPr lang="tr-TR" sz="1050" dirty="0"/>
              <a:t> Aug;65(2):249-5</a:t>
            </a:r>
          </a:p>
        </p:txBody>
      </p:sp>
    </p:spTree>
    <p:extLst>
      <p:ext uri="{BB962C8B-B14F-4D97-AF65-F5344CB8AC3E}">
        <p14:creationId xmlns:p14="http://schemas.microsoft.com/office/powerpoint/2010/main" val="380839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86C733-1EE4-439B-81AB-634847D1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cs typeface="Calibri" panose="020F0502020204030204" pitchFamily="34" charset="0"/>
              </a:rPr>
              <a:t>Selenyum ve Bağışıklık Sistemi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157508-5ADA-458F-B82D-B9DEBBC58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Amaç: </a:t>
            </a:r>
            <a:r>
              <a:rPr lang="tr-TR" dirty="0"/>
              <a:t>Selenyum takviyesinin bağışıklık sistemi üzerindeki etkisini inceleme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Metot: </a:t>
            </a:r>
            <a:r>
              <a:rPr lang="en-US" sz="2800" dirty="0"/>
              <a:t>Randomize</a:t>
            </a:r>
            <a:r>
              <a:rPr lang="tr-TR" sz="2800" dirty="0"/>
              <a:t>, çift kör, </a:t>
            </a:r>
            <a:r>
              <a:rPr lang="tr-TR" sz="2800" dirty="0" err="1"/>
              <a:t>plasebo</a:t>
            </a:r>
            <a:r>
              <a:rPr lang="tr-TR" sz="2800" dirty="0"/>
              <a:t> kontrollü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Dizayn:</a:t>
            </a:r>
          </a:p>
          <a:p>
            <a:r>
              <a:rPr lang="tr-TR" dirty="0"/>
              <a:t>Beyaz kan hücrelerinin tümör hücrelerini öldürme yeteneği için 21 kişi + aktivitesi için 11 kişi</a:t>
            </a:r>
          </a:p>
          <a:p>
            <a:r>
              <a:rPr lang="tr-TR" dirty="0"/>
              <a:t>8 hafta boyunca 200 </a:t>
            </a:r>
            <a:r>
              <a:rPr lang="en-US" dirty="0"/>
              <a:t>µg/</a:t>
            </a:r>
            <a:r>
              <a:rPr lang="tr-TR" dirty="0"/>
              <a:t>gün</a:t>
            </a:r>
            <a:r>
              <a:rPr lang="tr-TR" b="1" dirty="0"/>
              <a:t> </a:t>
            </a:r>
            <a:r>
              <a:rPr lang="tr-TR" dirty="0"/>
              <a:t>selenyum</a:t>
            </a:r>
            <a:r>
              <a:rPr lang="tr-TR" b="1" dirty="0"/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veriliyor veya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plasebo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grubuna ayrılıyor</a:t>
            </a:r>
            <a:endParaRPr lang="tr-TR" dirty="0"/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2D0BB27-DE48-435A-B05E-6E89C42B2E4C}"/>
              </a:ext>
            </a:extLst>
          </p:cNvPr>
          <p:cNvSpPr txBox="1"/>
          <p:nvPr/>
        </p:nvSpPr>
        <p:spPr>
          <a:xfrm>
            <a:off x="838200" y="6285126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Kiremidjian-Schumacher</a:t>
            </a:r>
            <a:r>
              <a:rPr lang="tr-TR" sz="1050" dirty="0"/>
              <a:t> L, </a:t>
            </a:r>
            <a:r>
              <a:rPr lang="tr-TR" sz="1050" dirty="0" err="1"/>
              <a:t>Roy</a:t>
            </a:r>
            <a:r>
              <a:rPr lang="tr-TR" sz="1050" dirty="0"/>
              <a:t> M, </a:t>
            </a:r>
            <a:r>
              <a:rPr lang="tr-TR" sz="1050" dirty="0" err="1"/>
              <a:t>Wishe</a:t>
            </a:r>
            <a:r>
              <a:rPr lang="tr-TR" sz="1050" dirty="0"/>
              <a:t> HI, et al. 1994: </a:t>
            </a:r>
            <a:r>
              <a:rPr lang="tr-TR" sz="1050" dirty="0" err="1"/>
              <a:t>Supplementation</a:t>
            </a:r>
            <a:r>
              <a:rPr lang="tr-TR" sz="1050" dirty="0"/>
              <a:t> </a:t>
            </a:r>
            <a:r>
              <a:rPr lang="tr-TR" sz="1050" dirty="0" err="1"/>
              <a:t>with</a:t>
            </a:r>
            <a:r>
              <a:rPr lang="tr-TR" sz="1050" dirty="0"/>
              <a:t> </a:t>
            </a:r>
            <a:r>
              <a:rPr lang="tr-TR" sz="1050" dirty="0" err="1"/>
              <a:t>selenium</a:t>
            </a:r>
            <a:r>
              <a:rPr lang="tr-TR" sz="1050" dirty="0"/>
              <a:t> </a:t>
            </a:r>
            <a:r>
              <a:rPr lang="tr-TR" sz="1050" dirty="0" err="1"/>
              <a:t>and</a:t>
            </a:r>
            <a:r>
              <a:rPr lang="tr-TR" sz="1050" dirty="0"/>
              <a:t> </a:t>
            </a:r>
            <a:r>
              <a:rPr lang="tr-TR" sz="1050" dirty="0" err="1"/>
              <a:t>human</a:t>
            </a:r>
            <a:r>
              <a:rPr lang="tr-TR" sz="1050" dirty="0"/>
              <a:t> </a:t>
            </a:r>
            <a:r>
              <a:rPr lang="tr-TR" sz="1050" dirty="0" err="1"/>
              <a:t>immune</a:t>
            </a:r>
            <a:r>
              <a:rPr lang="tr-TR" sz="1050" dirty="0"/>
              <a:t> </a:t>
            </a:r>
            <a:r>
              <a:rPr lang="tr-TR" sz="1050" dirty="0" err="1"/>
              <a:t>cell</a:t>
            </a:r>
            <a:r>
              <a:rPr lang="tr-TR" sz="1050" dirty="0"/>
              <a:t> </a:t>
            </a:r>
            <a:r>
              <a:rPr lang="tr-TR" sz="1050" dirty="0" err="1"/>
              <a:t>functions</a:t>
            </a:r>
            <a:r>
              <a:rPr lang="tr-TR" sz="1050" dirty="0"/>
              <a:t>. II. </a:t>
            </a:r>
            <a:r>
              <a:rPr lang="tr-TR" sz="1050" dirty="0" err="1"/>
              <a:t>Effect</a:t>
            </a:r>
            <a:r>
              <a:rPr lang="tr-TR" sz="1050" dirty="0"/>
              <a:t> on </a:t>
            </a:r>
            <a:r>
              <a:rPr lang="tr-TR" sz="1050" dirty="0" err="1"/>
              <a:t>cytotoxic</a:t>
            </a:r>
            <a:r>
              <a:rPr lang="tr-TR" sz="1050" dirty="0"/>
              <a:t> </a:t>
            </a:r>
            <a:r>
              <a:rPr lang="tr-TR" sz="1050" dirty="0" err="1"/>
              <a:t>lymphocytes</a:t>
            </a:r>
            <a:r>
              <a:rPr lang="tr-TR" sz="1050" dirty="0"/>
              <a:t> </a:t>
            </a:r>
            <a:r>
              <a:rPr lang="tr-TR" sz="1050" dirty="0" err="1"/>
              <a:t>and</a:t>
            </a:r>
            <a:r>
              <a:rPr lang="tr-TR" sz="1050" dirty="0"/>
              <a:t> </a:t>
            </a:r>
            <a:r>
              <a:rPr lang="tr-TR" sz="1050" dirty="0" err="1"/>
              <a:t>natural</a:t>
            </a:r>
            <a:r>
              <a:rPr lang="tr-TR" sz="1050" dirty="0"/>
              <a:t> killer </a:t>
            </a:r>
            <a:r>
              <a:rPr lang="tr-TR" sz="1050" dirty="0" err="1"/>
              <a:t>cells</a:t>
            </a:r>
            <a:r>
              <a:rPr lang="tr-TR" sz="1050" dirty="0"/>
              <a:t>. </a:t>
            </a:r>
            <a:r>
              <a:rPr lang="tr-TR" sz="1050" dirty="0" err="1"/>
              <a:t>Biol</a:t>
            </a:r>
            <a:r>
              <a:rPr lang="tr-TR" sz="1050" dirty="0"/>
              <a:t> </a:t>
            </a:r>
            <a:r>
              <a:rPr lang="tr-TR" sz="1050" dirty="0" err="1"/>
              <a:t>Trace</a:t>
            </a:r>
            <a:r>
              <a:rPr lang="tr-TR" sz="1050" dirty="0"/>
              <a:t> Elem </a:t>
            </a:r>
            <a:r>
              <a:rPr lang="tr-TR" sz="1050" dirty="0" err="1"/>
              <a:t>Res</a:t>
            </a:r>
            <a:r>
              <a:rPr lang="tr-TR" sz="1050" dirty="0"/>
              <a:t> ;41:115-127.</a:t>
            </a:r>
          </a:p>
        </p:txBody>
      </p:sp>
    </p:spTree>
    <p:extLst>
      <p:ext uri="{BB962C8B-B14F-4D97-AF65-F5344CB8AC3E}">
        <p14:creationId xmlns:p14="http://schemas.microsoft.com/office/powerpoint/2010/main" val="2877768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CE4743-7D87-4093-A821-63F8401F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cs typeface="Calibri" panose="020F0502020204030204" pitchFamily="34" charset="0"/>
              </a:rPr>
              <a:t>Selenyum ve Bağışıklık Sistemi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02EC92C-03F3-4B9A-A407-7EFAEE11F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2" t="24616" r="41021" b="21636"/>
          <a:stretch/>
        </p:blipFill>
        <p:spPr>
          <a:xfrm>
            <a:off x="1042180" y="1857703"/>
            <a:ext cx="4549698" cy="3684200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B75FF313-CDBE-432D-AC03-AB5375022E2F}"/>
              </a:ext>
            </a:extLst>
          </p:cNvPr>
          <p:cNvCxnSpPr>
            <a:cxnSpLocks/>
          </p:cNvCxnSpPr>
          <p:nvPr/>
        </p:nvCxnSpPr>
        <p:spPr>
          <a:xfrm flipV="1">
            <a:off x="4101618" y="3080825"/>
            <a:ext cx="337625" cy="954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D5B5F54C-01CE-4B8D-B6A4-F7D2503F596A}"/>
              </a:ext>
            </a:extLst>
          </p:cNvPr>
          <p:cNvSpPr txBox="1"/>
          <p:nvPr/>
        </p:nvSpPr>
        <p:spPr>
          <a:xfrm>
            <a:off x="3461538" y="3188929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% 82.3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50A4260-53E1-4F64-BDE7-E9846560B662}"/>
              </a:ext>
            </a:extLst>
          </p:cNvPr>
          <p:cNvSpPr txBox="1"/>
          <p:nvPr/>
        </p:nvSpPr>
        <p:spPr>
          <a:xfrm>
            <a:off x="1460094" y="5679063"/>
            <a:ext cx="371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Beyaz kan hücrelerinin aktivitesi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4EFE0B07-8F0B-44F2-AD35-A12DC2AA4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38" t="29078" r="45192" b="17175"/>
          <a:stretch/>
        </p:blipFill>
        <p:spPr>
          <a:xfrm>
            <a:off x="6565841" y="1994862"/>
            <a:ext cx="3812345" cy="3684201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0D5D8813-3847-444C-8C20-47F46E3203A0}"/>
              </a:ext>
            </a:extLst>
          </p:cNvPr>
          <p:cNvSpPr txBox="1"/>
          <p:nvPr/>
        </p:nvSpPr>
        <p:spPr>
          <a:xfrm>
            <a:off x="7018037" y="5679063"/>
            <a:ext cx="3360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/>
              <a:t>Beyaz kan hücrelerinin tümör hücrelerini öldürme yeteneği </a:t>
            </a:r>
          </a:p>
        </p:txBody>
      </p: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60DDDBA3-6A0B-4D8B-A232-5E4E11C96511}"/>
              </a:ext>
            </a:extLst>
          </p:cNvPr>
          <p:cNvCxnSpPr>
            <a:cxnSpLocks/>
          </p:cNvCxnSpPr>
          <p:nvPr/>
        </p:nvCxnSpPr>
        <p:spPr>
          <a:xfrm flipV="1">
            <a:off x="7343335" y="2349305"/>
            <a:ext cx="2743200" cy="2250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3DCF0C82-B530-428E-91DF-C24B11D43126}"/>
              </a:ext>
            </a:extLst>
          </p:cNvPr>
          <p:cNvSpPr txBox="1"/>
          <p:nvPr/>
        </p:nvSpPr>
        <p:spPr>
          <a:xfrm>
            <a:off x="8141423" y="2991982"/>
            <a:ext cx="819383" cy="36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%118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CA7556C-FD05-46D7-982D-E3F5590A8355}"/>
              </a:ext>
            </a:extLst>
          </p:cNvPr>
          <p:cNvSpPr txBox="1"/>
          <p:nvPr/>
        </p:nvSpPr>
        <p:spPr>
          <a:xfrm>
            <a:off x="838200" y="6285126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Kiremidjian-Schumacher</a:t>
            </a:r>
            <a:r>
              <a:rPr lang="tr-TR" sz="1050" dirty="0"/>
              <a:t> L, </a:t>
            </a:r>
            <a:r>
              <a:rPr lang="tr-TR" sz="1050" dirty="0" err="1"/>
              <a:t>Roy</a:t>
            </a:r>
            <a:r>
              <a:rPr lang="tr-TR" sz="1050" dirty="0"/>
              <a:t> M, </a:t>
            </a:r>
            <a:r>
              <a:rPr lang="tr-TR" sz="1050" dirty="0" err="1"/>
              <a:t>Wishe</a:t>
            </a:r>
            <a:r>
              <a:rPr lang="tr-TR" sz="1050" dirty="0"/>
              <a:t> HI, et al. 1994: </a:t>
            </a:r>
            <a:r>
              <a:rPr lang="tr-TR" sz="1050" dirty="0" err="1"/>
              <a:t>Supplementation</a:t>
            </a:r>
            <a:r>
              <a:rPr lang="tr-TR" sz="1050" dirty="0"/>
              <a:t> </a:t>
            </a:r>
            <a:r>
              <a:rPr lang="tr-TR" sz="1050" dirty="0" err="1"/>
              <a:t>with</a:t>
            </a:r>
            <a:r>
              <a:rPr lang="tr-TR" sz="1050" dirty="0"/>
              <a:t> </a:t>
            </a:r>
            <a:r>
              <a:rPr lang="tr-TR" sz="1050" dirty="0" err="1"/>
              <a:t>selenium</a:t>
            </a:r>
            <a:r>
              <a:rPr lang="tr-TR" sz="1050" dirty="0"/>
              <a:t> </a:t>
            </a:r>
            <a:r>
              <a:rPr lang="tr-TR" sz="1050" dirty="0" err="1"/>
              <a:t>and</a:t>
            </a:r>
            <a:r>
              <a:rPr lang="tr-TR" sz="1050" dirty="0"/>
              <a:t> </a:t>
            </a:r>
            <a:r>
              <a:rPr lang="tr-TR" sz="1050" dirty="0" err="1"/>
              <a:t>human</a:t>
            </a:r>
            <a:r>
              <a:rPr lang="tr-TR" sz="1050" dirty="0"/>
              <a:t> </a:t>
            </a:r>
            <a:r>
              <a:rPr lang="tr-TR" sz="1050" dirty="0" err="1"/>
              <a:t>immune</a:t>
            </a:r>
            <a:r>
              <a:rPr lang="tr-TR" sz="1050" dirty="0"/>
              <a:t> </a:t>
            </a:r>
            <a:r>
              <a:rPr lang="tr-TR" sz="1050" dirty="0" err="1"/>
              <a:t>cell</a:t>
            </a:r>
            <a:r>
              <a:rPr lang="tr-TR" sz="1050" dirty="0"/>
              <a:t> </a:t>
            </a:r>
            <a:r>
              <a:rPr lang="tr-TR" sz="1050" dirty="0" err="1"/>
              <a:t>functions</a:t>
            </a:r>
            <a:r>
              <a:rPr lang="tr-TR" sz="1050" dirty="0"/>
              <a:t>. II. </a:t>
            </a:r>
            <a:r>
              <a:rPr lang="tr-TR" sz="1050" dirty="0" err="1"/>
              <a:t>Effect</a:t>
            </a:r>
            <a:r>
              <a:rPr lang="tr-TR" sz="1050" dirty="0"/>
              <a:t> on </a:t>
            </a:r>
            <a:r>
              <a:rPr lang="tr-TR" sz="1050" dirty="0" err="1"/>
              <a:t>cytotoxic</a:t>
            </a:r>
            <a:r>
              <a:rPr lang="tr-TR" sz="1050" dirty="0"/>
              <a:t> </a:t>
            </a:r>
            <a:r>
              <a:rPr lang="tr-TR" sz="1050" dirty="0" err="1"/>
              <a:t>lymphocytes</a:t>
            </a:r>
            <a:r>
              <a:rPr lang="tr-TR" sz="1050" dirty="0"/>
              <a:t> </a:t>
            </a:r>
            <a:r>
              <a:rPr lang="tr-TR" sz="1050" dirty="0" err="1"/>
              <a:t>and</a:t>
            </a:r>
            <a:r>
              <a:rPr lang="tr-TR" sz="1050" dirty="0"/>
              <a:t> </a:t>
            </a:r>
            <a:r>
              <a:rPr lang="tr-TR" sz="1050" dirty="0" err="1"/>
              <a:t>natural</a:t>
            </a:r>
            <a:r>
              <a:rPr lang="tr-TR" sz="1050" dirty="0"/>
              <a:t> killer </a:t>
            </a:r>
            <a:r>
              <a:rPr lang="tr-TR" sz="1050" dirty="0" err="1"/>
              <a:t>cells</a:t>
            </a:r>
            <a:r>
              <a:rPr lang="tr-TR" sz="1050" dirty="0"/>
              <a:t>. </a:t>
            </a:r>
            <a:r>
              <a:rPr lang="tr-TR" sz="1050" dirty="0" err="1"/>
              <a:t>Biol</a:t>
            </a:r>
            <a:r>
              <a:rPr lang="tr-TR" sz="1050" dirty="0"/>
              <a:t> </a:t>
            </a:r>
            <a:r>
              <a:rPr lang="tr-TR" sz="1050" dirty="0" err="1"/>
              <a:t>Trace</a:t>
            </a:r>
            <a:r>
              <a:rPr lang="tr-TR" sz="1050" dirty="0"/>
              <a:t> Elem </a:t>
            </a:r>
            <a:r>
              <a:rPr lang="tr-TR" sz="1050" dirty="0" err="1"/>
              <a:t>Res</a:t>
            </a:r>
            <a:r>
              <a:rPr lang="tr-TR" sz="1050" dirty="0"/>
              <a:t> ;41:115-127.</a:t>
            </a:r>
          </a:p>
        </p:txBody>
      </p:sp>
    </p:spTree>
    <p:extLst>
      <p:ext uri="{BB962C8B-B14F-4D97-AF65-F5344CB8AC3E}">
        <p14:creationId xmlns:p14="http://schemas.microsoft.com/office/powerpoint/2010/main" val="309542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D43988-17B7-4BB1-BE80-3253568F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Selenyum ve Kanser Önleme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1B185AE-EE40-49F6-8633-6AC13BE3F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42" t="20754" r="40624" b="10200"/>
          <a:stretch/>
        </p:blipFill>
        <p:spPr>
          <a:xfrm rot="21447691">
            <a:off x="926473" y="2077796"/>
            <a:ext cx="5027846" cy="4097497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9261FD0-9BBD-4D68-81D0-465FA1E3B10B}"/>
              </a:ext>
            </a:extLst>
          </p:cNvPr>
          <p:cNvSpPr txBox="1"/>
          <p:nvPr/>
        </p:nvSpPr>
        <p:spPr>
          <a:xfrm>
            <a:off x="5651696" y="2274111"/>
            <a:ext cx="57021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i="1" dirty="0" err="1"/>
              <a:t>Nutritional</a:t>
            </a:r>
            <a:r>
              <a:rPr lang="tr-TR" sz="2000" b="1" i="1" dirty="0"/>
              <a:t> </a:t>
            </a:r>
            <a:r>
              <a:rPr lang="tr-TR" sz="2000" b="1" i="1" dirty="0" err="1"/>
              <a:t>Prevention</a:t>
            </a:r>
            <a:r>
              <a:rPr lang="tr-TR" sz="2000" b="1" i="1" dirty="0"/>
              <a:t> of </a:t>
            </a:r>
            <a:r>
              <a:rPr lang="tr-TR" sz="2000" b="1" i="1" dirty="0" err="1"/>
              <a:t>Cancer</a:t>
            </a:r>
            <a:r>
              <a:rPr lang="tr-TR" sz="2000" b="1" i="1" dirty="0"/>
              <a:t> (NPC) r</a:t>
            </a:r>
            <a:r>
              <a:rPr lang="en-US" sz="2000" b="1" i="1" dirty="0" err="1"/>
              <a:t>andomize</a:t>
            </a:r>
            <a:r>
              <a:rPr lang="tr-TR" sz="2000" b="1" i="1" dirty="0"/>
              <a:t>, çift kör, </a:t>
            </a:r>
            <a:r>
              <a:rPr lang="tr-TR" sz="2000" b="1" i="1" dirty="0" err="1"/>
              <a:t>plasebo</a:t>
            </a:r>
            <a:r>
              <a:rPr lang="tr-TR" sz="2000" b="1" i="1" dirty="0"/>
              <a:t> kontrollü bu çalışmasında, </a:t>
            </a:r>
            <a:r>
              <a:rPr lang="tr-TR" sz="2000" b="1" i="1" dirty="0" err="1"/>
              <a:t>selenium</a:t>
            </a:r>
            <a:r>
              <a:rPr lang="tr-TR" sz="2000" b="1" i="1" dirty="0"/>
              <a:t> </a:t>
            </a:r>
            <a:r>
              <a:rPr lang="tr-TR" sz="2000" b="1" i="1" dirty="0" err="1"/>
              <a:t>yeast</a:t>
            </a:r>
            <a:r>
              <a:rPr lang="tr-TR" sz="2000" b="1" i="1" dirty="0"/>
              <a:t> ile takviye, </a:t>
            </a:r>
            <a:r>
              <a:rPr lang="tr-TR" sz="2400" b="1" i="1" dirty="0"/>
              <a:t>prostat kanseri </a:t>
            </a:r>
            <a:r>
              <a:rPr lang="tr-TR" sz="2400" b="1" i="1" dirty="0" err="1"/>
              <a:t>insidansında</a:t>
            </a:r>
            <a:r>
              <a:rPr lang="tr-TR" sz="2400" b="1" i="1" dirty="0"/>
              <a:t> %52'lik bir azalma </a:t>
            </a:r>
            <a:r>
              <a:rPr lang="tr-TR" sz="2000" b="1" i="1" dirty="0"/>
              <a:t>ve </a:t>
            </a:r>
            <a:r>
              <a:rPr lang="tr-TR" sz="2400" b="1" i="1" dirty="0"/>
              <a:t>kanser </a:t>
            </a:r>
            <a:r>
              <a:rPr lang="tr-TR" sz="2400" b="1" i="1" dirty="0" err="1"/>
              <a:t>mortalitesinde</a:t>
            </a:r>
            <a:r>
              <a:rPr lang="tr-TR" sz="2400" b="1" i="1" dirty="0"/>
              <a:t> %50'lik bir azalma</a:t>
            </a:r>
            <a:r>
              <a:rPr lang="tr-TR" sz="2000" b="1" i="1" dirty="0"/>
              <a:t> ile ilişkilendirilmiştir. </a:t>
            </a:r>
          </a:p>
          <a:p>
            <a:endParaRPr lang="tr-TR" sz="2000" b="1" i="1" dirty="0"/>
          </a:p>
          <a:p>
            <a:r>
              <a:rPr lang="tr-TR" sz="2000" b="1" i="1" dirty="0"/>
              <a:t>Buna karşın selenyumun diğer formları veya kaynakları ile yapılan çalışmalar bu etkiyi gösteremediği gözlenmiştir.</a:t>
            </a:r>
          </a:p>
        </p:txBody>
      </p:sp>
    </p:spTree>
    <p:extLst>
      <p:ext uri="{BB962C8B-B14F-4D97-AF65-F5344CB8AC3E}">
        <p14:creationId xmlns:p14="http://schemas.microsoft.com/office/powerpoint/2010/main" val="1657752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500AF7-CC9C-43A5-AE73-31DB4508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Selenyum ve Tiroit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D781A20-87EE-492B-9F22-40CBD9E66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69" t="32611" r="16879" b="21362"/>
          <a:stretch/>
        </p:blipFill>
        <p:spPr>
          <a:xfrm>
            <a:off x="2073644" y="1573851"/>
            <a:ext cx="8044711" cy="45303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A091D07-1A49-485F-9EEB-C1257A57C7D3}"/>
              </a:ext>
            </a:extLst>
          </p:cNvPr>
          <p:cNvSpPr txBox="1"/>
          <p:nvPr/>
        </p:nvSpPr>
        <p:spPr>
          <a:xfrm>
            <a:off x="838200" y="6104151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R. </a:t>
            </a:r>
            <a:r>
              <a:rPr lang="tr-TR" sz="1050" dirty="0" err="1"/>
              <a:t>Santos</a:t>
            </a:r>
            <a:r>
              <a:rPr lang="tr-TR" sz="1050" dirty="0"/>
              <a:t> et al., 2018:</a:t>
            </a:r>
            <a:r>
              <a:rPr lang="en-US" sz="1050" dirty="0"/>
              <a:t>Selenium and </a:t>
            </a:r>
            <a:r>
              <a:rPr lang="en-US" sz="1050" dirty="0" err="1"/>
              <a:t>Selenoproteins</a:t>
            </a:r>
            <a:r>
              <a:rPr lang="en-US" sz="1050" dirty="0"/>
              <a:t> in Immune Mediated</a:t>
            </a:r>
            <a:r>
              <a:rPr lang="tr-TR" sz="1050" dirty="0"/>
              <a:t> </a:t>
            </a:r>
            <a:r>
              <a:rPr lang="en-US" sz="1050" dirty="0"/>
              <a:t>Thyroid Disorders</a:t>
            </a:r>
            <a:r>
              <a:rPr lang="tr-TR" sz="1050" dirty="0"/>
              <a:t>. </a:t>
            </a:r>
            <a:r>
              <a:rPr lang="it-IT" sz="1050" dirty="0"/>
              <a:t>Diagnostics, 8, 70; doi:10.3390/diagnostics8040070</a:t>
            </a:r>
            <a:r>
              <a:rPr lang="tr-TR" sz="1050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153809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AAAE227E-E7D8-4933-A5E5-E07EFC99A439}"/>
              </a:ext>
            </a:extLst>
          </p:cNvPr>
          <p:cNvGraphicFramePr/>
          <p:nvPr/>
        </p:nvGraphicFramePr>
        <p:xfrm>
          <a:off x="1131276" y="267286"/>
          <a:ext cx="10010335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89B097DD-9042-4885-ACE7-113561467916}"/>
              </a:ext>
            </a:extLst>
          </p:cNvPr>
          <p:cNvSpPr txBox="1"/>
          <p:nvPr/>
        </p:nvSpPr>
        <p:spPr>
          <a:xfrm>
            <a:off x="4332848" y="6070992"/>
            <a:ext cx="236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190 mg </a:t>
            </a:r>
          </a:p>
          <a:p>
            <a:r>
              <a:rPr lang="tr-TR" b="1" dirty="0" err="1"/>
              <a:t>Kuinoa</a:t>
            </a:r>
            <a:r>
              <a:rPr lang="tr-TR" b="1" dirty="0"/>
              <a:t> Tohum Ekstresi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904FE49-5D1D-478D-A49F-6B291033C979}"/>
              </a:ext>
            </a:extLst>
          </p:cNvPr>
          <p:cNvSpPr txBox="1"/>
          <p:nvPr/>
        </p:nvSpPr>
        <p:spPr>
          <a:xfrm>
            <a:off x="1436077" y="3044542"/>
            <a:ext cx="2202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>
                <a:effectLst/>
              </a:rPr>
              <a:t>Üzüm</a:t>
            </a:r>
            <a:r>
              <a:rPr lang="tr-TR" dirty="0"/>
              <a:t> </a:t>
            </a:r>
          </a:p>
          <a:p>
            <a:r>
              <a:rPr lang="tr-TR" sz="1800" dirty="0">
                <a:effectLst/>
              </a:rPr>
              <a:t>Nar kabuğu</a:t>
            </a:r>
          </a:p>
          <a:p>
            <a:r>
              <a:rPr lang="tr-TR" sz="1800" dirty="0">
                <a:effectLst/>
              </a:rPr>
              <a:t>Yaban mersini</a:t>
            </a:r>
          </a:p>
          <a:p>
            <a:r>
              <a:rPr lang="tr-TR" sz="1800" dirty="0">
                <a:effectLst/>
              </a:rPr>
              <a:t>Yüksek mavi yemiş</a:t>
            </a:r>
          </a:p>
          <a:p>
            <a:r>
              <a:rPr lang="tr-TR" dirty="0" err="1"/>
              <a:t>Cranberry</a:t>
            </a:r>
            <a:endParaRPr lang="tr-TR" dirty="0"/>
          </a:p>
          <a:p>
            <a:r>
              <a:rPr lang="tr-TR" dirty="0"/>
              <a:t>Çilek</a:t>
            </a:r>
          </a:p>
          <a:p>
            <a:r>
              <a:rPr lang="tr-TR" dirty="0"/>
              <a:t>Frambuaz ekstreleri</a:t>
            </a:r>
          </a:p>
          <a:p>
            <a:r>
              <a:rPr lang="tr-TR" sz="1800" dirty="0">
                <a:effectLst/>
              </a:rPr>
              <a:t> </a:t>
            </a:r>
          </a:p>
          <a:p>
            <a:r>
              <a:rPr lang="tr-TR" sz="1800" dirty="0">
                <a:effectLst/>
              </a:rPr>
              <a:t> </a:t>
            </a:r>
          </a:p>
          <a:p>
            <a:endParaRPr lang="tr-TR" sz="1800" dirty="0">
              <a:effectLst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5053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9F6F88-D334-4A1B-899F-2665B109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Brokoli Ekstresi (</a:t>
            </a:r>
            <a:r>
              <a:rPr lang="tr-TR" sz="4400" b="1" i="1" dirty="0" err="1">
                <a:effectLst/>
              </a:rPr>
              <a:t>Brassica</a:t>
            </a:r>
            <a:r>
              <a:rPr lang="tr-TR" sz="4400" b="1" i="1" dirty="0">
                <a:effectLst/>
              </a:rPr>
              <a:t> </a:t>
            </a:r>
            <a:r>
              <a:rPr lang="tr-TR" sz="4400" b="1" i="1" dirty="0" err="1">
                <a:effectLst/>
              </a:rPr>
              <a:t>oleracea</a:t>
            </a:r>
            <a:r>
              <a:rPr lang="tr-TR" sz="4400" b="1" i="1" dirty="0">
                <a:effectLst/>
              </a:rPr>
              <a:t> </a:t>
            </a:r>
            <a:r>
              <a:rPr lang="tr-TR" sz="4400" b="1" i="1" dirty="0" err="1">
                <a:effectLst/>
              </a:rPr>
              <a:t>L.</a:t>
            </a:r>
            <a:r>
              <a:rPr lang="tr-TR" b="1" dirty="0" err="1"/>
              <a:t>var</a:t>
            </a:r>
            <a:r>
              <a:rPr lang="tr-TR" b="1" dirty="0"/>
              <a:t>. </a:t>
            </a:r>
            <a:r>
              <a:rPr lang="tr-TR" b="1" dirty="0" err="1"/>
              <a:t>italica</a:t>
            </a:r>
            <a:r>
              <a:rPr lang="tr-TR" sz="4400" b="1" i="1" dirty="0">
                <a:effectLst/>
              </a:rPr>
              <a:t>)</a:t>
            </a:r>
            <a:r>
              <a:rPr lang="tr-TR" b="1" dirty="0"/>
              <a:t> </a:t>
            </a: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A77C1820-0762-4BDE-AF99-BD479AA90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Organizmada faz II enzimlerini uyarma, </a:t>
            </a:r>
          </a:p>
          <a:p>
            <a:r>
              <a:rPr lang="tr-TR" dirty="0"/>
              <a:t>faz I enzimleri ile </a:t>
            </a:r>
            <a:r>
              <a:rPr lang="tr-TR" dirty="0" err="1"/>
              <a:t>histon</a:t>
            </a:r>
            <a:r>
              <a:rPr lang="tr-TR" dirty="0"/>
              <a:t> </a:t>
            </a:r>
            <a:r>
              <a:rPr lang="tr-TR" dirty="0" err="1"/>
              <a:t>deasetilaz</a:t>
            </a:r>
            <a:r>
              <a:rPr lang="tr-TR" dirty="0"/>
              <a:t> enzim aktivitesini </a:t>
            </a:r>
            <a:r>
              <a:rPr lang="tr-TR" dirty="0" err="1"/>
              <a:t>inhibe</a:t>
            </a:r>
            <a:r>
              <a:rPr lang="tr-TR" dirty="0"/>
              <a:t> etme ve</a:t>
            </a:r>
          </a:p>
          <a:p>
            <a:r>
              <a:rPr lang="tr-TR" dirty="0" err="1"/>
              <a:t>tioredoksin</a:t>
            </a:r>
            <a:r>
              <a:rPr lang="tr-TR" dirty="0"/>
              <a:t> </a:t>
            </a:r>
            <a:r>
              <a:rPr lang="tr-TR" dirty="0" err="1"/>
              <a:t>redüktaz</a:t>
            </a:r>
            <a:r>
              <a:rPr lang="tr-TR" dirty="0"/>
              <a:t> enzim ekspresyonunu artırma gibi</a:t>
            </a:r>
          </a:p>
          <a:p>
            <a:pPr marL="0" indent="0">
              <a:buNone/>
            </a:pPr>
            <a:r>
              <a:rPr lang="tr-TR" dirty="0"/>
              <a:t>etki mekanizmaları ile başta kanser olmak üzere, diyabet, </a:t>
            </a:r>
            <a:r>
              <a:rPr lang="tr-TR" dirty="0" err="1"/>
              <a:t>oksidatif</a:t>
            </a:r>
            <a:r>
              <a:rPr lang="tr-TR" dirty="0"/>
              <a:t> stres, </a:t>
            </a:r>
            <a:r>
              <a:rPr lang="tr-TR" dirty="0" err="1"/>
              <a:t>helicobacter</a:t>
            </a:r>
            <a:r>
              <a:rPr lang="tr-TR" dirty="0"/>
              <a:t> </a:t>
            </a:r>
            <a:r>
              <a:rPr lang="tr-TR" dirty="0" err="1"/>
              <a:t>pylori</a:t>
            </a:r>
            <a:r>
              <a:rPr lang="tr-TR" dirty="0"/>
              <a:t> enfeksiyonu, nörolojik hastalıklar, göz hastalıkları gibi birçok hastalık üzerinde olumlu sonuçlar doğurduğu yapılan çalışmalarla ortaya konmuştur.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6837F92-0F8F-4CE8-A082-06116EDC1DB5}"/>
              </a:ext>
            </a:extLst>
          </p:cNvPr>
          <p:cNvSpPr txBox="1"/>
          <p:nvPr/>
        </p:nvSpPr>
        <p:spPr>
          <a:xfrm>
            <a:off x="838200" y="6104151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Koçyiğit</a:t>
            </a:r>
            <a:r>
              <a:rPr lang="en-US" sz="1050" dirty="0"/>
              <a:t> E, </a:t>
            </a:r>
            <a:r>
              <a:rPr lang="en-US" sz="1050" dirty="0" err="1"/>
              <a:t>Köksal</a:t>
            </a:r>
            <a:r>
              <a:rPr lang="en-US" sz="1050" dirty="0"/>
              <a:t> E. Sulforaphane, potential mechanism of action and its relationship with diseases. Journal of Health Science and Profession 2019;6(1): 153-160</a:t>
            </a:r>
            <a:r>
              <a:rPr lang="tr-TR" sz="1050" dirty="0"/>
              <a:t>.</a:t>
            </a:r>
          </a:p>
        </p:txBody>
      </p:sp>
      <p:pic>
        <p:nvPicPr>
          <p:cNvPr id="4" name="Resim 3" descr="brokoli, bitki, brokoli rabe, yemek içeren bir resim&#10;&#10;Açıklama otomatik olarak oluşturuldu">
            <a:extLst>
              <a:ext uri="{FF2B5EF4-FFF2-40B4-BE49-F238E27FC236}">
                <a16:creationId xmlns:a16="http://schemas.microsoft.com/office/drawing/2014/main" id="{A9020BDA-8182-48F8-A9BC-C08812C82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20" y="4684031"/>
            <a:ext cx="2654102" cy="149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553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874B49B-2A18-4027-8D93-420577E4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tr-TR" b="1"/>
              <a:t>Detoksifikasyon</a:t>
            </a:r>
            <a:endParaRPr lang="tr-TR" b="1" dirty="0"/>
          </a:p>
        </p:txBody>
      </p:sp>
      <p:graphicFrame>
        <p:nvGraphicFramePr>
          <p:cNvPr id="11" name="İçerik Yer Tutucusu 2">
            <a:extLst>
              <a:ext uri="{FF2B5EF4-FFF2-40B4-BE49-F238E27FC236}">
                <a16:creationId xmlns:a16="http://schemas.microsoft.com/office/drawing/2014/main" id="{694FFC27-9968-452A-938A-C5025CC856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42928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564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1D9B677-CA50-44F3-8A7B-C07C7F19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tr-TR" sz="3800" b="1"/>
              <a:t>Brokoli ve Detoksifikasyon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F30A5-EB06-4C85-8EAB-3BC9965B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tr-TR" sz="1700" dirty="0"/>
              <a:t>Faz 1 </a:t>
            </a:r>
            <a:r>
              <a:rPr lang="tr-TR" sz="1700" dirty="0" err="1"/>
              <a:t>detoksifikasyon</a:t>
            </a:r>
            <a:r>
              <a:rPr lang="tr-TR" sz="1700" dirty="0"/>
              <a:t> sırasında, her türlü toksin mitokondride görevli </a:t>
            </a:r>
            <a:r>
              <a:rPr lang="tr-TR" sz="1700" dirty="0" err="1"/>
              <a:t>sitokromlar</a:t>
            </a:r>
            <a:r>
              <a:rPr lang="tr-TR" sz="1700" dirty="0"/>
              <a:t> adı verilen özel proteinler tarafından işlenir.</a:t>
            </a:r>
          </a:p>
          <a:p>
            <a:endParaRPr lang="tr-TR" sz="1700" dirty="0"/>
          </a:p>
          <a:p>
            <a:r>
              <a:rPr lang="tr-TR" sz="1700" dirty="0"/>
              <a:t>Faz 2 </a:t>
            </a:r>
            <a:r>
              <a:rPr lang="tr-TR" sz="1700" dirty="0" err="1"/>
              <a:t>detoksifikasyonunda</a:t>
            </a:r>
            <a:r>
              <a:rPr lang="tr-TR" sz="1700" dirty="0"/>
              <a:t>, çeşitli enzimler doğrudan Faz 1'de kısmen işlem görmüş toksinlere etki eder. Bu enzimler, toksinleri etkisiz hale getirilmesi için </a:t>
            </a:r>
            <a:r>
              <a:rPr lang="tr-TR" sz="1700" dirty="0" err="1"/>
              <a:t>glutatyon</a:t>
            </a:r>
            <a:r>
              <a:rPr lang="tr-TR" sz="1700" dirty="0"/>
              <a:t> kullanır. Genelde </a:t>
            </a:r>
            <a:r>
              <a:rPr lang="tr-TR" sz="1700" dirty="0" err="1"/>
              <a:t>detoksifikasyona</a:t>
            </a:r>
            <a:r>
              <a:rPr lang="tr-TR" sz="1700" dirty="0"/>
              <a:t> yöneliktir.</a:t>
            </a:r>
          </a:p>
          <a:p>
            <a:endParaRPr lang="tr-TR" sz="17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C682979-D448-4978-85FF-84259D0D1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4" t="24640" r="33453" b="14692"/>
          <a:stretch/>
        </p:blipFill>
        <p:spPr>
          <a:xfrm>
            <a:off x="4654296" y="1454953"/>
            <a:ext cx="6903720" cy="3948094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438AEDAA-BF4E-4E8A-AF11-F7BEB4BE8D45}"/>
              </a:ext>
            </a:extLst>
          </p:cNvPr>
          <p:cNvSpPr/>
          <p:nvPr/>
        </p:nvSpPr>
        <p:spPr>
          <a:xfrm>
            <a:off x="5444198" y="2110155"/>
            <a:ext cx="829993" cy="351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DEA00C9-959C-4B19-8276-93E0088D4265}"/>
              </a:ext>
            </a:extLst>
          </p:cNvPr>
          <p:cNvSpPr/>
          <p:nvPr/>
        </p:nvSpPr>
        <p:spPr>
          <a:xfrm>
            <a:off x="6880978" y="3641189"/>
            <a:ext cx="829993" cy="351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3FEC27A-2105-45F3-91B4-064A2B18DB94}"/>
              </a:ext>
            </a:extLst>
          </p:cNvPr>
          <p:cNvSpPr txBox="1"/>
          <p:nvPr/>
        </p:nvSpPr>
        <p:spPr>
          <a:xfrm>
            <a:off x="838200" y="6104151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Koçyiğit</a:t>
            </a:r>
            <a:r>
              <a:rPr lang="en-US" sz="1050" dirty="0"/>
              <a:t> E, </a:t>
            </a:r>
            <a:r>
              <a:rPr lang="en-US" sz="1050" dirty="0" err="1"/>
              <a:t>Köksal</a:t>
            </a:r>
            <a:r>
              <a:rPr lang="en-US" sz="1050" dirty="0"/>
              <a:t> E. Sulforaphane, potential mechanism of action and its relationship with diseases. Journal of Health Science and Profession 2019;6(1): 153-160</a:t>
            </a:r>
            <a:r>
              <a:rPr lang="tr-TR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149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ekran görüntüsü, iş kartı içeren bir resim&#10;&#10;Açıklama otomatik olarak oluşturuldu">
            <a:extLst>
              <a:ext uri="{FF2B5EF4-FFF2-40B4-BE49-F238E27FC236}">
                <a16:creationId xmlns:a16="http://schemas.microsoft.com/office/drawing/2014/main" id="{E6146321-EA87-4C50-BB57-C71A65A37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86" y="392008"/>
            <a:ext cx="9964846" cy="560522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D3FA383-EB63-40BF-8536-91040596D15F}"/>
              </a:ext>
            </a:extLst>
          </p:cNvPr>
          <p:cNvSpPr txBox="1"/>
          <p:nvPr/>
        </p:nvSpPr>
        <p:spPr>
          <a:xfrm>
            <a:off x="838200" y="6104151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Koçyiğit</a:t>
            </a:r>
            <a:r>
              <a:rPr lang="en-US" sz="1050" dirty="0"/>
              <a:t> E, </a:t>
            </a:r>
            <a:r>
              <a:rPr lang="en-US" sz="1050" dirty="0" err="1"/>
              <a:t>Köksal</a:t>
            </a:r>
            <a:r>
              <a:rPr lang="en-US" sz="1050" dirty="0"/>
              <a:t> E. Sulforaphane, potential mechanism of action and its relationship with diseases. Journal of Health Science and Profession 2019;6(1): 153-160</a:t>
            </a:r>
            <a:r>
              <a:rPr lang="tr-TR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07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CB1810-58ED-48FA-B503-4D81BB67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Selenyum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644719-BCE1-4FFA-B5B8-34712D87D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Tiroid</a:t>
            </a:r>
            <a:r>
              <a:rPr lang="tr-TR" dirty="0"/>
              <a:t> hormonu metabolizması</a:t>
            </a:r>
          </a:p>
          <a:p>
            <a:r>
              <a:rPr lang="tr-TR" dirty="0"/>
              <a:t>Antioksidan savunma ve </a:t>
            </a:r>
          </a:p>
          <a:p>
            <a:r>
              <a:rPr lang="tr-TR" dirty="0" err="1"/>
              <a:t>Immün</a:t>
            </a:r>
            <a:r>
              <a:rPr lang="tr-TR" dirty="0"/>
              <a:t> sistemin düzenlenmesi </a:t>
            </a:r>
          </a:p>
          <a:p>
            <a:pPr marL="0" indent="0">
              <a:buNone/>
            </a:pPr>
            <a:r>
              <a:rPr lang="tr-TR" dirty="0"/>
              <a:t>başta olmak üzere vücutta birçok mekanizmada rol alan ve birçok enzime </a:t>
            </a:r>
            <a:r>
              <a:rPr lang="tr-TR" dirty="0" err="1"/>
              <a:t>kofaktör</a:t>
            </a:r>
            <a:r>
              <a:rPr lang="tr-TR" dirty="0"/>
              <a:t> olarak katılan </a:t>
            </a:r>
            <a:r>
              <a:rPr lang="tr-TR" dirty="0" err="1"/>
              <a:t>esansiyel</a:t>
            </a:r>
            <a:r>
              <a:rPr lang="tr-TR" dirty="0"/>
              <a:t> bir elementtir.</a:t>
            </a:r>
          </a:p>
          <a:p>
            <a:r>
              <a:rPr lang="tr-TR" dirty="0"/>
              <a:t>Dışarıdan vücuda alınması zorunludur.</a:t>
            </a:r>
          </a:p>
          <a:p>
            <a:r>
              <a:rPr lang="tr-TR" dirty="0"/>
              <a:t>Vücut için hayati bir antioksidandır.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CF659E7-7468-4745-829D-AE5B7942A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30" y="299672"/>
            <a:ext cx="2916970" cy="291697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2FDC093-5F84-4DA4-81CE-B063B92503AD}"/>
              </a:ext>
            </a:extLst>
          </p:cNvPr>
          <p:cNvSpPr txBox="1"/>
          <p:nvPr/>
        </p:nvSpPr>
        <p:spPr>
          <a:xfrm>
            <a:off x="838200" y="6314191"/>
            <a:ext cx="1051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KANGALGİL et al., 2017: </a:t>
            </a:r>
            <a:r>
              <a:rPr lang="en-US" sz="1050" dirty="0"/>
              <a:t>Effects of Selenium on Human Health and its Relationship With Diabetes Mellitus</a:t>
            </a:r>
            <a:r>
              <a:rPr lang="tr-TR" sz="1050" dirty="0"/>
              <a:t>. Bozok </a:t>
            </a:r>
            <a:r>
              <a:rPr lang="tr-TR" sz="1050" dirty="0" err="1"/>
              <a:t>Med</a:t>
            </a:r>
            <a:r>
              <a:rPr lang="tr-TR" sz="1050" dirty="0"/>
              <a:t> J;7(4):66-71.</a:t>
            </a:r>
          </a:p>
        </p:txBody>
      </p:sp>
    </p:spTree>
    <p:extLst>
      <p:ext uri="{BB962C8B-B14F-4D97-AF65-F5344CB8AC3E}">
        <p14:creationId xmlns:p14="http://schemas.microsoft.com/office/powerpoint/2010/main" val="3391654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7B5872-4D4E-4D21-9F4C-A8A4908B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 err="1">
                <a:effectLst/>
              </a:rPr>
              <a:t>Kuinoa</a:t>
            </a:r>
            <a:r>
              <a:rPr lang="tr-TR" sz="4400" b="1" dirty="0">
                <a:effectLst/>
              </a:rPr>
              <a:t> Tohum </a:t>
            </a:r>
            <a:r>
              <a:rPr lang="tr-TR" b="1" dirty="0"/>
              <a:t>E</a:t>
            </a:r>
            <a:r>
              <a:rPr lang="tr-TR" sz="4400" b="1" dirty="0">
                <a:effectLst/>
              </a:rPr>
              <a:t>kstresi (</a:t>
            </a:r>
            <a:r>
              <a:rPr lang="tr-TR" sz="4400" b="1" i="1" dirty="0" err="1">
                <a:effectLst/>
              </a:rPr>
              <a:t>Chenopodium</a:t>
            </a:r>
            <a:r>
              <a:rPr lang="tr-TR" sz="4400" b="1" i="1" dirty="0">
                <a:effectLst/>
              </a:rPr>
              <a:t> </a:t>
            </a:r>
            <a:r>
              <a:rPr lang="tr-TR" sz="4400" b="1" i="1" dirty="0" err="1">
                <a:effectLst/>
              </a:rPr>
              <a:t>quinoa</a:t>
            </a:r>
            <a:r>
              <a:rPr lang="tr-TR" sz="4400" b="1" dirty="0">
                <a:effectLst/>
              </a:rPr>
              <a:t>)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4AF61C-FD16-4FA5-A255-A6C667DB8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Ağırlıklı olarak Güney Amerika'da bir besin kaynağı olarak kullanılır.</a:t>
            </a:r>
          </a:p>
          <a:p>
            <a:r>
              <a:rPr lang="tr-TR" dirty="0" err="1"/>
              <a:t>Glutensizdir</a:t>
            </a:r>
            <a:r>
              <a:rPr lang="tr-TR" dirty="0"/>
              <a:t>.</a:t>
            </a:r>
          </a:p>
          <a:p>
            <a:r>
              <a:rPr lang="tr-TR" dirty="0"/>
              <a:t>Diğer tahıllardan daha yüksek protein içeriğine sahiptir.</a:t>
            </a:r>
          </a:p>
          <a:p>
            <a:r>
              <a:rPr lang="tr-TR" dirty="0"/>
              <a:t>B1, B2 vitamini, beta-</a:t>
            </a:r>
            <a:r>
              <a:rPr lang="tr-TR" dirty="0" err="1"/>
              <a:t>karoten</a:t>
            </a:r>
            <a:r>
              <a:rPr lang="tr-TR" dirty="0"/>
              <a:t> gibi vitaminler ve kalsiyum, bakır, demir, çinko gibi mineraller açısından zengin bir kaynaktır.</a:t>
            </a:r>
          </a:p>
          <a:p>
            <a:r>
              <a:rPr lang="tr-TR" dirty="0"/>
              <a:t>Makro ve mikro besinlere ek olarak, </a:t>
            </a:r>
            <a:r>
              <a:rPr lang="tr-TR" dirty="0" err="1"/>
              <a:t>kuinoa</a:t>
            </a:r>
            <a:r>
              <a:rPr lang="tr-TR" dirty="0"/>
              <a:t> ayrıca birkaç ikincil </a:t>
            </a:r>
            <a:r>
              <a:rPr lang="tr-TR" dirty="0" err="1"/>
              <a:t>metabolitler</a:t>
            </a:r>
            <a:r>
              <a:rPr lang="tr-TR" dirty="0"/>
              <a:t> (fenoller, </a:t>
            </a:r>
            <a:r>
              <a:rPr lang="tr-TR" dirty="0" err="1"/>
              <a:t>fitosteroller</a:t>
            </a:r>
            <a:r>
              <a:rPr lang="tr-TR" dirty="0"/>
              <a:t>, </a:t>
            </a:r>
            <a:r>
              <a:rPr lang="tr-TR" dirty="0" err="1"/>
              <a:t>glisin</a:t>
            </a:r>
            <a:r>
              <a:rPr lang="tr-TR" dirty="0"/>
              <a:t> </a:t>
            </a:r>
            <a:r>
              <a:rPr lang="tr-TR" dirty="0" err="1"/>
              <a:t>betain</a:t>
            </a:r>
            <a:r>
              <a:rPr lang="tr-TR" dirty="0"/>
              <a:t>,...) içerir.</a:t>
            </a:r>
          </a:p>
        </p:txBody>
      </p:sp>
      <p:pic>
        <p:nvPicPr>
          <p:cNvPr id="4" name="Picture 2" descr="Afbeeldingsresultaat voor Chenopodium quinoa">
            <a:extLst>
              <a:ext uri="{FF2B5EF4-FFF2-40B4-BE49-F238E27FC236}">
                <a16:creationId xmlns:a16="http://schemas.microsoft.com/office/drawing/2014/main" id="{B7756A38-696E-406B-B7F2-27B1C7A1D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69" y="5131809"/>
            <a:ext cx="1574515" cy="105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036EAEB-0C35-40D9-A20D-17FA53E38DBF}"/>
              </a:ext>
            </a:extLst>
          </p:cNvPr>
          <p:cNvSpPr txBox="1"/>
          <p:nvPr/>
        </p:nvSpPr>
        <p:spPr>
          <a:xfrm>
            <a:off x="1016391" y="6246654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Graf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BL et al., 2015: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Innovations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value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functional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food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development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quinoa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Chenopodium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quinoa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wild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.),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Comprehensive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reviews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food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science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food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safety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volume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14(4).</a:t>
            </a:r>
          </a:p>
        </p:txBody>
      </p:sp>
      <p:pic>
        <p:nvPicPr>
          <p:cNvPr id="8" name="Picture 4" descr="Afbeeldingsresultaat voor Chenopodium quinoa">
            <a:extLst>
              <a:ext uri="{FF2B5EF4-FFF2-40B4-BE49-F238E27FC236}">
                <a16:creationId xmlns:a16="http://schemas.microsoft.com/office/drawing/2014/main" id="{8394C9C2-EC70-40F6-B062-56A454813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190" b="3226"/>
          <a:stretch/>
        </p:blipFill>
        <p:spPr bwMode="auto">
          <a:xfrm>
            <a:off x="6490518" y="5115425"/>
            <a:ext cx="1574516" cy="10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65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651726F-2F96-4782-85A0-6F616E843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44" t="25090" r="38748" b="9199"/>
          <a:stretch/>
        </p:blipFill>
        <p:spPr>
          <a:xfrm>
            <a:off x="506048" y="505738"/>
            <a:ext cx="7284587" cy="5979432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F915CD2-6394-4727-80D9-579700E6764D}"/>
              </a:ext>
            </a:extLst>
          </p:cNvPr>
          <p:cNvSpPr txBox="1"/>
          <p:nvPr/>
        </p:nvSpPr>
        <p:spPr>
          <a:xfrm>
            <a:off x="7790635" y="821509"/>
            <a:ext cx="34689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Çalışmalar </a:t>
            </a:r>
            <a:r>
              <a:rPr lang="tr-TR" sz="2800" b="1" i="1" dirty="0" err="1"/>
              <a:t>kinoa</a:t>
            </a:r>
            <a:r>
              <a:rPr lang="tr-TR" sz="2800" b="1" i="1" dirty="0"/>
              <a:t> takviyesinin </a:t>
            </a:r>
            <a:r>
              <a:rPr lang="tr-TR" sz="2800" b="1" i="1" dirty="0" err="1"/>
              <a:t>metabolik</a:t>
            </a:r>
            <a:r>
              <a:rPr lang="tr-TR" sz="2800" b="1" i="1" dirty="0"/>
              <a:t>, </a:t>
            </a:r>
            <a:r>
              <a:rPr lang="tr-TR" sz="2800" b="1" i="1" dirty="0" err="1"/>
              <a:t>kardiyovasküler</a:t>
            </a:r>
            <a:r>
              <a:rPr lang="tr-TR" sz="2800" b="1" i="1" dirty="0"/>
              <a:t> ve </a:t>
            </a:r>
            <a:r>
              <a:rPr lang="tr-TR" sz="2800" b="1" i="1" dirty="0" err="1"/>
              <a:t>gastrointestinal</a:t>
            </a:r>
            <a:r>
              <a:rPr lang="tr-TR" sz="2800" b="1" i="1" dirty="0"/>
              <a:t> sağlık üzerine faydalı etkileri olduğunu göstermiştir!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6120AE9-9467-4FA1-A73C-1EBB734B93DB}"/>
              </a:ext>
            </a:extLst>
          </p:cNvPr>
          <p:cNvSpPr txBox="1"/>
          <p:nvPr/>
        </p:nvSpPr>
        <p:spPr>
          <a:xfrm>
            <a:off x="936674" y="6273330"/>
            <a:ext cx="1051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Graf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BL et al., 2015: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Innovations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value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functional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food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development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quinoa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Chenopodium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quinoa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wild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.),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Comprehensive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reviews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food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science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food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safety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volume</a:t>
            </a:r>
            <a:r>
              <a:rPr lang="tr-TR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14(4).</a:t>
            </a:r>
          </a:p>
        </p:txBody>
      </p:sp>
    </p:spTree>
    <p:extLst>
      <p:ext uri="{BB962C8B-B14F-4D97-AF65-F5344CB8AC3E}">
        <p14:creationId xmlns:p14="http://schemas.microsoft.com/office/powerpoint/2010/main" val="1467294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532A3BD-B96D-4903-A59D-EA6806D1C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"/>
          <a:stretch/>
        </p:blipFill>
        <p:spPr>
          <a:xfrm>
            <a:off x="6541053" y="1999478"/>
            <a:ext cx="4777381" cy="268633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EBEB914-C0C7-4DC2-98C8-761F96B5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tr-TR" b="1" dirty="0" err="1"/>
              <a:t>Neptune</a:t>
            </a:r>
            <a:r>
              <a:rPr lang="tr-TR" b="1" dirty="0"/>
              <a:t> </a:t>
            </a:r>
            <a:r>
              <a:rPr lang="tr-TR" b="1" dirty="0" err="1"/>
              <a:t>Selenium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182006-2331-464F-8DE7-122455D9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u="sng" dirty="0" err="1"/>
              <a:t>Fruit</a:t>
            </a:r>
            <a:r>
              <a:rPr lang="tr-TR" sz="2000" b="1" u="sng" dirty="0"/>
              <a:t> </a:t>
            </a:r>
            <a:r>
              <a:rPr lang="tr-TR" sz="2000" b="1" u="sng" dirty="0" err="1"/>
              <a:t>Mix’in</a:t>
            </a:r>
            <a:r>
              <a:rPr lang="tr-TR" sz="2000" b="1" u="sng" dirty="0"/>
              <a:t> </a:t>
            </a:r>
          </a:p>
          <a:p>
            <a:pPr marL="0" indent="0">
              <a:buNone/>
            </a:pPr>
            <a:r>
              <a:rPr lang="tr-TR" sz="2000" b="1" u="sng" dirty="0"/>
              <a:t>Vitamin, mineral ve </a:t>
            </a:r>
            <a:r>
              <a:rPr lang="tr-TR" sz="2000" b="1" u="sng" dirty="0" err="1"/>
              <a:t>polifenol</a:t>
            </a:r>
            <a:r>
              <a:rPr lang="tr-TR" sz="2000" b="1" u="sng" dirty="0"/>
              <a:t> içeriği sayesinde </a:t>
            </a:r>
          </a:p>
          <a:p>
            <a:pPr marL="0" indent="0">
              <a:buNone/>
            </a:pPr>
            <a:r>
              <a:rPr lang="tr-TR" sz="2000" b="1" u="sng" dirty="0" err="1"/>
              <a:t>sinerjik</a:t>
            </a:r>
            <a:r>
              <a:rPr lang="tr-TR" sz="2000" b="1" u="sng" dirty="0"/>
              <a:t> etki sağlar</a:t>
            </a:r>
            <a:r>
              <a:rPr lang="tr-TR" sz="1500" b="1" u="sng" dirty="0"/>
              <a:t>.</a:t>
            </a:r>
          </a:p>
          <a:p>
            <a:pPr marL="0" indent="0">
              <a:buNone/>
            </a:pPr>
            <a:endParaRPr lang="tr-TR" sz="1500" b="1" dirty="0"/>
          </a:p>
          <a:p>
            <a:pPr marL="0" indent="0">
              <a:buNone/>
            </a:pPr>
            <a:r>
              <a:rPr lang="tr-TR" sz="1500" b="1" dirty="0"/>
              <a:t>*</a:t>
            </a:r>
            <a:r>
              <a:rPr lang="tr-TR" sz="1500" b="1" dirty="0" err="1"/>
              <a:t>Fruit</a:t>
            </a:r>
            <a:r>
              <a:rPr lang="tr-TR" sz="1500" b="1" dirty="0"/>
              <a:t> </a:t>
            </a:r>
            <a:r>
              <a:rPr lang="tr-TR" sz="1500" b="1" dirty="0" err="1"/>
              <a:t>Mix</a:t>
            </a:r>
            <a:r>
              <a:rPr lang="tr-TR" sz="1500" b="1" dirty="0"/>
              <a:t> içeriği: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/>
              <a:t>Üzüm ekstresi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/>
              <a:t>Nar kabuğu ekstresi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/>
              <a:t>Yaban mersini ekstresi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/>
              <a:t>Yüksek mavi yemiş ekstresi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 err="1"/>
              <a:t>Cranberry</a:t>
            </a:r>
            <a:r>
              <a:rPr lang="tr-TR" sz="1500" dirty="0"/>
              <a:t> ekstresi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/>
              <a:t>Çilek ekstresi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500" dirty="0"/>
              <a:t>Frambuaz ekstresi</a:t>
            </a:r>
            <a:endParaRPr lang="tr-TR" sz="1500" b="1" dirty="0"/>
          </a:p>
          <a:p>
            <a:endParaRPr lang="tr-TR" sz="1500" b="1" dirty="0"/>
          </a:p>
          <a:p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2558589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lanık içeren bir resim&#10;&#10;Açıklama otomatik olarak oluşturuldu">
            <a:extLst>
              <a:ext uri="{FF2B5EF4-FFF2-40B4-BE49-F238E27FC236}">
                <a16:creationId xmlns:a16="http://schemas.microsoft.com/office/drawing/2014/main" id="{7AE2DFAA-4E21-4CDC-A670-85598F5D4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529" b="82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4" name="İçerik Yer Tutucusu 2">
            <a:extLst>
              <a:ext uri="{FF2B5EF4-FFF2-40B4-BE49-F238E27FC236}">
                <a16:creationId xmlns:a16="http://schemas.microsoft.com/office/drawing/2014/main" id="{3CBA5060-DA0D-4942-B7AC-6B28B55B2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313387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5342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9D801C00-88B2-49A5-9703-9C901B5FE4C5}"/>
              </a:ext>
            </a:extLst>
          </p:cNvPr>
          <p:cNvSpPr txBox="1"/>
          <p:nvPr/>
        </p:nvSpPr>
        <p:spPr>
          <a:xfrm>
            <a:off x="5266777" y="6048250"/>
            <a:ext cx="6098344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tr-TR" sz="1400" dirty="0"/>
              <a:t>*Günlük porsiyonun Beslenme Referans Değeridir.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16E26CE-21E2-4A11-A44E-08F3FD0B16BB}"/>
              </a:ext>
            </a:extLst>
          </p:cNvPr>
          <p:cNvSpPr txBox="1"/>
          <p:nvPr/>
        </p:nvSpPr>
        <p:spPr>
          <a:xfrm>
            <a:off x="5178217" y="781100"/>
            <a:ext cx="6098344" cy="79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tr-T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Kullanım Bilgisi:</a:t>
            </a: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11 yaş ve üzeri tarafından günde 1 veya 2 kapsül olarak kullanılması tavsiye edilir.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metin, beyaz tahta içeren bir resim&#10;&#10;Açıklama otomatik olarak oluşturuldu">
            <a:extLst>
              <a:ext uri="{FF2B5EF4-FFF2-40B4-BE49-F238E27FC236}">
                <a16:creationId xmlns:a16="http://schemas.microsoft.com/office/drawing/2014/main" id="{37D4F069-7891-4A8F-B27E-02F0DBA84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2" y="1082355"/>
            <a:ext cx="4965895" cy="4965895"/>
          </a:xfrm>
          <a:prstGeom prst="rect">
            <a:avLst/>
          </a:prstGeom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26D08F0A-96B7-42AF-9B87-19A405540568}"/>
              </a:ext>
            </a:extLst>
          </p:cNvPr>
          <p:cNvGraphicFramePr>
            <a:graphicFrameLocks noGrp="1"/>
          </p:cNvGraphicFramePr>
          <p:nvPr/>
        </p:nvGraphicFramePr>
        <p:xfrm>
          <a:off x="5266777" y="1907017"/>
          <a:ext cx="6135370" cy="38063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97728">
                  <a:extLst>
                    <a:ext uri="{9D8B030D-6E8A-4147-A177-3AD203B41FA5}">
                      <a16:colId xmlns:a16="http://schemas.microsoft.com/office/drawing/2014/main" val="3205130265"/>
                    </a:ext>
                  </a:extLst>
                </a:gridCol>
                <a:gridCol w="942535">
                  <a:extLst>
                    <a:ext uri="{9D8B030D-6E8A-4147-A177-3AD203B41FA5}">
                      <a16:colId xmlns:a16="http://schemas.microsoft.com/office/drawing/2014/main" val="1168491924"/>
                    </a:ext>
                  </a:extLst>
                </a:gridCol>
                <a:gridCol w="795107">
                  <a:extLst>
                    <a:ext uri="{9D8B030D-6E8A-4147-A177-3AD203B41FA5}">
                      <a16:colId xmlns:a16="http://schemas.microsoft.com/office/drawing/2014/main" val="1215461740"/>
                    </a:ext>
                  </a:extLst>
                </a:gridCol>
              </a:tblGrid>
              <a:tr h="17526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b="1" dirty="0">
                          <a:effectLst/>
                        </a:rPr>
                        <a:t>Etken Madde</a:t>
                      </a:r>
                      <a:endParaRPr lang="tr-T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b="1">
                          <a:effectLst/>
                        </a:rPr>
                        <a:t>Günlük Porsiyon ve BRD*</a:t>
                      </a:r>
                      <a:endParaRPr lang="tr-TR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485611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b="1">
                          <a:effectLst/>
                        </a:rPr>
                        <a:t>1 Kapsül</a:t>
                      </a:r>
                      <a:endParaRPr lang="tr-TR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b="1" dirty="0">
                          <a:effectLst/>
                        </a:rPr>
                        <a:t>2 Kapsül</a:t>
                      </a:r>
                      <a:endParaRPr lang="tr-TR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885779"/>
                  </a:ext>
                </a:extLst>
              </a:tr>
              <a:tr h="278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Brokoli toprak üstü kısmı ekstresi (</a:t>
                      </a:r>
                      <a:r>
                        <a:rPr lang="tr-TR" sz="1300" i="1" dirty="0" err="1">
                          <a:effectLst/>
                        </a:rPr>
                        <a:t>Brassica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oleracea</a:t>
                      </a:r>
                      <a:r>
                        <a:rPr lang="tr-TR" sz="1300" i="1" dirty="0">
                          <a:effectLst/>
                        </a:rPr>
                        <a:t> L. var. </a:t>
                      </a:r>
                      <a:r>
                        <a:rPr lang="tr-TR" sz="1300" i="1" dirty="0" err="1">
                          <a:effectLst/>
                        </a:rPr>
                        <a:t>italica</a:t>
                      </a:r>
                      <a:r>
                        <a:rPr lang="tr-TR" sz="1300" i="1" dirty="0">
                          <a:effectLst/>
                        </a:rPr>
                        <a:t> L.)</a:t>
                      </a:r>
                      <a:endParaRPr lang="tr-TR" sz="1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190 mg 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380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155462"/>
                  </a:ext>
                </a:extLst>
              </a:tr>
              <a:tr h="133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 err="1">
                          <a:effectLst/>
                        </a:rPr>
                        <a:t>Kuinoa</a:t>
                      </a:r>
                      <a:r>
                        <a:rPr lang="tr-TR" sz="1300" dirty="0">
                          <a:effectLst/>
                        </a:rPr>
                        <a:t> tohum ekstresi (</a:t>
                      </a:r>
                      <a:r>
                        <a:rPr lang="tr-TR" sz="1300" i="1" dirty="0" err="1">
                          <a:effectLst/>
                        </a:rPr>
                        <a:t>Chenopodium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quinoa</a:t>
                      </a:r>
                      <a:r>
                        <a:rPr lang="tr-TR" sz="1300" dirty="0">
                          <a:effectLst/>
                        </a:rPr>
                        <a:t>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190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380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807771"/>
                  </a:ext>
                </a:extLst>
              </a:tr>
              <a:tr h="1466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Selenyum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100 mcg (%182)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200 mcg (%364)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214452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Üzüm meyve ekstresi (</a:t>
                      </a:r>
                      <a:r>
                        <a:rPr lang="tr-TR" sz="1300" i="1" dirty="0" err="1">
                          <a:effectLst/>
                        </a:rPr>
                        <a:t>Vitis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vinifera</a:t>
                      </a:r>
                      <a:r>
                        <a:rPr lang="tr-TR" sz="1300" dirty="0">
                          <a:effectLst/>
                        </a:rPr>
                        <a:t>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10,27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20,54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825087"/>
                  </a:ext>
                </a:extLst>
              </a:tr>
              <a:tr h="122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Nar meyve kabuğu ekstresi (</a:t>
                      </a:r>
                      <a:r>
                        <a:rPr lang="tr-TR" sz="1300" i="1" dirty="0" err="1">
                          <a:effectLst/>
                        </a:rPr>
                        <a:t>Punica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granatum</a:t>
                      </a:r>
                      <a:r>
                        <a:rPr lang="tr-TR" sz="1300" dirty="0">
                          <a:effectLst/>
                        </a:rPr>
                        <a:t>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3,6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7,2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6040935"/>
                  </a:ext>
                </a:extLst>
              </a:tr>
              <a:tr h="146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Yaban mersini meyve ekstresi (</a:t>
                      </a:r>
                      <a:r>
                        <a:rPr lang="tr-TR" sz="1300" i="1" dirty="0" err="1">
                          <a:effectLst/>
                        </a:rPr>
                        <a:t>Vaccinium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myrtillus</a:t>
                      </a:r>
                      <a:r>
                        <a:rPr lang="tr-TR" sz="1300" i="1" dirty="0">
                          <a:effectLst/>
                        </a:rPr>
                        <a:t> L</a:t>
                      </a:r>
                      <a:r>
                        <a:rPr lang="tr-TR" sz="1300" dirty="0">
                          <a:effectLst/>
                        </a:rPr>
                        <a:t>.)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0,86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1,72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21893"/>
                  </a:ext>
                </a:extLst>
              </a:tr>
              <a:tr h="275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Yüksek mavi yemiş meyve ekstresi (</a:t>
                      </a:r>
                      <a:r>
                        <a:rPr lang="tr-TR" sz="1300" i="1" dirty="0" err="1">
                          <a:effectLst/>
                        </a:rPr>
                        <a:t>Vaccinium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corymbosum</a:t>
                      </a:r>
                      <a:r>
                        <a:rPr lang="tr-TR" sz="1300" i="1" dirty="0">
                          <a:effectLst/>
                        </a:rPr>
                        <a:t> L</a:t>
                      </a:r>
                      <a:r>
                        <a:rPr lang="tr-TR" sz="1300" dirty="0">
                          <a:effectLst/>
                        </a:rPr>
                        <a:t>.)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0,32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0,64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249006"/>
                  </a:ext>
                </a:extLst>
              </a:tr>
              <a:tr h="2505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Büyük meyveli </a:t>
                      </a:r>
                      <a:r>
                        <a:rPr lang="tr-TR" sz="1300" dirty="0" err="1">
                          <a:effectLst/>
                        </a:rPr>
                        <a:t>vaksiniyum</a:t>
                      </a:r>
                      <a:r>
                        <a:rPr lang="tr-TR" sz="1300" dirty="0">
                          <a:effectLst/>
                        </a:rPr>
                        <a:t> meyve ekstresi (</a:t>
                      </a:r>
                      <a:r>
                        <a:rPr lang="tr-TR" sz="1300" i="1" dirty="0" err="1">
                          <a:effectLst/>
                        </a:rPr>
                        <a:t>Vaccinium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macrocarpon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aiton</a:t>
                      </a:r>
                      <a:r>
                        <a:rPr lang="tr-TR" sz="1300" dirty="0">
                          <a:effectLst/>
                        </a:rPr>
                        <a:t>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0,32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0,64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567049"/>
                  </a:ext>
                </a:extLst>
              </a:tr>
              <a:tr h="113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Çilek meyve ekstresi (</a:t>
                      </a:r>
                      <a:r>
                        <a:rPr lang="tr-TR" sz="1300" i="1" dirty="0" err="1">
                          <a:effectLst/>
                        </a:rPr>
                        <a:t>Fragaria</a:t>
                      </a:r>
                      <a:r>
                        <a:rPr lang="tr-TR" sz="1300" i="1" dirty="0">
                          <a:effectLst/>
                        </a:rPr>
                        <a:t> x ananassa (</a:t>
                      </a:r>
                      <a:r>
                        <a:rPr lang="tr-TR" sz="1300" i="1" dirty="0" err="1">
                          <a:effectLst/>
                        </a:rPr>
                        <a:t>Duchesne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ex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Weston</a:t>
                      </a:r>
                      <a:r>
                        <a:rPr lang="tr-TR" sz="1300" i="1" dirty="0">
                          <a:effectLst/>
                        </a:rPr>
                        <a:t>) </a:t>
                      </a:r>
                      <a:r>
                        <a:rPr lang="tr-TR" sz="1300" i="1" dirty="0" err="1">
                          <a:effectLst/>
                        </a:rPr>
                        <a:t>Duchesne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ex</a:t>
                      </a:r>
                      <a:r>
                        <a:rPr lang="tr-TR" sz="1300" i="1" dirty="0">
                          <a:effectLst/>
                        </a:rPr>
                        <a:t> </a:t>
                      </a:r>
                      <a:r>
                        <a:rPr lang="tr-TR" sz="1300" i="1" dirty="0" err="1">
                          <a:effectLst/>
                        </a:rPr>
                        <a:t>Rozier</a:t>
                      </a:r>
                      <a:r>
                        <a:rPr lang="tr-TR" sz="1300" dirty="0">
                          <a:effectLst/>
                        </a:rPr>
                        <a:t>)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0,32 mg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0,64 mg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26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>
                          <a:effectLst/>
                        </a:rPr>
                        <a:t>Frambuaz meyve ekstresi (Rubus idaeus)</a:t>
                      </a:r>
                      <a:endParaRPr lang="tr-T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0,32 mg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1300" dirty="0">
                          <a:effectLst/>
                        </a:rPr>
                        <a:t>0,64 mg</a:t>
                      </a:r>
                      <a:endParaRPr lang="tr-T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961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139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B426F8-DF8F-4E82-82E3-AC1BE915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Neptune</a:t>
            </a:r>
            <a:r>
              <a:rPr lang="tr-TR" b="1" dirty="0"/>
              <a:t> </a:t>
            </a:r>
            <a:r>
              <a:rPr lang="tr-TR" b="1" dirty="0" err="1"/>
              <a:t>Selenium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52C05C-66B7-4354-8B4A-511589B58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Organik formda ve yüksek </a:t>
            </a:r>
            <a:r>
              <a:rPr lang="tr-TR" dirty="0" err="1"/>
              <a:t>biyorarlanıma</a:t>
            </a:r>
            <a:r>
              <a:rPr lang="tr-TR" dirty="0"/>
              <a:t> sahip selenyum ile zenginleştirilmiş maya içerir</a:t>
            </a:r>
          </a:p>
          <a:p>
            <a:r>
              <a:rPr lang="tr-TR" dirty="0"/>
              <a:t>%100 organik olarak yetiştirilen </a:t>
            </a:r>
            <a:r>
              <a:rPr lang="tr-TR" dirty="0" err="1"/>
              <a:t>k</a:t>
            </a:r>
            <a:r>
              <a:rPr lang="tr-TR" sz="2800" dirty="0" err="1">
                <a:effectLst/>
              </a:rPr>
              <a:t>uinoa</a:t>
            </a:r>
            <a:r>
              <a:rPr lang="tr-TR" sz="2800" dirty="0">
                <a:effectLst/>
              </a:rPr>
              <a:t> ve brokoli ekstresi, </a:t>
            </a:r>
            <a:r>
              <a:rPr lang="tr-TR" sz="2800" dirty="0" err="1">
                <a:effectLst/>
              </a:rPr>
              <a:t>sinerjik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kofaktörler</a:t>
            </a:r>
            <a:r>
              <a:rPr lang="tr-TR" sz="2800" dirty="0">
                <a:effectLst/>
              </a:rPr>
              <a:t>, enzimler ve diğer bitkisel besinler sağlar</a:t>
            </a:r>
          </a:p>
          <a:p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aktivitesinin</a:t>
            </a:r>
            <a:r>
              <a:rPr lang="en-US" dirty="0"/>
              <a:t> </a:t>
            </a:r>
            <a:r>
              <a:rPr lang="en-US" dirty="0" err="1"/>
              <a:t>korunması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tr-TR" dirty="0" err="1"/>
              <a:t>k</a:t>
            </a:r>
            <a:r>
              <a:rPr lang="tr-TR" sz="2800" dirty="0" err="1">
                <a:effectLst/>
              </a:rPr>
              <a:t>uinoa</a:t>
            </a:r>
            <a:r>
              <a:rPr lang="tr-TR" sz="2800" dirty="0">
                <a:effectLst/>
              </a:rPr>
              <a:t> ve </a:t>
            </a:r>
            <a:r>
              <a:rPr lang="tr-TR" dirty="0"/>
              <a:t>brokoli </a:t>
            </a:r>
            <a:r>
              <a:rPr lang="tr-TR" sz="2800" dirty="0">
                <a:effectLst/>
              </a:rPr>
              <a:t>ekstresinde</a:t>
            </a:r>
            <a:r>
              <a:rPr lang="nl-NL" dirty="0"/>
              <a:t> </a:t>
            </a:r>
            <a:r>
              <a:rPr lang="nl-NL" b="1" dirty="0"/>
              <a:t>freeze-dri</a:t>
            </a:r>
            <a:r>
              <a:rPr lang="tr-TR" b="1" dirty="0" err="1"/>
              <a:t>ed</a:t>
            </a:r>
            <a:r>
              <a:rPr lang="tr-TR" b="1" dirty="0"/>
              <a:t> </a:t>
            </a:r>
            <a:r>
              <a:rPr lang="tr-TR" dirty="0"/>
              <a:t>yöntemi kullanılmıştır</a:t>
            </a:r>
          </a:p>
          <a:p>
            <a:r>
              <a:rPr lang="tr-TR" sz="2800" dirty="0" err="1">
                <a:effectLst/>
              </a:rPr>
              <a:t>Kuinoa</a:t>
            </a:r>
            <a:r>
              <a:rPr lang="tr-TR" sz="2800" dirty="0">
                <a:effectLst/>
              </a:rPr>
              <a:t> ve </a:t>
            </a:r>
            <a:r>
              <a:rPr lang="tr-TR" dirty="0"/>
              <a:t>brokoli</a:t>
            </a:r>
            <a:r>
              <a:rPr lang="tr-TR" sz="2800" dirty="0">
                <a:effectLst/>
              </a:rPr>
              <a:t> ekstresi </a:t>
            </a:r>
            <a:r>
              <a:rPr lang="en-US" b="1" dirty="0" err="1"/>
              <a:t>mikrobiyolojik</a:t>
            </a:r>
            <a:r>
              <a:rPr lang="en-US" b="1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/>
              <a:t>kapsamlı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şekilde</a:t>
            </a:r>
            <a:r>
              <a:rPr lang="en-US" b="1" dirty="0"/>
              <a:t> test </a:t>
            </a:r>
            <a:r>
              <a:rPr lang="en-US" b="1" dirty="0" err="1"/>
              <a:t>edilmiştir</a:t>
            </a:r>
            <a:endParaRPr lang="en-US" b="1" dirty="0"/>
          </a:p>
          <a:p>
            <a:r>
              <a:rPr lang="tr-TR" dirty="0" err="1"/>
              <a:t>Fruit</a:t>
            </a:r>
            <a:r>
              <a:rPr lang="tr-TR" dirty="0"/>
              <a:t> mix ekstra sinerji sağlar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3411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F5A720-4D34-49BC-A322-1A061F90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Vegan</a:t>
            </a:r>
            <a:r>
              <a:rPr lang="tr-TR" dirty="0"/>
              <a:t> / </a:t>
            </a:r>
            <a:r>
              <a:rPr lang="tr-TR" dirty="0" err="1"/>
              <a:t>vejeteryan</a:t>
            </a:r>
            <a:r>
              <a:rPr lang="tr-TR" dirty="0"/>
              <a:t> kapsül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err="1"/>
              <a:t>Gluten</a:t>
            </a:r>
            <a:r>
              <a:rPr lang="tr-TR" dirty="0"/>
              <a:t> içermez.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Belçika’da GMP standartlarında üretilmektedir.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406318-5E4B-405B-9C55-29008D241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67" y="3925775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22EFCAF-BB9A-46BF-BF2B-A2C34F15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77" y="4093274"/>
            <a:ext cx="2533423" cy="23659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A9CB5F9-09E3-46FD-BC9E-CE7E996DC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57" y="384202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9" name="Başlık 1">
            <a:extLst>
              <a:ext uri="{FF2B5EF4-FFF2-40B4-BE49-F238E27FC236}">
                <a16:creationId xmlns:a16="http://schemas.microsoft.com/office/drawing/2014/main" id="{A3AD8D2B-B104-4874-A39D-D4E9CED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b="1" dirty="0" err="1"/>
              <a:t>Neptune</a:t>
            </a:r>
            <a:r>
              <a:rPr lang="tr-TR" b="1" dirty="0"/>
              <a:t> </a:t>
            </a:r>
            <a:r>
              <a:rPr lang="tr-TR" b="1" dirty="0" err="1"/>
              <a:t>Selenium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75368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7B3F0B1-33D9-4912-BF86-7955BCB2D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2" t="19880" r="27738" b="10033"/>
          <a:stretch/>
        </p:blipFill>
        <p:spPr>
          <a:xfrm>
            <a:off x="0" y="0"/>
            <a:ext cx="1218279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77B946-BE3C-42CF-8952-6C990926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8" y="2472395"/>
            <a:ext cx="10515600" cy="143490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endParaRPr lang="tr-TR" sz="4000" b="1" dirty="0"/>
          </a:p>
          <a:p>
            <a:pPr marL="0" indent="0" algn="ctr">
              <a:buNone/>
            </a:pPr>
            <a:r>
              <a:rPr lang="tr-TR" sz="4000" b="1" dirty="0"/>
              <a:t>RAKİP ÜRÜNLERİN KARŞILAŞTIRILMASI</a:t>
            </a:r>
          </a:p>
        </p:txBody>
      </p:sp>
    </p:spTree>
    <p:extLst>
      <p:ext uri="{BB962C8B-B14F-4D97-AF65-F5344CB8AC3E}">
        <p14:creationId xmlns:p14="http://schemas.microsoft.com/office/powerpoint/2010/main" val="2069471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6F2458-E578-4023-B471-1B163EB4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Solgar</a:t>
            </a:r>
            <a:r>
              <a:rPr lang="tr-TR" b="1" dirty="0"/>
              <a:t> </a:t>
            </a:r>
            <a:r>
              <a:rPr lang="tr-TR" b="1" dirty="0" err="1"/>
              <a:t>Selenium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17DEA3-82AA-472D-84B0-52CCBD05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/>
              <a:t>Fiyat: </a:t>
            </a:r>
            <a:r>
              <a:rPr lang="tr-TR" sz="2800" dirty="0"/>
              <a:t>113</a:t>
            </a:r>
            <a:r>
              <a:rPr lang="tr-TR" dirty="0"/>
              <a:t>,50</a:t>
            </a:r>
            <a:r>
              <a:rPr lang="tr-TR" sz="2800" dirty="0"/>
              <a:t> TL </a:t>
            </a:r>
          </a:p>
          <a:p>
            <a:r>
              <a:rPr lang="tr-TR" sz="2800" b="1" dirty="0"/>
              <a:t>Takdim şekli: </a:t>
            </a:r>
            <a:r>
              <a:rPr lang="tr-TR" sz="2800" dirty="0"/>
              <a:t>100 tablet</a:t>
            </a:r>
          </a:p>
          <a:p>
            <a:r>
              <a:rPr lang="tr-TR" sz="2800" b="1" dirty="0"/>
              <a:t>Kullanım Bilgisi: </a:t>
            </a:r>
            <a:r>
              <a:rPr lang="tr-TR" sz="2800" dirty="0"/>
              <a:t>1 t / g </a:t>
            </a:r>
          </a:p>
          <a:p>
            <a:r>
              <a:rPr lang="tr-TR" sz="2800" b="1" dirty="0"/>
              <a:t>Günlük Maliyet: </a:t>
            </a:r>
            <a:r>
              <a:rPr lang="tr-TR" sz="2800" dirty="0"/>
              <a:t>1,135</a:t>
            </a:r>
            <a:r>
              <a:rPr lang="tr-TR" dirty="0"/>
              <a:t> </a:t>
            </a:r>
            <a:r>
              <a:rPr lang="tr-TR" sz="2800" dirty="0"/>
              <a:t>TL </a:t>
            </a:r>
          </a:p>
          <a:p>
            <a:r>
              <a:rPr lang="tr-TR" sz="2800" b="1" dirty="0"/>
              <a:t>Menşe Ülke: </a:t>
            </a:r>
            <a:r>
              <a:rPr lang="tr-TR" dirty="0"/>
              <a:t>ABD</a:t>
            </a:r>
            <a:endParaRPr lang="tr-TR" sz="2800" dirty="0"/>
          </a:p>
          <a:p>
            <a:r>
              <a:rPr lang="tr-TR" sz="2800" b="1" dirty="0"/>
              <a:t>Etken maddeler ve miktarları:</a:t>
            </a:r>
          </a:p>
          <a:p>
            <a:pPr lvl="1"/>
            <a:r>
              <a:rPr lang="tr-TR" dirty="0"/>
              <a:t>L-</a:t>
            </a:r>
            <a:r>
              <a:rPr lang="tr-TR" dirty="0" err="1"/>
              <a:t>selenomethiyonin</a:t>
            </a:r>
            <a:r>
              <a:rPr lang="tr-TR" dirty="0"/>
              <a:t> (100 </a:t>
            </a:r>
            <a:r>
              <a:rPr lang="tr-TR" dirty="0" err="1"/>
              <a:t>mcg</a:t>
            </a:r>
            <a:r>
              <a:rPr lang="tr-TR" dirty="0"/>
              <a:t> Se)- Organik form</a:t>
            </a:r>
          </a:p>
        </p:txBody>
      </p:sp>
      <p:pic>
        <p:nvPicPr>
          <p:cNvPr id="8" name="Resim 7" descr="metin, yiyecek, tatlı, bal içeren bir resim&#10;&#10;Açıklama otomatik olarak oluşturuldu">
            <a:extLst>
              <a:ext uri="{FF2B5EF4-FFF2-40B4-BE49-F238E27FC236}">
                <a16:creationId xmlns:a16="http://schemas.microsoft.com/office/drawing/2014/main" id="{C341B3F8-01DE-4D22-ACFE-51616FF25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t="15026" r="28201" b="9931"/>
          <a:stretch/>
        </p:blipFill>
        <p:spPr>
          <a:xfrm>
            <a:off x="8157029" y="1030514"/>
            <a:ext cx="2873828" cy="51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00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6F2458-E578-4023-B471-1B163EB4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Voonka</a:t>
            </a:r>
            <a:r>
              <a:rPr lang="tr-TR" b="1" dirty="0"/>
              <a:t> </a:t>
            </a:r>
            <a:r>
              <a:rPr lang="tr-TR" b="1" dirty="0" err="1"/>
              <a:t>Selenium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17DEA3-82AA-472D-84B0-52CCBD05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/>
              <a:t>Fiyat: </a:t>
            </a:r>
            <a:r>
              <a:rPr lang="tr-TR" dirty="0"/>
              <a:t>64,50</a:t>
            </a:r>
            <a:r>
              <a:rPr lang="tr-TR" sz="2800" dirty="0"/>
              <a:t> TL </a:t>
            </a:r>
          </a:p>
          <a:p>
            <a:r>
              <a:rPr lang="tr-TR" sz="2800" b="1" dirty="0"/>
              <a:t>Takdim şekli: </a:t>
            </a:r>
            <a:r>
              <a:rPr lang="tr-TR" dirty="0"/>
              <a:t>92</a:t>
            </a:r>
            <a:r>
              <a:rPr lang="tr-TR" sz="2800" dirty="0"/>
              <a:t> tablet</a:t>
            </a:r>
          </a:p>
          <a:p>
            <a:r>
              <a:rPr lang="tr-TR" sz="2800" b="1" dirty="0"/>
              <a:t>Kullanım Bilgisi: </a:t>
            </a:r>
            <a:r>
              <a:rPr lang="tr-TR" sz="2800" dirty="0"/>
              <a:t>1 t / g </a:t>
            </a:r>
          </a:p>
          <a:p>
            <a:r>
              <a:rPr lang="tr-TR" sz="2800" b="1" dirty="0"/>
              <a:t>Günlük Maliyet: </a:t>
            </a:r>
            <a:r>
              <a:rPr lang="tr-TR" dirty="0"/>
              <a:t>0,70 </a:t>
            </a:r>
            <a:r>
              <a:rPr lang="tr-TR" sz="2800" dirty="0"/>
              <a:t>TL </a:t>
            </a:r>
          </a:p>
          <a:p>
            <a:r>
              <a:rPr lang="tr-TR" sz="2800" b="1" dirty="0"/>
              <a:t>Menşe Ülke: </a:t>
            </a:r>
            <a:r>
              <a:rPr lang="tr-TR" sz="2800" dirty="0"/>
              <a:t>Türkiye</a:t>
            </a:r>
          </a:p>
          <a:p>
            <a:r>
              <a:rPr lang="tr-TR" sz="2800" b="1" dirty="0"/>
              <a:t>Etken maddeler ve miktarları:</a:t>
            </a:r>
          </a:p>
          <a:p>
            <a:pPr lvl="1"/>
            <a:r>
              <a:rPr lang="tr-TR" dirty="0"/>
              <a:t>Sodyum </a:t>
            </a:r>
            <a:r>
              <a:rPr lang="tr-TR" dirty="0" err="1"/>
              <a:t>selenit</a:t>
            </a:r>
            <a:r>
              <a:rPr lang="tr-TR" dirty="0"/>
              <a:t> (100 </a:t>
            </a:r>
            <a:r>
              <a:rPr lang="tr-TR" dirty="0" err="1"/>
              <a:t>mcg</a:t>
            </a:r>
            <a:r>
              <a:rPr lang="tr-TR" dirty="0"/>
              <a:t> Se)- Organik form</a:t>
            </a:r>
          </a:p>
        </p:txBody>
      </p:sp>
      <p:pic>
        <p:nvPicPr>
          <p:cNvPr id="6" name="Resim 5" descr="metin, kişisel bakım malzemeleri, cilt kremi, losyon içeren bir resim&#10;&#10;Açıklama otomatik olarak oluşturuldu">
            <a:extLst>
              <a:ext uri="{FF2B5EF4-FFF2-40B4-BE49-F238E27FC236}">
                <a16:creationId xmlns:a16="http://schemas.microsoft.com/office/drawing/2014/main" id="{7D6E2CB7-8827-46A5-9F5C-9072181E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69" y="1643062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32F808-7181-4891-97D9-88AA559F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Selenyumun Biyolojik Fonksiyonları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0A46586-745B-4AB2-ACA4-8FF7134EC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080" y="1690688"/>
            <a:ext cx="6762169" cy="4351338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09DFCAD-A747-494D-AE85-B921FAEAFE76}"/>
              </a:ext>
            </a:extLst>
          </p:cNvPr>
          <p:cNvSpPr txBox="1"/>
          <p:nvPr/>
        </p:nvSpPr>
        <p:spPr>
          <a:xfrm>
            <a:off x="8315178" y="1690688"/>
            <a:ext cx="3038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İnsan vücudunda</a:t>
            </a:r>
          </a:p>
          <a:p>
            <a:r>
              <a:rPr lang="tr-TR" sz="2400" b="1" i="1" dirty="0"/>
              <a:t>yüz civarında </a:t>
            </a:r>
            <a:r>
              <a:rPr lang="tr-TR" sz="2400" b="1" i="1" dirty="0" err="1"/>
              <a:t>selenoprotein</a:t>
            </a:r>
            <a:r>
              <a:rPr lang="tr-TR" sz="2400" b="1" i="1" dirty="0"/>
              <a:t> bulunduğu tahmin</a:t>
            </a:r>
          </a:p>
          <a:p>
            <a:r>
              <a:rPr lang="tr-TR" sz="2400" b="1" i="1" dirty="0"/>
              <a:t>edilmektedir ancak bunların 30 tanesi tanımlanmıştır.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B522988-E98B-4214-95D6-72BDCF6D6F70}"/>
              </a:ext>
            </a:extLst>
          </p:cNvPr>
          <p:cNvSpPr txBox="1"/>
          <p:nvPr/>
        </p:nvSpPr>
        <p:spPr>
          <a:xfrm>
            <a:off x="838200" y="6314191"/>
            <a:ext cx="1051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 err="1"/>
              <a:t>Kieliszek</a:t>
            </a:r>
            <a:r>
              <a:rPr lang="tr-TR" sz="1050" dirty="0"/>
              <a:t> et al., 2021:</a:t>
            </a:r>
            <a:r>
              <a:rPr lang="en-US" sz="1050" dirty="0"/>
              <a:t>A Comprehensive Review on Selenium and Its Effects on Human</a:t>
            </a:r>
            <a:r>
              <a:rPr lang="tr-TR" sz="1050" dirty="0"/>
              <a:t> </a:t>
            </a:r>
            <a:r>
              <a:rPr lang="en-US" sz="1050" dirty="0"/>
              <a:t>Health and Distribution in Middle Eastern Countries</a:t>
            </a:r>
            <a:r>
              <a:rPr lang="tr-TR" sz="1050" dirty="0"/>
              <a:t>. https://doi.org/10.1007/s12011-021-02716-z.</a:t>
            </a:r>
          </a:p>
        </p:txBody>
      </p:sp>
    </p:spTree>
    <p:extLst>
      <p:ext uri="{BB962C8B-B14F-4D97-AF65-F5344CB8AC3E}">
        <p14:creationId xmlns:p14="http://schemas.microsoft.com/office/powerpoint/2010/main" val="3242049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6F2458-E578-4023-B471-1B163EB4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Ocean Selenyum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17DEA3-82AA-472D-84B0-52CCBD05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/>
              <a:t>Fiyat: </a:t>
            </a:r>
            <a:r>
              <a:rPr lang="tr-TR" sz="2800" dirty="0"/>
              <a:t>7</a:t>
            </a:r>
            <a:r>
              <a:rPr lang="tr-TR" dirty="0"/>
              <a:t>4,50</a:t>
            </a:r>
            <a:r>
              <a:rPr lang="tr-TR" sz="2800" dirty="0"/>
              <a:t> TL </a:t>
            </a:r>
          </a:p>
          <a:p>
            <a:r>
              <a:rPr lang="tr-TR" sz="2800" b="1" dirty="0"/>
              <a:t>Takdim şekli: </a:t>
            </a:r>
            <a:r>
              <a:rPr lang="tr-TR" sz="2800" dirty="0"/>
              <a:t>60 tablet</a:t>
            </a:r>
          </a:p>
          <a:p>
            <a:r>
              <a:rPr lang="tr-TR" sz="2800" b="1" dirty="0"/>
              <a:t>Kullanım Bilgisi: </a:t>
            </a:r>
            <a:r>
              <a:rPr lang="tr-TR" sz="2800" dirty="0"/>
              <a:t>1 t / g </a:t>
            </a:r>
          </a:p>
          <a:p>
            <a:r>
              <a:rPr lang="tr-TR" sz="2800" b="1" dirty="0"/>
              <a:t>Günlük Maliyet: </a:t>
            </a:r>
            <a:r>
              <a:rPr lang="tr-TR" sz="2800" dirty="0"/>
              <a:t>1</a:t>
            </a:r>
            <a:r>
              <a:rPr lang="tr-TR" dirty="0"/>
              <a:t>,42 </a:t>
            </a:r>
            <a:r>
              <a:rPr lang="tr-TR" sz="2800" dirty="0"/>
              <a:t>TL </a:t>
            </a:r>
          </a:p>
          <a:p>
            <a:r>
              <a:rPr lang="tr-TR" sz="2800" b="1" dirty="0"/>
              <a:t>Menşe Ülke: </a:t>
            </a:r>
            <a:r>
              <a:rPr lang="tr-TR" sz="2800" dirty="0"/>
              <a:t>Türkiye</a:t>
            </a:r>
          </a:p>
          <a:p>
            <a:r>
              <a:rPr lang="tr-TR" sz="2800" b="1" dirty="0"/>
              <a:t>Etken maddeler ve miktarları:</a:t>
            </a:r>
          </a:p>
          <a:p>
            <a:pPr lvl="1"/>
            <a:r>
              <a:rPr lang="tr-TR" dirty="0"/>
              <a:t>L-</a:t>
            </a:r>
            <a:r>
              <a:rPr lang="tr-TR" dirty="0" err="1"/>
              <a:t>selenomethiyonin</a:t>
            </a:r>
            <a:r>
              <a:rPr lang="tr-TR" dirty="0"/>
              <a:t> (200 </a:t>
            </a:r>
            <a:r>
              <a:rPr lang="tr-TR" dirty="0" err="1"/>
              <a:t>mcg</a:t>
            </a:r>
            <a:r>
              <a:rPr lang="tr-TR" dirty="0"/>
              <a:t> Se)- Organik form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364E353-A137-4DEF-AA05-A2EA115AB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40" y="2018408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02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6F2458-E578-4023-B471-1B163EB4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Nutraxin</a:t>
            </a:r>
            <a:r>
              <a:rPr lang="tr-TR" b="1" dirty="0"/>
              <a:t> Selenyum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17DEA3-82AA-472D-84B0-52CCBD05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/>
              <a:t>Fiyat: </a:t>
            </a:r>
            <a:r>
              <a:rPr lang="tr-TR" sz="2800" dirty="0"/>
              <a:t>69,90 TL </a:t>
            </a:r>
          </a:p>
          <a:p>
            <a:r>
              <a:rPr lang="tr-TR" sz="2800" b="1" dirty="0"/>
              <a:t>Takdim şekli: </a:t>
            </a:r>
            <a:r>
              <a:rPr lang="tr-TR" dirty="0"/>
              <a:t>10</a:t>
            </a:r>
            <a:r>
              <a:rPr lang="tr-TR" sz="2800" dirty="0"/>
              <a:t>0 tablet</a:t>
            </a:r>
          </a:p>
          <a:p>
            <a:r>
              <a:rPr lang="tr-TR" sz="2800" b="1" dirty="0"/>
              <a:t>Kullanım Bilgisi: </a:t>
            </a:r>
            <a:r>
              <a:rPr lang="tr-TR" sz="2800" dirty="0"/>
              <a:t>1-2 t / g </a:t>
            </a:r>
          </a:p>
          <a:p>
            <a:r>
              <a:rPr lang="tr-TR" sz="2800" b="1" dirty="0"/>
              <a:t>Günlük Maliyet: </a:t>
            </a:r>
            <a:r>
              <a:rPr lang="tr-TR" dirty="0"/>
              <a:t>0,70 </a:t>
            </a:r>
            <a:r>
              <a:rPr lang="tr-TR" sz="2800" dirty="0"/>
              <a:t>TL </a:t>
            </a:r>
          </a:p>
          <a:p>
            <a:r>
              <a:rPr lang="tr-TR" sz="2800" b="1" dirty="0"/>
              <a:t>Menşe Ülke: </a:t>
            </a:r>
            <a:r>
              <a:rPr lang="tr-TR" sz="2800" dirty="0"/>
              <a:t>Türkiye</a:t>
            </a:r>
          </a:p>
          <a:p>
            <a:r>
              <a:rPr lang="tr-TR" sz="2800" b="1" dirty="0"/>
              <a:t>Etken maddeler ve miktarları:</a:t>
            </a:r>
          </a:p>
          <a:p>
            <a:pPr lvl="1"/>
            <a:r>
              <a:rPr lang="tr-TR" dirty="0"/>
              <a:t>L-</a:t>
            </a:r>
            <a:r>
              <a:rPr lang="tr-TR" dirty="0" err="1"/>
              <a:t>selenomethiyonin</a:t>
            </a:r>
            <a:r>
              <a:rPr lang="tr-TR"/>
              <a:t> (100 </a:t>
            </a:r>
            <a:r>
              <a:rPr lang="tr-TR" dirty="0" err="1"/>
              <a:t>mcg</a:t>
            </a:r>
            <a:r>
              <a:rPr lang="tr-TR" dirty="0"/>
              <a:t> Se)- Organik form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DCC3DDB-5B50-4AD9-AA0D-6601265F3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49" y="1487374"/>
            <a:ext cx="3883251" cy="388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96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5C3BAC-9126-4F82-8F7B-2154670B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Dynavit</a:t>
            </a:r>
            <a:r>
              <a:rPr lang="tr-TR" b="1" dirty="0"/>
              <a:t> Selenyum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A41F6F-BE3B-411E-8196-871012CDF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/>
              <a:t>Fiyat: </a:t>
            </a:r>
            <a:r>
              <a:rPr lang="tr-TR" sz="2800" dirty="0"/>
              <a:t>65,50 TL </a:t>
            </a:r>
          </a:p>
          <a:p>
            <a:r>
              <a:rPr lang="tr-TR" sz="2800" b="1" dirty="0"/>
              <a:t>Takdim şekli: 9</a:t>
            </a:r>
            <a:r>
              <a:rPr lang="tr-TR" sz="2800" dirty="0"/>
              <a:t>0 tablet</a:t>
            </a:r>
          </a:p>
          <a:p>
            <a:r>
              <a:rPr lang="tr-TR" sz="2800" b="1" dirty="0"/>
              <a:t>Kullanım Bilgisi: </a:t>
            </a:r>
            <a:r>
              <a:rPr lang="tr-TR" sz="2800" dirty="0"/>
              <a:t>1 t / g </a:t>
            </a:r>
          </a:p>
          <a:p>
            <a:r>
              <a:rPr lang="tr-TR" sz="2800" b="1" dirty="0"/>
              <a:t>Günlük Maliyet: </a:t>
            </a:r>
            <a:r>
              <a:rPr lang="tr-TR" dirty="0"/>
              <a:t>0,65 </a:t>
            </a:r>
            <a:r>
              <a:rPr lang="tr-TR" sz="2800" dirty="0"/>
              <a:t>TL </a:t>
            </a:r>
          </a:p>
          <a:p>
            <a:r>
              <a:rPr lang="tr-TR" sz="2800" b="1" dirty="0"/>
              <a:t>Menşe Ülke: </a:t>
            </a:r>
            <a:r>
              <a:rPr lang="tr-TR" sz="2800" dirty="0"/>
              <a:t>Türkiye</a:t>
            </a:r>
          </a:p>
          <a:p>
            <a:r>
              <a:rPr lang="tr-TR" sz="2800" b="1" dirty="0"/>
              <a:t>Etken maddeler ve miktarları:</a:t>
            </a:r>
          </a:p>
          <a:p>
            <a:pPr lvl="1"/>
            <a:r>
              <a:rPr lang="tr-TR" dirty="0"/>
              <a:t>L-</a:t>
            </a:r>
            <a:r>
              <a:rPr lang="tr-TR" dirty="0" err="1"/>
              <a:t>selenomethiyonin</a:t>
            </a:r>
            <a:r>
              <a:rPr lang="tr-TR" dirty="0"/>
              <a:t> (100 </a:t>
            </a:r>
            <a:r>
              <a:rPr lang="tr-TR" dirty="0" err="1"/>
              <a:t>mcg</a:t>
            </a:r>
            <a:r>
              <a:rPr lang="tr-TR" dirty="0"/>
              <a:t> Se)- Organik form</a:t>
            </a:r>
          </a:p>
          <a:p>
            <a:endParaRPr lang="tr-TR" dirty="0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75E8D038-1411-4993-9BCB-F97D050B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34" y="1690688"/>
            <a:ext cx="3970337" cy="39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67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938C29E-F513-4CE4-ADED-1941A2600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t="35904" r="26144" b="36536"/>
          <a:stretch/>
        </p:blipFill>
        <p:spPr>
          <a:xfrm>
            <a:off x="3362178" y="2461846"/>
            <a:ext cx="5641146" cy="1889592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C60E6BF-FEB1-43A1-9D04-29B029199A73}"/>
              </a:ext>
            </a:extLst>
          </p:cNvPr>
          <p:cNvSpPr txBox="1"/>
          <p:nvPr/>
        </p:nvSpPr>
        <p:spPr>
          <a:xfrm>
            <a:off x="3362178" y="4605382"/>
            <a:ext cx="2413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3200" i="1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7256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61A69D-5F63-4D55-AE52-04F9E1D9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Selenyumun Biyolojik Fonksiyonları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C730B5-1F8F-4FD4-9C50-0CDF96949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Selenoprotein</a:t>
            </a:r>
            <a:r>
              <a:rPr lang="tr-TR" b="1" dirty="0"/>
              <a:t> P (</a:t>
            </a:r>
            <a:r>
              <a:rPr lang="tr-TR" b="1" dirty="0" err="1"/>
              <a:t>SelP</a:t>
            </a:r>
            <a:r>
              <a:rPr lang="tr-TR" b="1" dirty="0"/>
              <a:t>), </a:t>
            </a:r>
            <a:r>
              <a:rPr lang="tr-TR" dirty="0" err="1"/>
              <a:t>selenoprotein</a:t>
            </a:r>
            <a:r>
              <a:rPr lang="tr-TR" dirty="0"/>
              <a:t> statüsünü gösteren elverişli bir </a:t>
            </a:r>
            <a:r>
              <a:rPr lang="tr-TR" dirty="0" err="1"/>
              <a:t>biyomarker</a:t>
            </a:r>
            <a:r>
              <a:rPr lang="tr-TR" dirty="0"/>
              <a:t> olup, antioksidan aktivite göstermesiyle birlikte plazma da selenyum transportunda görev alan bir protein olarak tanımlanmıştır.</a:t>
            </a:r>
          </a:p>
          <a:p>
            <a:r>
              <a:rPr lang="tr-TR" dirty="0" err="1"/>
              <a:t>Selenoproteinler</a:t>
            </a:r>
            <a:r>
              <a:rPr lang="tr-TR" dirty="0"/>
              <a:t> en çok antioksidan savunmada rol oynamaktadırlar. </a:t>
            </a:r>
          </a:p>
          <a:p>
            <a:r>
              <a:rPr lang="tr-TR" dirty="0" err="1"/>
              <a:t>Glutatyon</a:t>
            </a:r>
            <a:r>
              <a:rPr lang="tr-TR" dirty="0"/>
              <a:t> </a:t>
            </a:r>
            <a:r>
              <a:rPr lang="tr-TR" dirty="0" err="1"/>
              <a:t>peroksidaz</a:t>
            </a:r>
            <a:r>
              <a:rPr lang="tr-TR" dirty="0"/>
              <a:t> (</a:t>
            </a:r>
            <a:r>
              <a:rPr lang="tr-TR" dirty="0" err="1"/>
              <a:t>GPx</a:t>
            </a:r>
            <a:r>
              <a:rPr lang="tr-TR" dirty="0"/>
              <a:t>) ve </a:t>
            </a:r>
            <a:r>
              <a:rPr lang="tr-TR" dirty="0" err="1"/>
              <a:t>tiyoredoksin</a:t>
            </a:r>
            <a:r>
              <a:rPr lang="tr-TR" dirty="0"/>
              <a:t> </a:t>
            </a:r>
            <a:r>
              <a:rPr lang="tr-TR" dirty="0" err="1"/>
              <a:t>redüktaz</a:t>
            </a:r>
            <a:r>
              <a:rPr lang="tr-TR" dirty="0"/>
              <a:t> (</a:t>
            </a:r>
            <a:r>
              <a:rPr lang="tr-TR" dirty="0" err="1"/>
              <a:t>TRxRs</a:t>
            </a:r>
            <a:r>
              <a:rPr lang="tr-TR" dirty="0"/>
              <a:t>) enzim aileleri en önemli </a:t>
            </a:r>
            <a:r>
              <a:rPr lang="tr-TR" dirty="0" err="1"/>
              <a:t>selenoproteinlerdendir</a:t>
            </a:r>
            <a:r>
              <a:rPr lang="tr-TR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C9413F0-AD99-48F3-A3B5-A611C909CEAA}"/>
              </a:ext>
            </a:extLst>
          </p:cNvPr>
          <p:cNvSpPr txBox="1"/>
          <p:nvPr/>
        </p:nvSpPr>
        <p:spPr>
          <a:xfrm>
            <a:off x="838200" y="6314191"/>
            <a:ext cx="1051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KANGALGİL et al., 2017: </a:t>
            </a:r>
            <a:r>
              <a:rPr lang="en-US" sz="1050" dirty="0"/>
              <a:t>Effects of Selenium on Human Health and its Relationship With Diabetes Mellitus</a:t>
            </a:r>
            <a:r>
              <a:rPr lang="tr-TR" sz="1050" dirty="0"/>
              <a:t>. Bozok </a:t>
            </a:r>
            <a:r>
              <a:rPr lang="tr-TR" sz="1050" dirty="0" err="1"/>
              <a:t>Med</a:t>
            </a:r>
            <a:r>
              <a:rPr lang="tr-TR" sz="1050" dirty="0"/>
              <a:t> J;7(4):66-71.</a:t>
            </a:r>
          </a:p>
        </p:txBody>
      </p:sp>
    </p:spTree>
    <p:extLst>
      <p:ext uri="{BB962C8B-B14F-4D97-AF65-F5344CB8AC3E}">
        <p14:creationId xmlns:p14="http://schemas.microsoft.com/office/powerpoint/2010/main" val="10445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68E86B-E35B-4E6F-AFA3-F6715EF6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Selenyumun Biyokimyasal Özellikleri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E5C38C-AAFE-4C5A-B4CF-706915055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7" t="36607" r="31905" b="12151"/>
          <a:stretch/>
        </p:blipFill>
        <p:spPr>
          <a:xfrm>
            <a:off x="3222172" y="1690688"/>
            <a:ext cx="5007428" cy="459014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D75C516-AAA6-4CA8-91D6-D54D4395ED07}"/>
              </a:ext>
            </a:extLst>
          </p:cNvPr>
          <p:cNvSpPr txBox="1"/>
          <p:nvPr/>
        </p:nvSpPr>
        <p:spPr>
          <a:xfrm>
            <a:off x="838200" y="6314191"/>
            <a:ext cx="1051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KANGALGİL et al., 2017: </a:t>
            </a:r>
            <a:r>
              <a:rPr lang="en-US" sz="1050" dirty="0"/>
              <a:t>Effects of Selenium on Human Health and its Relationship With Diabetes Mellitus</a:t>
            </a:r>
            <a:r>
              <a:rPr lang="tr-TR" sz="1050" dirty="0"/>
              <a:t>. Bozok </a:t>
            </a:r>
            <a:r>
              <a:rPr lang="tr-TR" sz="1050" dirty="0" err="1"/>
              <a:t>Med</a:t>
            </a:r>
            <a:r>
              <a:rPr lang="tr-TR" sz="1050" dirty="0"/>
              <a:t> J;7(4):66-71.</a:t>
            </a:r>
          </a:p>
        </p:txBody>
      </p:sp>
    </p:spTree>
    <p:extLst>
      <p:ext uri="{BB962C8B-B14F-4D97-AF65-F5344CB8AC3E}">
        <p14:creationId xmlns:p14="http://schemas.microsoft.com/office/powerpoint/2010/main" val="239934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595585-748B-45DF-9D6A-663C42D5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Selenyum Formları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F8F149-36AA-4B15-AFAF-85969181C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Selenyum </a:t>
            </a:r>
            <a:r>
              <a:rPr lang="tr-TR" b="1" dirty="0"/>
              <a:t>organik</a:t>
            </a:r>
            <a:r>
              <a:rPr lang="tr-TR" dirty="0"/>
              <a:t> (</a:t>
            </a:r>
            <a:r>
              <a:rPr lang="tr-TR" dirty="0" err="1"/>
              <a:t>Selenometiyonin</a:t>
            </a:r>
            <a:r>
              <a:rPr lang="tr-TR" dirty="0"/>
              <a:t> ve </a:t>
            </a:r>
            <a:r>
              <a:rPr lang="tr-TR" dirty="0" err="1"/>
              <a:t>Selenosistein</a:t>
            </a:r>
            <a:r>
              <a:rPr lang="tr-TR" dirty="0"/>
              <a:t>) ve </a:t>
            </a:r>
            <a:r>
              <a:rPr lang="tr-TR" b="1" dirty="0"/>
              <a:t>inorgani</a:t>
            </a:r>
            <a:r>
              <a:rPr lang="tr-TR" dirty="0"/>
              <a:t>k (</a:t>
            </a:r>
            <a:r>
              <a:rPr lang="tr-TR" dirty="0" err="1"/>
              <a:t>Selenat</a:t>
            </a:r>
            <a:r>
              <a:rPr lang="tr-TR" dirty="0"/>
              <a:t> ve </a:t>
            </a:r>
            <a:r>
              <a:rPr lang="tr-TR" dirty="0" err="1"/>
              <a:t>Selenit</a:t>
            </a:r>
            <a:r>
              <a:rPr lang="tr-TR" dirty="0"/>
              <a:t>) olmak üzere iki formda bulunur.</a:t>
            </a:r>
          </a:p>
          <a:p>
            <a:r>
              <a:rPr lang="tr-TR" b="1" dirty="0"/>
              <a:t>Selenyum ile zenginleştirilmiş maya, </a:t>
            </a:r>
            <a:r>
              <a:rPr lang="tr-TR" dirty="0"/>
              <a:t>3 organik selenyum formunu (</a:t>
            </a:r>
            <a:r>
              <a:rPr lang="tr-TR" dirty="0" err="1"/>
              <a:t>selenometiyonin</a:t>
            </a:r>
            <a:r>
              <a:rPr lang="tr-TR" dirty="0"/>
              <a:t> ve </a:t>
            </a:r>
            <a:r>
              <a:rPr lang="tr-TR" dirty="0" err="1"/>
              <a:t>selenosistein</a:t>
            </a:r>
            <a:r>
              <a:rPr lang="tr-TR" dirty="0"/>
              <a:t>, </a:t>
            </a:r>
            <a:r>
              <a:rPr lang="tr-TR" dirty="0" err="1"/>
              <a:t>metilselenosistein</a:t>
            </a:r>
            <a:r>
              <a:rPr lang="tr-TR" dirty="0"/>
              <a:t>) içerir.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DC88044-8DC4-4A6A-931F-AC2335B44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5" y="4001293"/>
            <a:ext cx="3962401" cy="223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240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C2815F-DCF7-4DEE-9CBA-EA220141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cs typeface="Calibri" panose="020F0502020204030204" pitchFamily="34" charset="0"/>
              </a:rPr>
              <a:t>Selenyumca Zenginleştirilmiş Maya (SY)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8106DD-34DC-412B-87A4-9444E688E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SY</a:t>
            </a:r>
            <a:r>
              <a:rPr lang="tr-TR" dirty="0"/>
              <a:t>, </a:t>
            </a:r>
            <a:r>
              <a:rPr lang="tr-TR" dirty="0" err="1"/>
              <a:t>patojenik</a:t>
            </a:r>
            <a:r>
              <a:rPr lang="tr-TR" dirty="0"/>
              <a:t> ve </a:t>
            </a:r>
            <a:r>
              <a:rPr lang="tr-TR" dirty="0" err="1"/>
              <a:t>GDO'lu</a:t>
            </a:r>
            <a:r>
              <a:rPr lang="tr-TR" dirty="0"/>
              <a:t> olmayan bir </a:t>
            </a:r>
            <a:r>
              <a:rPr lang="tr-TR" i="1" dirty="0" err="1"/>
              <a:t>Saccharomyces</a:t>
            </a:r>
            <a:r>
              <a:rPr lang="tr-TR" i="1" dirty="0"/>
              <a:t> </a:t>
            </a:r>
            <a:r>
              <a:rPr lang="tr-TR" i="1" dirty="0" err="1"/>
              <a:t>cerevisiae</a:t>
            </a:r>
            <a:r>
              <a:rPr lang="tr-TR" i="1" dirty="0"/>
              <a:t> </a:t>
            </a:r>
            <a:r>
              <a:rPr lang="tr-TR" dirty="0"/>
              <a:t>maya türünden elde edilir.</a:t>
            </a:r>
          </a:p>
          <a:p>
            <a:r>
              <a:rPr lang="tr-TR" dirty="0"/>
              <a:t>Bu maya türü binlerce yıldır ekmek, bira, şarap ve diğer damıtılmış alkollü içecekler yapmak için kullanılmaktadır.</a:t>
            </a:r>
          </a:p>
          <a:p>
            <a:r>
              <a:rPr lang="tr-TR" dirty="0"/>
              <a:t>Bu proses ürünü doğal bir form yapmaktadır.</a:t>
            </a:r>
          </a:p>
          <a:p>
            <a:r>
              <a:rPr lang="tr-TR" i="1" dirty="0"/>
              <a:t>S. </a:t>
            </a:r>
            <a:r>
              <a:rPr lang="tr-TR" i="1" dirty="0" err="1"/>
              <a:t>cerevisiae</a:t>
            </a:r>
            <a:r>
              <a:rPr lang="tr-TR" i="1" dirty="0"/>
              <a:t> </a:t>
            </a:r>
            <a:r>
              <a:rPr lang="tr-TR" dirty="0"/>
              <a:t>mayası aktif değildir (ölüdür) ve yalnızca besinsel özellikleri için kullanılmaktadır. Bu form tüketildiğinde insan vücudunda artık canlı olmadıkları için çoğalamazlar.</a:t>
            </a:r>
          </a:p>
        </p:txBody>
      </p:sp>
    </p:spTree>
    <p:extLst>
      <p:ext uri="{BB962C8B-B14F-4D97-AF65-F5344CB8AC3E}">
        <p14:creationId xmlns:p14="http://schemas.microsoft.com/office/powerpoint/2010/main" val="311944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974B75-0842-4B76-957F-0E0C736A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541D0FF-7C05-4F8F-AF28-5C2E0E74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7407658" cy="1330841"/>
          </a:xfrm>
        </p:spPr>
        <p:txBody>
          <a:bodyPr>
            <a:normAutofit/>
          </a:bodyPr>
          <a:lstStyle/>
          <a:p>
            <a:r>
              <a:rPr lang="tr-TR" b="1">
                <a:solidFill>
                  <a:schemeClr val="tx1">
                    <a:lumMod val="85000"/>
                    <a:lumOff val="15000"/>
                  </a:schemeClr>
                </a:solidFill>
              </a:rPr>
              <a:t>Gıdalardaki Selenyum Kaynakları</a:t>
            </a:r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EA4C34-032D-43D5-9975-62E49F6E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7215395" cy="3733549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Diyetteki selenyum kaynakları yağlı tohumlar, kabuklu yemişler, tavuk, balık, hindi, deniz ürünleri, tahıllar ve yumurtadır. </a:t>
            </a:r>
          </a:p>
          <a:p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Pişirme ile besinlerdeki selenyum miktarında yaklaşık %50 kayıplar olduğu ancak eğer besinler düşük </a:t>
            </a:r>
            <a:r>
              <a:rPr lang="tr-T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pH’da</a:t>
            </a:r>
            <a:r>
              <a:rPr lang="tr-T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pişirilirse selenyum kayıplarının azalacağı bildirilmiştir.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E29C87-9572-491A-BB3F-FB4640339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0"/>
            <a:ext cx="3581400" cy="6858000"/>
          </a:xfrm>
          <a:custGeom>
            <a:avLst/>
            <a:gdLst>
              <a:gd name="connsiteX0" fmla="*/ 103528 w 3531060"/>
              <a:gd name="connsiteY0" fmla="*/ 0 h 6858000"/>
              <a:gd name="connsiteX1" fmla="*/ 3531060 w 3531060"/>
              <a:gd name="connsiteY1" fmla="*/ 0 h 6858000"/>
              <a:gd name="connsiteX2" fmla="*/ 3531060 w 3531060"/>
              <a:gd name="connsiteY2" fmla="*/ 6858000 h 6858000"/>
              <a:gd name="connsiteX3" fmla="*/ 11227 w 3531060"/>
              <a:gd name="connsiteY3" fmla="*/ 6858000 h 6858000"/>
              <a:gd name="connsiteX4" fmla="*/ 13007 w 3531060"/>
              <a:gd name="connsiteY4" fmla="*/ 6830689 h 6858000"/>
              <a:gd name="connsiteX5" fmla="*/ 13816 w 3531060"/>
              <a:gd name="connsiteY5" fmla="*/ 6805387 h 6858000"/>
              <a:gd name="connsiteX6" fmla="*/ 6804 w 3531060"/>
              <a:gd name="connsiteY6" fmla="*/ 6745068 h 6858000"/>
              <a:gd name="connsiteX7" fmla="*/ 0 w 3531060"/>
              <a:gd name="connsiteY7" fmla="*/ 6729489 h 6858000"/>
              <a:gd name="connsiteX8" fmla="*/ 2954 w 3531060"/>
              <a:gd name="connsiteY8" fmla="*/ 6720173 h 6858000"/>
              <a:gd name="connsiteX9" fmla="*/ 5781 w 3531060"/>
              <a:gd name="connsiteY9" fmla="*/ 6647880 h 6858000"/>
              <a:gd name="connsiteX10" fmla="*/ 18369 w 3531060"/>
              <a:gd name="connsiteY10" fmla="*/ 6601567 h 6858000"/>
              <a:gd name="connsiteX11" fmla="*/ 23416 w 3531060"/>
              <a:gd name="connsiteY11" fmla="*/ 6560762 h 6858000"/>
              <a:gd name="connsiteX12" fmla="*/ 18598 w 3531060"/>
              <a:gd name="connsiteY12" fmla="*/ 6513714 h 6858000"/>
              <a:gd name="connsiteX13" fmla="*/ 59435 w 3531060"/>
              <a:gd name="connsiteY13" fmla="*/ 6445731 h 6858000"/>
              <a:gd name="connsiteX14" fmla="*/ 63794 w 3531060"/>
              <a:gd name="connsiteY14" fmla="*/ 6393381 h 6858000"/>
              <a:gd name="connsiteX15" fmla="*/ 106081 w 3531060"/>
              <a:gd name="connsiteY15" fmla="*/ 6308405 h 6858000"/>
              <a:gd name="connsiteX16" fmla="*/ 113316 w 3531060"/>
              <a:gd name="connsiteY16" fmla="*/ 6212827 h 6858000"/>
              <a:gd name="connsiteX17" fmla="*/ 254196 w 3531060"/>
              <a:gd name="connsiteY17" fmla="*/ 5897402 h 6858000"/>
              <a:gd name="connsiteX18" fmla="*/ 262830 w 3531060"/>
              <a:gd name="connsiteY18" fmla="*/ 5814193 h 6858000"/>
              <a:gd name="connsiteX19" fmla="*/ 280557 w 3531060"/>
              <a:gd name="connsiteY19" fmla="*/ 5702062 h 6858000"/>
              <a:gd name="connsiteX20" fmla="*/ 297372 w 3531060"/>
              <a:gd name="connsiteY20" fmla="*/ 5654420 h 6858000"/>
              <a:gd name="connsiteX21" fmla="*/ 335148 w 3531060"/>
              <a:gd name="connsiteY21" fmla="*/ 5528164 h 6858000"/>
              <a:gd name="connsiteX22" fmla="*/ 360460 w 3531060"/>
              <a:gd name="connsiteY22" fmla="*/ 5405598 h 6858000"/>
              <a:gd name="connsiteX23" fmla="*/ 397460 w 3531060"/>
              <a:gd name="connsiteY23" fmla="*/ 5273144 h 6858000"/>
              <a:gd name="connsiteX24" fmla="*/ 494993 w 3531060"/>
              <a:gd name="connsiteY24" fmla="*/ 4964102 h 6858000"/>
              <a:gd name="connsiteX25" fmla="*/ 568696 w 3531060"/>
              <a:gd name="connsiteY25" fmla="*/ 4673314 h 6858000"/>
              <a:gd name="connsiteX26" fmla="*/ 564053 w 3531060"/>
              <a:gd name="connsiteY26" fmla="*/ 4444162 h 6858000"/>
              <a:gd name="connsiteX27" fmla="*/ 562482 w 3531060"/>
              <a:gd name="connsiteY27" fmla="*/ 4238831 h 6858000"/>
              <a:gd name="connsiteX28" fmla="*/ 566528 w 3531060"/>
              <a:gd name="connsiteY28" fmla="*/ 4167684 h 6858000"/>
              <a:gd name="connsiteX29" fmla="*/ 565861 w 3531060"/>
              <a:gd name="connsiteY29" fmla="*/ 4066422 h 6858000"/>
              <a:gd name="connsiteX30" fmla="*/ 535898 w 3531060"/>
              <a:gd name="connsiteY30" fmla="*/ 3956159 h 6858000"/>
              <a:gd name="connsiteX31" fmla="*/ 529864 w 3531060"/>
              <a:gd name="connsiteY31" fmla="*/ 3827475 h 6858000"/>
              <a:gd name="connsiteX32" fmla="*/ 529398 w 3531060"/>
              <a:gd name="connsiteY32" fmla="*/ 3731753 h 6858000"/>
              <a:gd name="connsiteX33" fmla="*/ 516932 w 3531060"/>
              <a:gd name="connsiteY33" fmla="*/ 3591228 h 6858000"/>
              <a:gd name="connsiteX34" fmla="*/ 516408 w 3531060"/>
              <a:gd name="connsiteY34" fmla="*/ 3470066 h 6858000"/>
              <a:gd name="connsiteX35" fmla="*/ 503912 w 3531060"/>
              <a:gd name="connsiteY35" fmla="*/ 3378353 h 6858000"/>
              <a:gd name="connsiteX36" fmla="*/ 510998 w 3531060"/>
              <a:gd name="connsiteY36" fmla="*/ 3426234 h 6858000"/>
              <a:gd name="connsiteX37" fmla="*/ 493021 w 3531060"/>
              <a:gd name="connsiteY37" fmla="*/ 3298102 h 6858000"/>
              <a:gd name="connsiteX38" fmla="*/ 476639 w 3531060"/>
              <a:gd name="connsiteY38" fmla="*/ 3237723 h 6858000"/>
              <a:gd name="connsiteX39" fmla="*/ 495722 w 3531060"/>
              <a:gd name="connsiteY39" fmla="*/ 3171637 h 6858000"/>
              <a:gd name="connsiteX40" fmla="*/ 450994 w 3531060"/>
              <a:gd name="connsiteY40" fmla="*/ 3065288 h 6858000"/>
              <a:gd name="connsiteX41" fmla="*/ 421746 w 3531060"/>
              <a:gd name="connsiteY41" fmla="*/ 2897536 h 6858000"/>
              <a:gd name="connsiteX42" fmla="*/ 385928 w 3531060"/>
              <a:gd name="connsiteY42" fmla="*/ 2840607 h 6858000"/>
              <a:gd name="connsiteX43" fmla="*/ 352690 w 3531060"/>
              <a:gd name="connsiteY43" fmla="*/ 2704145 h 6858000"/>
              <a:gd name="connsiteX44" fmla="*/ 327326 w 3531060"/>
              <a:gd name="connsiteY44" fmla="*/ 2596651 h 6858000"/>
              <a:gd name="connsiteX45" fmla="*/ 316968 w 3531060"/>
              <a:gd name="connsiteY45" fmla="*/ 2569830 h 6858000"/>
              <a:gd name="connsiteX46" fmla="*/ 291337 w 3531060"/>
              <a:gd name="connsiteY46" fmla="*/ 2512570 h 6858000"/>
              <a:gd name="connsiteX47" fmla="*/ 296082 w 3531060"/>
              <a:gd name="connsiteY47" fmla="*/ 2497590 h 6858000"/>
              <a:gd name="connsiteX48" fmla="*/ 296084 w 3531060"/>
              <a:gd name="connsiteY48" fmla="*/ 2497483 h 6858000"/>
              <a:gd name="connsiteX49" fmla="*/ 294022 w 3531060"/>
              <a:gd name="connsiteY49" fmla="*/ 2484247 h 6858000"/>
              <a:gd name="connsiteX50" fmla="*/ 292784 w 3531060"/>
              <a:gd name="connsiteY50" fmla="*/ 2486499 h 6858000"/>
              <a:gd name="connsiteX51" fmla="*/ 275200 w 3531060"/>
              <a:gd name="connsiteY51" fmla="*/ 2427557 h 6858000"/>
              <a:gd name="connsiteX52" fmla="*/ 286266 w 3531060"/>
              <a:gd name="connsiteY52" fmla="*/ 2384112 h 6858000"/>
              <a:gd name="connsiteX53" fmla="*/ 263813 w 3531060"/>
              <a:gd name="connsiteY53" fmla="*/ 2270223 h 6858000"/>
              <a:gd name="connsiteX54" fmla="*/ 238402 w 3531060"/>
              <a:gd name="connsiteY54" fmla="*/ 2198449 h 6858000"/>
              <a:gd name="connsiteX55" fmla="*/ 235318 w 3531060"/>
              <a:gd name="connsiteY55" fmla="*/ 2195917 h 6858000"/>
              <a:gd name="connsiteX56" fmla="*/ 230374 w 3531060"/>
              <a:gd name="connsiteY56" fmla="*/ 2180424 h 6858000"/>
              <a:gd name="connsiteX57" fmla="*/ 218180 w 3531060"/>
              <a:gd name="connsiteY57" fmla="*/ 2103866 h 6858000"/>
              <a:gd name="connsiteX58" fmla="*/ 215674 w 3531060"/>
              <a:gd name="connsiteY58" fmla="*/ 2091957 h 6858000"/>
              <a:gd name="connsiteX59" fmla="*/ 205319 w 3531060"/>
              <a:gd name="connsiteY59" fmla="*/ 2010962 h 6858000"/>
              <a:gd name="connsiteX60" fmla="*/ 203437 w 3531060"/>
              <a:gd name="connsiteY60" fmla="*/ 1997565 h 6858000"/>
              <a:gd name="connsiteX61" fmla="*/ 199907 w 3531060"/>
              <a:gd name="connsiteY61" fmla="*/ 1995657 h 6858000"/>
              <a:gd name="connsiteX62" fmla="*/ 199391 w 3531060"/>
              <a:gd name="connsiteY62" fmla="*/ 1990646 h 6858000"/>
              <a:gd name="connsiteX63" fmla="*/ 208753 w 3531060"/>
              <a:gd name="connsiteY63" fmla="*/ 1964565 h 6858000"/>
              <a:gd name="connsiteX64" fmla="*/ 205295 w 3531060"/>
              <a:gd name="connsiteY64" fmla="*/ 1849539 h 6858000"/>
              <a:gd name="connsiteX65" fmla="*/ 215900 w 3531060"/>
              <a:gd name="connsiteY65" fmla="*/ 1739005 h 6858000"/>
              <a:gd name="connsiteX66" fmla="*/ 214116 w 3531060"/>
              <a:gd name="connsiteY66" fmla="*/ 1572143 h 6858000"/>
              <a:gd name="connsiteX67" fmla="*/ 171292 w 3531060"/>
              <a:gd name="connsiteY67" fmla="*/ 1394445 h 6858000"/>
              <a:gd name="connsiteX68" fmla="*/ 147310 w 3531060"/>
              <a:gd name="connsiteY68" fmla="*/ 1368244 h 6858000"/>
              <a:gd name="connsiteX69" fmla="*/ 136918 w 3531060"/>
              <a:gd name="connsiteY69" fmla="*/ 1304100 h 6858000"/>
              <a:gd name="connsiteX70" fmla="*/ 133350 w 3531060"/>
              <a:gd name="connsiteY70" fmla="*/ 1266991 h 6858000"/>
              <a:gd name="connsiteX71" fmla="*/ 120972 w 3531060"/>
              <a:gd name="connsiteY71" fmla="*/ 1165753 h 6858000"/>
              <a:gd name="connsiteX72" fmla="*/ 123458 w 3531060"/>
              <a:gd name="connsiteY72" fmla="*/ 1076447 h 6858000"/>
              <a:gd name="connsiteX73" fmla="*/ 97854 w 3531060"/>
              <a:gd name="connsiteY73" fmla="*/ 1017164 h 6858000"/>
              <a:gd name="connsiteX74" fmla="*/ 87953 w 3531060"/>
              <a:gd name="connsiteY74" fmla="*/ 994620 h 6858000"/>
              <a:gd name="connsiteX75" fmla="*/ 88632 w 3531060"/>
              <a:gd name="connsiteY75" fmla="*/ 989015 h 6858000"/>
              <a:gd name="connsiteX76" fmla="*/ 88620 w 3531060"/>
              <a:gd name="connsiteY76" fmla="*/ 980586 h 6858000"/>
              <a:gd name="connsiteX77" fmla="*/ 88469 w 3531060"/>
              <a:gd name="connsiteY77" fmla="*/ 980346 h 6858000"/>
              <a:gd name="connsiteX78" fmla="*/ 88753 w 3531060"/>
              <a:gd name="connsiteY78" fmla="*/ 972517 h 6858000"/>
              <a:gd name="connsiteX79" fmla="*/ 92049 w 3531060"/>
              <a:gd name="connsiteY79" fmla="*/ 934639 h 6858000"/>
              <a:gd name="connsiteX80" fmla="*/ 75170 w 3531060"/>
              <a:gd name="connsiteY80" fmla="*/ 858806 h 6858000"/>
              <a:gd name="connsiteX81" fmla="*/ 73032 w 3531060"/>
              <a:gd name="connsiteY81" fmla="*/ 847069 h 6858000"/>
              <a:gd name="connsiteX82" fmla="*/ 72378 w 3531060"/>
              <a:gd name="connsiteY82" fmla="*/ 846222 h 6858000"/>
              <a:gd name="connsiteX83" fmla="*/ 79554 w 3531060"/>
              <a:gd name="connsiteY83" fmla="*/ 769298 h 6858000"/>
              <a:gd name="connsiteX84" fmla="*/ 81564 w 3531060"/>
              <a:gd name="connsiteY84" fmla="*/ 766224 h 6858000"/>
              <a:gd name="connsiteX85" fmla="*/ 82266 w 3531060"/>
              <a:gd name="connsiteY85" fmla="*/ 747981 h 6858000"/>
              <a:gd name="connsiteX86" fmla="*/ 81702 w 3531060"/>
              <a:gd name="connsiteY86" fmla="*/ 745740 h 6858000"/>
              <a:gd name="connsiteX87" fmla="*/ 103923 w 3531060"/>
              <a:gd name="connsiteY87" fmla="*/ 677309 h 6858000"/>
              <a:gd name="connsiteX88" fmla="*/ 104946 w 3531060"/>
              <a:gd name="connsiteY88" fmla="*/ 620242 h 6858000"/>
              <a:gd name="connsiteX89" fmla="*/ 112314 w 3531060"/>
              <a:gd name="connsiteY89" fmla="*/ 507811 h 6858000"/>
              <a:gd name="connsiteX90" fmla="*/ 120754 w 3531060"/>
              <a:gd name="connsiteY90" fmla="*/ 390502 h 6858000"/>
              <a:gd name="connsiteX91" fmla="*/ 96054 w 3531060"/>
              <a:gd name="connsiteY91" fmla="*/ 236774 h 6858000"/>
              <a:gd name="connsiteX92" fmla="*/ 100614 w 3531060"/>
              <a:gd name="connsiteY92" fmla="*/ 106394 h 6858000"/>
              <a:gd name="connsiteX93" fmla="*/ 96438 w 3531060"/>
              <a:gd name="connsiteY93" fmla="*/ 51592 h 6858000"/>
              <a:gd name="connsiteX94" fmla="*/ 104784 w 3531060"/>
              <a:gd name="connsiteY94" fmla="*/ 60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531060" h="6858000">
                <a:moveTo>
                  <a:pt x="103528" y="0"/>
                </a:moveTo>
                <a:lnTo>
                  <a:pt x="3531060" y="0"/>
                </a:lnTo>
                <a:lnTo>
                  <a:pt x="3531060" y="6858000"/>
                </a:lnTo>
                <a:lnTo>
                  <a:pt x="11227" y="6858000"/>
                </a:lnTo>
                <a:lnTo>
                  <a:pt x="13007" y="6830689"/>
                </a:lnTo>
                <a:cubicBezTo>
                  <a:pt x="13519" y="6821195"/>
                  <a:pt x="13839" y="6812491"/>
                  <a:pt x="13816" y="6805387"/>
                </a:cubicBezTo>
                <a:cubicBezTo>
                  <a:pt x="15254" y="6794161"/>
                  <a:pt x="9459" y="6753337"/>
                  <a:pt x="6804" y="6745068"/>
                </a:cubicBezTo>
                <a:lnTo>
                  <a:pt x="0" y="6729489"/>
                </a:lnTo>
                <a:lnTo>
                  <a:pt x="2954" y="6720173"/>
                </a:lnTo>
                <a:cubicBezTo>
                  <a:pt x="4526" y="6681672"/>
                  <a:pt x="-2520" y="6667698"/>
                  <a:pt x="5781" y="6647880"/>
                </a:cubicBezTo>
                <a:cubicBezTo>
                  <a:pt x="8350" y="6628113"/>
                  <a:pt x="15430" y="6616086"/>
                  <a:pt x="18369" y="6601567"/>
                </a:cubicBezTo>
                <a:cubicBezTo>
                  <a:pt x="15090" y="6579062"/>
                  <a:pt x="27561" y="6584422"/>
                  <a:pt x="23416" y="6560762"/>
                </a:cubicBezTo>
                <a:cubicBezTo>
                  <a:pt x="13805" y="6562800"/>
                  <a:pt x="26779" y="6518102"/>
                  <a:pt x="18598" y="6513714"/>
                </a:cubicBezTo>
                <a:cubicBezTo>
                  <a:pt x="31032" y="6499191"/>
                  <a:pt x="54928" y="6469276"/>
                  <a:pt x="59435" y="6445731"/>
                </a:cubicBezTo>
                <a:cubicBezTo>
                  <a:pt x="64302" y="6435600"/>
                  <a:pt x="68176" y="6406542"/>
                  <a:pt x="63794" y="6393381"/>
                </a:cubicBezTo>
                <a:cubicBezTo>
                  <a:pt x="87384" y="6347124"/>
                  <a:pt x="95956" y="6355867"/>
                  <a:pt x="106081" y="6308405"/>
                </a:cubicBezTo>
                <a:cubicBezTo>
                  <a:pt x="113812" y="6278148"/>
                  <a:pt x="101282" y="6242621"/>
                  <a:pt x="113316" y="6212827"/>
                </a:cubicBezTo>
                <a:cubicBezTo>
                  <a:pt x="156730" y="6067155"/>
                  <a:pt x="232746" y="6024676"/>
                  <a:pt x="254196" y="5897402"/>
                </a:cubicBezTo>
                <a:cubicBezTo>
                  <a:pt x="278709" y="5861657"/>
                  <a:pt x="256257" y="5849960"/>
                  <a:pt x="262830" y="5814193"/>
                </a:cubicBezTo>
                <a:cubicBezTo>
                  <a:pt x="292627" y="5729321"/>
                  <a:pt x="262967" y="5779716"/>
                  <a:pt x="280557" y="5702062"/>
                </a:cubicBezTo>
                <a:cubicBezTo>
                  <a:pt x="301001" y="5690324"/>
                  <a:pt x="289062" y="5671797"/>
                  <a:pt x="297372" y="5654420"/>
                </a:cubicBezTo>
                <a:cubicBezTo>
                  <a:pt x="310717" y="5602328"/>
                  <a:pt x="319320" y="5592033"/>
                  <a:pt x="335148" y="5528164"/>
                </a:cubicBezTo>
                <a:cubicBezTo>
                  <a:pt x="331779" y="5417827"/>
                  <a:pt x="359342" y="5444441"/>
                  <a:pt x="360460" y="5405598"/>
                </a:cubicBezTo>
                <a:cubicBezTo>
                  <a:pt x="382241" y="5333681"/>
                  <a:pt x="391308" y="5299039"/>
                  <a:pt x="397460" y="5273144"/>
                </a:cubicBezTo>
                <a:cubicBezTo>
                  <a:pt x="403590" y="5241156"/>
                  <a:pt x="498677" y="5031223"/>
                  <a:pt x="494993" y="4964102"/>
                </a:cubicBezTo>
                <a:cubicBezTo>
                  <a:pt x="509257" y="4834400"/>
                  <a:pt x="557982" y="4859515"/>
                  <a:pt x="568696" y="4673314"/>
                </a:cubicBezTo>
                <a:cubicBezTo>
                  <a:pt x="562875" y="4576630"/>
                  <a:pt x="603384" y="4599723"/>
                  <a:pt x="564053" y="4444162"/>
                </a:cubicBezTo>
                <a:cubicBezTo>
                  <a:pt x="584088" y="4367766"/>
                  <a:pt x="539882" y="4356597"/>
                  <a:pt x="562482" y="4238831"/>
                </a:cubicBezTo>
                <a:cubicBezTo>
                  <a:pt x="563771" y="4228532"/>
                  <a:pt x="565115" y="4176012"/>
                  <a:pt x="566528" y="4167684"/>
                </a:cubicBezTo>
                <a:cubicBezTo>
                  <a:pt x="564092" y="4133380"/>
                  <a:pt x="570965" y="4101677"/>
                  <a:pt x="565861" y="4066422"/>
                </a:cubicBezTo>
                <a:cubicBezTo>
                  <a:pt x="560756" y="4031167"/>
                  <a:pt x="538898" y="3990412"/>
                  <a:pt x="535898" y="3956159"/>
                </a:cubicBezTo>
                <a:cubicBezTo>
                  <a:pt x="531004" y="3900312"/>
                  <a:pt x="534822" y="3857908"/>
                  <a:pt x="529864" y="3827475"/>
                </a:cubicBezTo>
                <a:cubicBezTo>
                  <a:pt x="531280" y="3816371"/>
                  <a:pt x="529214" y="3754146"/>
                  <a:pt x="529398" y="3731753"/>
                </a:cubicBezTo>
                <a:cubicBezTo>
                  <a:pt x="528440" y="3695632"/>
                  <a:pt x="516799" y="3663823"/>
                  <a:pt x="516932" y="3591228"/>
                </a:cubicBezTo>
                <a:cubicBezTo>
                  <a:pt x="516182" y="3570529"/>
                  <a:pt x="515070" y="3493177"/>
                  <a:pt x="516408" y="3470066"/>
                </a:cubicBezTo>
                <a:cubicBezTo>
                  <a:pt x="518516" y="3452307"/>
                  <a:pt x="501804" y="3396112"/>
                  <a:pt x="503912" y="3378353"/>
                </a:cubicBezTo>
                <a:lnTo>
                  <a:pt x="510998" y="3426234"/>
                </a:lnTo>
                <a:lnTo>
                  <a:pt x="493021" y="3298102"/>
                </a:lnTo>
                <a:cubicBezTo>
                  <a:pt x="493214" y="3294338"/>
                  <a:pt x="479452" y="3243952"/>
                  <a:pt x="476639" y="3237723"/>
                </a:cubicBezTo>
                <a:cubicBezTo>
                  <a:pt x="477369" y="3215695"/>
                  <a:pt x="494992" y="3193666"/>
                  <a:pt x="495722" y="3171637"/>
                </a:cubicBezTo>
                <a:cubicBezTo>
                  <a:pt x="481856" y="3119765"/>
                  <a:pt x="465452" y="3125243"/>
                  <a:pt x="450994" y="3065288"/>
                </a:cubicBezTo>
                <a:cubicBezTo>
                  <a:pt x="450473" y="3010398"/>
                  <a:pt x="430414" y="2952609"/>
                  <a:pt x="421746" y="2897536"/>
                </a:cubicBezTo>
                <a:cubicBezTo>
                  <a:pt x="400922" y="2881359"/>
                  <a:pt x="396356" y="2866991"/>
                  <a:pt x="385928" y="2840607"/>
                </a:cubicBezTo>
                <a:lnTo>
                  <a:pt x="352690" y="2704145"/>
                </a:lnTo>
                <a:cubicBezTo>
                  <a:pt x="340107" y="2662486"/>
                  <a:pt x="333280" y="2619036"/>
                  <a:pt x="327326" y="2596651"/>
                </a:cubicBezTo>
                <a:cubicBezTo>
                  <a:pt x="320226" y="2593515"/>
                  <a:pt x="322845" y="2562919"/>
                  <a:pt x="316968" y="2569830"/>
                </a:cubicBezTo>
                <a:cubicBezTo>
                  <a:pt x="318605" y="2548205"/>
                  <a:pt x="298030" y="2527006"/>
                  <a:pt x="291337" y="2512570"/>
                </a:cubicBezTo>
                <a:lnTo>
                  <a:pt x="296082" y="2497590"/>
                </a:lnTo>
                <a:cubicBezTo>
                  <a:pt x="296082" y="2497555"/>
                  <a:pt x="296082" y="2497521"/>
                  <a:pt x="296084" y="2497483"/>
                </a:cubicBezTo>
                <a:cubicBezTo>
                  <a:pt x="296167" y="2488909"/>
                  <a:pt x="295802" y="2483236"/>
                  <a:pt x="294022" y="2484247"/>
                </a:cubicBezTo>
                <a:lnTo>
                  <a:pt x="292784" y="2486499"/>
                </a:lnTo>
                <a:lnTo>
                  <a:pt x="275200" y="2427557"/>
                </a:lnTo>
                <a:lnTo>
                  <a:pt x="286266" y="2384112"/>
                </a:lnTo>
                <a:cubicBezTo>
                  <a:pt x="281552" y="2356889"/>
                  <a:pt x="268975" y="2302167"/>
                  <a:pt x="263813" y="2270223"/>
                </a:cubicBezTo>
                <a:cubicBezTo>
                  <a:pt x="260813" y="2252348"/>
                  <a:pt x="240336" y="2209833"/>
                  <a:pt x="238402" y="2198449"/>
                </a:cubicBezTo>
                <a:lnTo>
                  <a:pt x="235318" y="2195917"/>
                </a:lnTo>
                <a:lnTo>
                  <a:pt x="230374" y="2180424"/>
                </a:lnTo>
                <a:lnTo>
                  <a:pt x="218180" y="2103866"/>
                </a:lnTo>
                <a:lnTo>
                  <a:pt x="215674" y="2091957"/>
                </a:lnTo>
                <a:cubicBezTo>
                  <a:pt x="213530" y="2076472"/>
                  <a:pt x="207358" y="2026694"/>
                  <a:pt x="205319" y="2010962"/>
                </a:cubicBezTo>
                <a:cubicBezTo>
                  <a:pt x="205156" y="2005218"/>
                  <a:pt x="204594" y="2000520"/>
                  <a:pt x="203437" y="1997565"/>
                </a:cubicBezTo>
                <a:lnTo>
                  <a:pt x="199907" y="1995657"/>
                </a:lnTo>
                <a:cubicBezTo>
                  <a:pt x="199736" y="1993986"/>
                  <a:pt x="199562" y="1992316"/>
                  <a:pt x="199391" y="1990646"/>
                </a:cubicBezTo>
                <a:lnTo>
                  <a:pt x="208753" y="1964565"/>
                </a:lnTo>
                <a:cubicBezTo>
                  <a:pt x="217880" y="1924146"/>
                  <a:pt x="220709" y="1860908"/>
                  <a:pt x="205295" y="1849539"/>
                </a:cubicBezTo>
                <a:cubicBezTo>
                  <a:pt x="201352" y="1822143"/>
                  <a:pt x="217642" y="1765000"/>
                  <a:pt x="215900" y="1739005"/>
                </a:cubicBezTo>
                <a:cubicBezTo>
                  <a:pt x="215305" y="1683384"/>
                  <a:pt x="214710" y="1627764"/>
                  <a:pt x="214116" y="1572143"/>
                </a:cubicBezTo>
                <a:lnTo>
                  <a:pt x="171292" y="1394445"/>
                </a:lnTo>
                <a:lnTo>
                  <a:pt x="147310" y="1368244"/>
                </a:lnTo>
                <a:cubicBezTo>
                  <a:pt x="150887" y="1343046"/>
                  <a:pt x="142396" y="1338329"/>
                  <a:pt x="136918" y="1304100"/>
                </a:cubicBezTo>
                <a:cubicBezTo>
                  <a:pt x="140988" y="1289635"/>
                  <a:pt x="138268" y="1278156"/>
                  <a:pt x="133350" y="1266991"/>
                </a:cubicBezTo>
                <a:cubicBezTo>
                  <a:pt x="133212" y="1233548"/>
                  <a:pt x="125209" y="1203243"/>
                  <a:pt x="120972" y="1165753"/>
                </a:cubicBezTo>
                <a:cubicBezTo>
                  <a:pt x="124590" y="1125005"/>
                  <a:pt x="127933" y="1116514"/>
                  <a:pt x="123458" y="1076447"/>
                </a:cubicBezTo>
                <a:lnTo>
                  <a:pt x="97854" y="1017164"/>
                </a:lnTo>
                <a:lnTo>
                  <a:pt x="87953" y="994620"/>
                </a:lnTo>
                <a:lnTo>
                  <a:pt x="88632" y="989015"/>
                </a:lnTo>
                <a:cubicBezTo>
                  <a:pt x="88926" y="985113"/>
                  <a:pt x="88892" y="982471"/>
                  <a:pt x="88620" y="980586"/>
                </a:cubicBezTo>
                <a:lnTo>
                  <a:pt x="88469" y="980346"/>
                </a:lnTo>
                <a:cubicBezTo>
                  <a:pt x="88563" y="977736"/>
                  <a:pt x="88658" y="975127"/>
                  <a:pt x="88753" y="972517"/>
                </a:cubicBezTo>
                <a:cubicBezTo>
                  <a:pt x="89577" y="959384"/>
                  <a:pt x="90705" y="946679"/>
                  <a:pt x="92049" y="934639"/>
                </a:cubicBezTo>
                <a:cubicBezTo>
                  <a:pt x="89786" y="915687"/>
                  <a:pt x="78339" y="873402"/>
                  <a:pt x="75170" y="858806"/>
                </a:cubicBezTo>
                <a:cubicBezTo>
                  <a:pt x="75311" y="853363"/>
                  <a:pt x="74422" y="849791"/>
                  <a:pt x="73032" y="847069"/>
                </a:cubicBezTo>
                <a:lnTo>
                  <a:pt x="72378" y="846222"/>
                </a:lnTo>
                <a:lnTo>
                  <a:pt x="79554" y="769298"/>
                </a:lnTo>
                <a:lnTo>
                  <a:pt x="81564" y="766224"/>
                </a:lnTo>
                <a:cubicBezTo>
                  <a:pt x="82786" y="762689"/>
                  <a:pt x="83312" y="757352"/>
                  <a:pt x="82266" y="747981"/>
                </a:cubicBezTo>
                <a:lnTo>
                  <a:pt x="81702" y="745740"/>
                </a:lnTo>
                <a:lnTo>
                  <a:pt x="103923" y="677309"/>
                </a:lnTo>
                <a:cubicBezTo>
                  <a:pt x="105299" y="672730"/>
                  <a:pt x="102678" y="623245"/>
                  <a:pt x="104946" y="620242"/>
                </a:cubicBezTo>
                <a:cubicBezTo>
                  <a:pt x="92830" y="565919"/>
                  <a:pt x="114403" y="564337"/>
                  <a:pt x="112314" y="507811"/>
                </a:cubicBezTo>
                <a:cubicBezTo>
                  <a:pt x="111846" y="486024"/>
                  <a:pt x="112944" y="445088"/>
                  <a:pt x="120754" y="390502"/>
                </a:cubicBezTo>
                <a:cubicBezTo>
                  <a:pt x="118044" y="345330"/>
                  <a:pt x="97534" y="291126"/>
                  <a:pt x="96054" y="236774"/>
                </a:cubicBezTo>
                <a:cubicBezTo>
                  <a:pt x="94028" y="198301"/>
                  <a:pt x="94008" y="171041"/>
                  <a:pt x="100614" y="106394"/>
                </a:cubicBezTo>
                <a:cubicBezTo>
                  <a:pt x="84650" y="66832"/>
                  <a:pt x="99424" y="89628"/>
                  <a:pt x="96438" y="51592"/>
                </a:cubicBezTo>
                <a:cubicBezTo>
                  <a:pt x="111136" y="65057"/>
                  <a:pt x="88198" y="4390"/>
                  <a:pt x="104784" y="600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3E7C62F-013B-4BF0-A4FA-40596DEA7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40976" y="736749"/>
            <a:ext cx="2418028" cy="260105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9A6FB38-BAA4-4FCC-B5C5-D26D28C8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330" y="990878"/>
            <a:ext cx="2093320" cy="2080237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06EE196-46B1-4987-B8E2-2681AD6A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42463" y="3502043"/>
            <a:ext cx="2418028" cy="26005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0048" y="3234332"/>
            <a:ext cx="1027015" cy="361496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701FCF4-B569-4E0C-9DC0-9A0D5FED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330" y="3755788"/>
            <a:ext cx="2093320" cy="2080237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34C2AE82-CCE9-4F12-9232-0E86125FC3DD}"/>
              </a:ext>
            </a:extLst>
          </p:cNvPr>
          <p:cNvSpPr txBox="1"/>
          <p:nvPr/>
        </p:nvSpPr>
        <p:spPr>
          <a:xfrm>
            <a:off x="838200" y="6248402"/>
            <a:ext cx="1051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Rocourt</a:t>
            </a:r>
            <a:r>
              <a:rPr lang="en-US" sz="1050" dirty="0"/>
              <a:t> CR, Cheng WH.</a:t>
            </a:r>
            <a:r>
              <a:rPr lang="tr-TR" sz="1050" dirty="0"/>
              <a:t>, 2013: </a:t>
            </a:r>
            <a:r>
              <a:rPr lang="en-US" sz="1050" dirty="0"/>
              <a:t>Selenium </a:t>
            </a:r>
            <a:r>
              <a:rPr lang="en-US" sz="1050" dirty="0" err="1"/>
              <a:t>supranutrition</a:t>
            </a:r>
            <a:r>
              <a:rPr lang="en-US" sz="1050" dirty="0"/>
              <a:t>: are the potential</a:t>
            </a:r>
            <a:r>
              <a:rPr lang="tr-TR" sz="1050" dirty="0"/>
              <a:t> </a:t>
            </a:r>
            <a:r>
              <a:rPr lang="en-US" sz="1050" dirty="0"/>
              <a:t>benefits of chemoprevention outweighed by the promotion of</a:t>
            </a:r>
            <a:r>
              <a:rPr lang="tr-TR" sz="1050" dirty="0"/>
              <a:t> </a:t>
            </a:r>
            <a:r>
              <a:rPr lang="en-US" sz="1050" dirty="0"/>
              <a:t>diabetes and insulin resistance?Nutrients.;5(4):1349-65.</a:t>
            </a:r>
            <a:r>
              <a:rPr lang="tr-TR" sz="105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7872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2589</Words>
  <Application>Microsoft Office PowerPoint</Application>
  <PresentationFormat>Geniş ekran</PresentationFormat>
  <Paragraphs>319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Selenyum</vt:lpstr>
      <vt:lpstr>Selenyumun Biyolojik Fonksiyonları</vt:lpstr>
      <vt:lpstr>Selenyumun Biyolojik Fonksiyonları</vt:lpstr>
      <vt:lpstr>Selenyumun Biyokimyasal Özellikleri</vt:lpstr>
      <vt:lpstr>Selenyum Formları</vt:lpstr>
      <vt:lpstr>Selenyumca Zenginleştirilmiş Maya (SY)</vt:lpstr>
      <vt:lpstr>Gıdalardaki Selenyum Kaynakları</vt:lpstr>
      <vt:lpstr>Selenyum Kullanımı</vt:lpstr>
      <vt:lpstr>Selenyum Eksikliği</vt:lpstr>
      <vt:lpstr>Selenyum Eksikliği</vt:lpstr>
      <vt:lpstr>PowerPoint Sunusu</vt:lpstr>
      <vt:lpstr>The European Food Safety Authority (EFSA) has acknowledged the following beneficial effects of selenium as a basis for health claims</vt:lpstr>
      <vt:lpstr>Selenyum ve Antioksidan Etki</vt:lpstr>
      <vt:lpstr>Selenyum ve Antioksidan Etki</vt:lpstr>
      <vt:lpstr>Selenyum ve Antioksidan Etki</vt:lpstr>
      <vt:lpstr>Selenyum ve Kalp Sağlığı</vt:lpstr>
      <vt:lpstr>Selenyum ve Kalp Sağlığı</vt:lpstr>
      <vt:lpstr>Selenyum ve Kalp Sağlığı</vt:lpstr>
      <vt:lpstr>Selenyum ve Bağışıklık Sistemi</vt:lpstr>
      <vt:lpstr>Selenyum ve Bağışıklık Sistemi</vt:lpstr>
      <vt:lpstr>Selenyum ve Kanser Önleme</vt:lpstr>
      <vt:lpstr>Selenyum ve Tiroit</vt:lpstr>
      <vt:lpstr>PowerPoint Sunusu</vt:lpstr>
      <vt:lpstr>Brokoli Ekstresi (Brassica oleracea L.var. italica) </vt:lpstr>
      <vt:lpstr>Detoksifikasyon</vt:lpstr>
      <vt:lpstr>Brokoli ve Detoksifikasyon</vt:lpstr>
      <vt:lpstr>PowerPoint Sunusu</vt:lpstr>
      <vt:lpstr>Kuinoa Tohum Ekstresi (Chenopodium quinoa)</vt:lpstr>
      <vt:lpstr>PowerPoint Sunusu</vt:lpstr>
      <vt:lpstr>Neptune Selenium</vt:lpstr>
      <vt:lpstr>PowerPoint Sunusu</vt:lpstr>
      <vt:lpstr>PowerPoint Sunusu</vt:lpstr>
      <vt:lpstr>Neptune Selenium</vt:lpstr>
      <vt:lpstr>Neptune Selenium</vt:lpstr>
      <vt:lpstr>PowerPoint Sunusu</vt:lpstr>
      <vt:lpstr>Solgar Selenium</vt:lpstr>
      <vt:lpstr>Voonka Selenium</vt:lpstr>
      <vt:lpstr>Ocean Selenyum</vt:lpstr>
      <vt:lpstr>Nutraxin Selenyum</vt:lpstr>
      <vt:lpstr>Dynavit Selenyum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Betül  PANCAR</dc:creator>
  <cp:lastModifiedBy>suleyman refik</cp:lastModifiedBy>
  <cp:revision>72</cp:revision>
  <dcterms:created xsi:type="dcterms:W3CDTF">2021-11-21T15:55:13Z</dcterms:created>
  <dcterms:modified xsi:type="dcterms:W3CDTF">2022-08-15T09:48:50Z</dcterms:modified>
</cp:coreProperties>
</file>