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9" r:id="rId3"/>
    <p:sldId id="257" r:id="rId4"/>
    <p:sldId id="259" r:id="rId5"/>
    <p:sldId id="410" r:id="rId6"/>
    <p:sldId id="261" r:id="rId7"/>
    <p:sldId id="262" r:id="rId8"/>
    <p:sldId id="263" r:id="rId9"/>
    <p:sldId id="264" r:id="rId10"/>
    <p:sldId id="265" r:id="rId11"/>
    <p:sldId id="422" r:id="rId12"/>
    <p:sldId id="266" r:id="rId13"/>
    <p:sldId id="400" r:id="rId14"/>
    <p:sldId id="426" r:id="rId15"/>
    <p:sldId id="398" r:id="rId16"/>
    <p:sldId id="267" r:id="rId17"/>
    <p:sldId id="424" r:id="rId18"/>
    <p:sldId id="431" r:id="rId19"/>
    <p:sldId id="427" r:id="rId20"/>
    <p:sldId id="268" r:id="rId21"/>
    <p:sldId id="401" r:id="rId22"/>
    <p:sldId id="402" r:id="rId23"/>
    <p:sldId id="404" r:id="rId24"/>
    <p:sldId id="405" r:id="rId25"/>
    <p:sldId id="429" r:id="rId26"/>
    <p:sldId id="406" r:id="rId27"/>
    <p:sldId id="407" r:id="rId28"/>
    <p:sldId id="409" r:id="rId29"/>
    <p:sldId id="428" r:id="rId30"/>
    <p:sldId id="438" r:id="rId31"/>
    <p:sldId id="439" r:id="rId32"/>
    <p:sldId id="417" r:id="rId33"/>
    <p:sldId id="418" r:id="rId34"/>
    <p:sldId id="419" r:id="rId35"/>
    <p:sldId id="430" r:id="rId36"/>
    <p:sldId id="423" r:id="rId37"/>
    <p:sldId id="420" r:id="rId38"/>
    <p:sldId id="414" r:id="rId39"/>
    <p:sldId id="425" r:id="rId40"/>
    <p:sldId id="415" r:id="rId41"/>
    <p:sldId id="416" r:id="rId42"/>
    <p:sldId id="441" r:id="rId43"/>
    <p:sldId id="442" r:id="rId44"/>
    <p:sldId id="408" r:id="rId45"/>
    <p:sldId id="411" r:id="rId46"/>
    <p:sldId id="366" r:id="rId47"/>
    <p:sldId id="421" r:id="rId48"/>
    <p:sldId id="440" r:id="rId49"/>
    <p:sldId id="443" r:id="rId50"/>
    <p:sldId id="412" r:id="rId51"/>
    <p:sldId id="413" r:id="rId52"/>
    <p:sldId id="340" r:id="rId53"/>
    <p:sldId id="432" r:id="rId54"/>
    <p:sldId id="434" r:id="rId55"/>
    <p:sldId id="435" r:id="rId56"/>
    <p:sldId id="436" r:id="rId57"/>
    <p:sldId id="437" r:id="rId58"/>
    <p:sldId id="270"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tr-TR" dirty="0"/>
              <a:t>Enfeksiyonlar</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Plasebo (n:25)</c:v>
                </c:pt>
                <c:pt idx="1">
                  <c:v>Çinko (n:25)</c:v>
                </c:pt>
              </c:strCache>
            </c:strRef>
          </c:cat>
          <c:val>
            <c:numRef>
              <c:f>Sayfa1!$B$2:$B$3</c:f>
              <c:numCache>
                <c:formatCode>General</c:formatCode>
                <c:ptCount val="2"/>
                <c:pt idx="0">
                  <c:v>88</c:v>
                </c:pt>
                <c:pt idx="1">
                  <c:v>29</c:v>
                </c:pt>
              </c:numCache>
            </c:numRef>
          </c:val>
          <c:extLst>
            <c:ext xmlns:c16="http://schemas.microsoft.com/office/drawing/2014/chart" uri="{C3380CC4-5D6E-409C-BE32-E72D297353CC}">
              <c16:uniqueId val="{00000000-8B70-4E9C-B474-5AF43532BB9D}"/>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87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2128" b="1" i="0" u="none" strike="noStrike" baseline="0" dirty="0"/>
              <a:t>Time to resolution of fever, hours </a:t>
            </a:r>
            <a:endParaRPr lang="tr-TR"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Sütun1</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Plasebo (n:32)</c:v>
                </c:pt>
                <c:pt idx="1">
                  <c:v>Çinko (n:32)</c:v>
                </c:pt>
              </c:strCache>
            </c:strRef>
          </c:cat>
          <c:val>
            <c:numRef>
              <c:f>Sayfa1!$B$2:$B$3</c:f>
              <c:numCache>
                <c:formatCode>General</c:formatCode>
                <c:ptCount val="2"/>
                <c:pt idx="0">
                  <c:v>41.6</c:v>
                </c:pt>
                <c:pt idx="1">
                  <c:v>10</c:v>
                </c:pt>
              </c:numCache>
            </c:numRef>
          </c:val>
          <c:extLst>
            <c:ext xmlns:c16="http://schemas.microsoft.com/office/drawing/2014/chart" uri="{C3380CC4-5D6E-409C-BE32-E72D297353CC}">
              <c16:uniqueId val="{00000000-788C-4F1C-9975-170B0C09E156}"/>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8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tr-TR"/>
              <a:t>Depresyon-Kederlilik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Başlangıç</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MV (n:15)</c:v>
                </c:pt>
                <c:pt idx="1">
                  <c:v>MV+ Çinko (n:15)</c:v>
                </c:pt>
              </c:strCache>
            </c:strRef>
          </c:cat>
          <c:val>
            <c:numRef>
              <c:f>Sayfa1!$B$2:$B$3</c:f>
              <c:numCache>
                <c:formatCode>General</c:formatCode>
                <c:ptCount val="2"/>
                <c:pt idx="0">
                  <c:v>20.3</c:v>
                </c:pt>
                <c:pt idx="1">
                  <c:v>19.600000000000001</c:v>
                </c:pt>
              </c:numCache>
            </c:numRef>
          </c:val>
          <c:extLst>
            <c:ext xmlns:c16="http://schemas.microsoft.com/office/drawing/2014/chart" uri="{C3380CC4-5D6E-409C-BE32-E72D297353CC}">
              <c16:uniqueId val="{00000000-566D-4A79-885E-D83F2664877E}"/>
            </c:ext>
          </c:extLst>
        </c:ser>
        <c:ser>
          <c:idx val="1"/>
          <c:order val="1"/>
          <c:tx>
            <c:strRef>
              <c:f>Sayfa1!$C$1</c:f>
              <c:strCache>
                <c:ptCount val="1"/>
                <c:pt idx="0">
                  <c:v>Uygulama Sonu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MV (n:15)</c:v>
                </c:pt>
                <c:pt idx="1">
                  <c:v>MV+ Çinko (n:15)</c:v>
                </c:pt>
              </c:strCache>
            </c:strRef>
          </c:cat>
          <c:val>
            <c:numRef>
              <c:f>Sayfa1!$C$2:$C$3</c:f>
              <c:numCache>
                <c:formatCode>General</c:formatCode>
                <c:ptCount val="2"/>
                <c:pt idx="0">
                  <c:v>16.7</c:v>
                </c:pt>
                <c:pt idx="1">
                  <c:v>15.1</c:v>
                </c:pt>
              </c:numCache>
            </c:numRef>
          </c:val>
          <c:extLst>
            <c:ext xmlns:c16="http://schemas.microsoft.com/office/drawing/2014/chart" uri="{C3380CC4-5D6E-409C-BE32-E72D297353CC}">
              <c16:uniqueId val="{00000002-566D-4A79-885E-D83F2664877E}"/>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05387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tr-TR" dirty="0"/>
              <a:t>Öfke-Karşıtlık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Başlangıç</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MV (n:15)</c:v>
                </c:pt>
                <c:pt idx="1">
                  <c:v>MV+ Çinko (n:15)</c:v>
                </c:pt>
              </c:strCache>
            </c:strRef>
          </c:cat>
          <c:val>
            <c:numRef>
              <c:f>Sayfa1!$B$2:$B$3</c:f>
              <c:numCache>
                <c:formatCode>General</c:formatCode>
                <c:ptCount val="2"/>
                <c:pt idx="0">
                  <c:v>14.3</c:v>
                </c:pt>
                <c:pt idx="1">
                  <c:v>11.7</c:v>
                </c:pt>
              </c:numCache>
            </c:numRef>
          </c:val>
          <c:extLst>
            <c:ext xmlns:c16="http://schemas.microsoft.com/office/drawing/2014/chart" uri="{C3380CC4-5D6E-409C-BE32-E72D297353CC}">
              <c16:uniqueId val="{00000000-5D7D-481A-93BC-197370C9B4E4}"/>
            </c:ext>
          </c:extLst>
        </c:ser>
        <c:ser>
          <c:idx val="1"/>
          <c:order val="1"/>
          <c:tx>
            <c:strRef>
              <c:f>Sayfa1!$C$1</c:f>
              <c:strCache>
                <c:ptCount val="1"/>
                <c:pt idx="0">
                  <c:v>Uygulama Sonu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MV (n:15)</c:v>
                </c:pt>
                <c:pt idx="1">
                  <c:v>MV+ Çinko (n:15)</c:v>
                </c:pt>
              </c:strCache>
            </c:strRef>
          </c:cat>
          <c:val>
            <c:numRef>
              <c:f>Sayfa1!$C$2:$C$3</c:f>
              <c:numCache>
                <c:formatCode>General</c:formatCode>
                <c:ptCount val="2"/>
                <c:pt idx="0">
                  <c:v>12.5</c:v>
                </c:pt>
                <c:pt idx="1">
                  <c:v>8.4</c:v>
                </c:pt>
              </c:numCache>
            </c:numRef>
          </c:val>
          <c:extLst>
            <c:ext xmlns:c16="http://schemas.microsoft.com/office/drawing/2014/chart" uri="{C3380CC4-5D6E-409C-BE32-E72D297353CC}">
              <c16:uniqueId val="{00000001-5D7D-481A-93BC-197370C9B4E4}"/>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05387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tr-TR" sz="2128" b="1" i="0" u="none" strike="noStrike" kern="1200" baseline="0" dirty="0">
                <a:solidFill>
                  <a:prstClr val="black">
                    <a:lumMod val="65000"/>
                    <a:lumOff val="35000"/>
                  </a:prstClr>
                </a:solidFill>
                <a:latin typeface="+mn-lt"/>
                <a:ea typeface="+mn-ea"/>
                <a:cs typeface="+mn-cs"/>
              </a:rPr>
              <a:t>Severe ARDS, n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Low zinc levels (n = 214)	</c:v>
                </c:pt>
                <c:pt idx="1">
                  <c:v>Normal zinc levels (n = 55)</c:v>
                </c:pt>
              </c:strCache>
            </c:strRef>
          </c:cat>
          <c:val>
            <c:numRef>
              <c:f>Sayfa1!$B$2:$B$3</c:f>
              <c:numCache>
                <c:formatCode>General</c:formatCode>
                <c:ptCount val="2"/>
                <c:pt idx="0">
                  <c:v>145</c:v>
                </c:pt>
                <c:pt idx="1">
                  <c:v>7</c:v>
                </c:pt>
              </c:numCache>
            </c:numRef>
          </c:val>
          <c:extLst>
            <c:ext xmlns:c16="http://schemas.microsoft.com/office/drawing/2014/chart" uri="{C3380CC4-5D6E-409C-BE32-E72D297353CC}">
              <c16:uniqueId val="{00000000-0CFF-46FB-99C4-31BB9616D16E}"/>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8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tr-TR" dirty="0"/>
              <a:t>Üst Solunum Yolları Enfeksiyonu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Sayfa1!$A$2:$A$3</c:f>
              <c:strCache>
                <c:ptCount val="2"/>
                <c:pt idx="0">
                  <c:v>Plasebo (n:25)</c:v>
                </c:pt>
                <c:pt idx="1">
                  <c:v>Çinko (n:25)</c:v>
                </c:pt>
              </c:strCache>
            </c:strRef>
          </c:cat>
          <c:val>
            <c:numRef>
              <c:f>Sayfa1!$B$2:$B$3</c:f>
              <c:numCache>
                <c:formatCode>General</c:formatCode>
                <c:ptCount val="2"/>
                <c:pt idx="0">
                  <c:v>24</c:v>
                </c:pt>
                <c:pt idx="1">
                  <c:v>12</c:v>
                </c:pt>
              </c:numCache>
            </c:numRef>
          </c:val>
          <c:extLst>
            <c:ext xmlns:c16="http://schemas.microsoft.com/office/drawing/2014/chart" uri="{C3380CC4-5D6E-409C-BE32-E72D297353CC}">
              <c16:uniqueId val="{00000000-71F2-4386-A0D5-500E2B001CFE}"/>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05387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tr-TR" dirty="0"/>
              <a:t>Bademcik İltihabı</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 </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Plasebo (n:25)</c:v>
                </c:pt>
                <c:pt idx="1">
                  <c:v>Çinko (n:25)</c:v>
                </c:pt>
              </c:strCache>
            </c:strRef>
          </c:cat>
          <c:val>
            <c:numRef>
              <c:f>Sayfa1!$B$2:$B$3</c:f>
              <c:numCache>
                <c:formatCode>General</c:formatCode>
                <c:ptCount val="2"/>
                <c:pt idx="0">
                  <c:v>8</c:v>
                </c:pt>
                <c:pt idx="1">
                  <c:v>0</c:v>
                </c:pt>
              </c:numCache>
            </c:numRef>
          </c:val>
          <c:extLst>
            <c:ext xmlns:c16="http://schemas.microsoft.com/office/drawing/2014/chart" uri="{C3380CC4-5D6E-409C-BE32-E72D297353CC}">
              <c16:uniqueId val="{00000000-33DC-4C13-8607-B595F81A767F}"/>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87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tr-TR" dirty="0"/>
              <a:t>Soğuk Algınlığı</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Plasebo (n:25)</c:v>
                </c:pt>
                <c:pt idx="1">
                  <c:v>Çinko (n:25)</c:v>
                </c:pt>
              </c:strCache>
            </c:strRef>
          </c:cat>
          <c:val>
            <c:numRef>
              <c:f>Sayfa1!$B$2:$B$3</c:f>
              <c:numCache>
                <c:formatCode>General</c:formatCode>
                <c:ptCount val="2"/>
                <c:pt idx="0">
                  <c:v>40</c:v>
                </c:pt>
                <c:pt idx="1">
                  <c:v>16</c:v>
                </c:pt>
              </c:numCache>
            </c:numRef>
          </c:val>
          <c:extLst>
            <c:ext xmlns:c16="http://schemas.microsoft.com/office/drawing/2014/chart" uri="{C3380CC4-5D6E-409C-BE32-E72D297353CC}">
              <c16:uniqueId val="{00000000-7FF3-4B29-A7FF-8F109B69E738}"/>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87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tr-TR" dirty="0"/>
              <a:t>Nezle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Plasebo (n:25)</c:v>
                </c:pt>
                <c:pt idx="1">
                  <c:v>Çinko (n:25)</c:v>
                </c:pt>
              </c:strCache>
            </c:strRef>
          </c:cat>
          <c:val>
            <c:numRef>
              <c:f>Sayfa1!$B$2:$B$3</c:f>
              <c:numCache>
                <c:formatCode>General</c:formatCode>
                <c:ptCount val="2"/>
                <c:pt idx="0">
                  <c:v>12</c:v>
                </c:pt>
                <c:pt idx="1">
                  <c:v>0</c:v>
                </c:pt>
              </c:numCache>
            </c:numRef>
          </c:val>
          <c:extLst>
            <c:ext xmlns:c16="http://schemas.microsoft.com/office/drawing/2014/chart" uri="{C3380CC4-5D6E-409C-BE32-E72D297353CC}">
              <c16:uniqueId val="{00000000-33DC-4C13-8607-B595F81A767F}"/>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87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tr-TR" dirty="0"/>
              <a:t>Ateş</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Plasebo (n:25)</c:v>
                </c:pt>
                <c:pt idx="1">
                  <c:v>Çinko (n:25)</c:v>
                </c:pt>
              </c:strCache>
            </c:strRef>
          </c:cat>
          <c:val>
            <c:numRef>
              <c:f>Sayfa1!$B$2:$B$3</c:f>
              <c:numCache>
                <c:formatCode>General</c:formatCode>
                <c:ptCount val="2"/>
                <c:pt idx="0">
                  <c:v>20</c:v>
                </c:pt>
                <c:pt idx="1">
                  <c:v>0</c:v>
                </c:pt>
              </c:numCache>
            </c:numRef>
          </c:val>
          <c:extLst>
            <c:ext xmlns:c16="http://schemas.microsoft.com/office/drawing/2014/chart" uri="{C3380CC4-5D6E-409C-BE32-E72D297353CC}">
              <c16:uniqueId val="{00000000-7FF3-4B29-A7FF-8F109B69E738}"/>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87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tr-TR" dirty="0"/>
              <a:t>Antibiyotik Alınma Durumu</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Plasebo (n:25)</c:v>
                </c:pt>
                <c:pt idx="1">
                  <c:v>Çinko (n:25)</c:v>
                </c:pt>
              </c:strCache>
            </c:strRef>
          </c:cat>
          <c:val>
            <c:numRef>
              <c:f>Sayfa1!$B$2:$B$3</c:f>
              <c:numCache>
                <c:formatCode>General</c:formatCode>
                <c:ptCount val="2"/>
                <c:pt idx="0">
                  <c:v>48</c:v>
                </c:pt>
                <c:pt idx="1">
                  <c:v>8</c:v>
                </c:pt>
              </c:numCache>
            </c:numRef>
          </c:val>
          <c:extLst>
            <c:ext xmlns:c16="http://schemas.microsoft.com/office/drawing/2014/chart" uri="{C3380CC4-5D6E-409C-BE32-E72D297353CC}">
              <c16:uniqueId val="{00000000-33DC-4C13-8607-B595F81A767F}"/>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87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2128" b="1" i="0" u="none" strike="noStrike" baseline="0" dirty="0"/>
              <a:t>Time to cessation of ALRI</a:t>
            </a:r>
            <a:r>
              <a:rPr lang="tr-TR" sz="2128" b="1" i="0" u="none" strike="noStrike" baseline="0" dirty="0"/>
              <a:t>*,</a:t>
            </a:r>
            <a:r>
              <a:rPr lang="tr-TR" sz="2128" b="1" i="0" u="none" strike="noStrike" baseline="0" dirty="0" err="1"/>
              <a:t>days</a:t>
            </a:r>
            <a:endParaRPr lang="tr-TR"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day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Plasebo (n:32)</c:v>
                </c:pt>
                <c:pt idx="1">
                  <c:v>Çinko (n:32)</c:v>
                </c:pt>
              </c:strCache>
            </c:strRef>
          </c:cat>
          <c:val>
            <c:numRef>
              <c:f>Sayfa1!$B$2:$B$3</c:f>
              <c:numCache>
                <c:formatCode>General</c:formatCode>
                <c:ptCount val="2"/>
                <c:pt idx="0">
                  <c:v>4</c:v>
                </c:pt>
                <c:pt idx="1">
                  <c:v>3</c:v>
                </c:pt>
              </c:numCache>
            </c:numRef>
          </c:val>
          <c:extLst>
            <c:ext xmlns:c16="http://schemas.microsoft.com/office/drawing/2014/chart" uri="{C3380CC4-5D6E-409C-BE32-E72D297353CC}">
              <c16:uniqueId val="{00000000-82A2-4074-83D7-2E439772282F}"/>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8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tr-TR" sz="2128" b="1" i="0" u="none" strike="noStrike" baseline="0" dirty="0" err="1"/>
              <a:t>Days</a:t>
            </a:r>
            <a:r>
              <a:rPr lang="tr-TR" sz="2128" b="1" i="0" u="none" strike="noStrike" baseline="0" dirty="0"/>
              <a:t> in </a:t>
            </a:r>
            <a:r>
              <a:rPr lang="tr-TR" sz="2128" b="1" i="0" u="none" strike="noStrike" baseline="0" dirty="0" err="1"/>
              <a:t>Hospital</a:t>
            </a:r>
            <a:r>
              <a:rPr lang="tr-TR" sz="2128" b="1" i="0" u="none" strike="noStrike" baseline="0" dirty="0"/>
              <a:t>, </a:t>
            </a:r>
            <a:r>
              <a:rPr lang="tr-TR" sz="2128" b="1" i="0" u="none" strike="noStrike" baseline="0" dirty="0" err="1"/>
              <a:t>days</a:t>
            </a:r>
            <a:endParaRPr lang="tr-TR"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day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Plasebo (n:32)</c:v>
                </c:pt>
                <c:pt idx="1">
                  <c:v>Çinko (n:32)</c:v>
                </c:pt>
              </c:strCache>
            </c:strRef>
          </c:cat>
          <c:val>
            <c:numRef>
              <c:f>Sayfa1!$B$2:$B$3</c:f>
              <c:numCache>
                <c:formatCode>General</c:formatCode>
                <c:ptCount val="2"/>
                <c:pt idx="0">
                  <c:v>6.1</c:v>
                </c:pt>
                <c:pt idx="1">
                  <c:v>3.8</c:v>
                </c:pt>
              </c:numCache>
            </c:numRef>
          </c:val>
          <c:extLst>
            <c:ext xmlns:c16="http://schemas.microsoft.com/office/drawing/2014/chart" uri="{C3380CC4-5D6E-409C-BE32-E72D297353CC}">
              <c16:uniqueId val="{00000000-699C-4982-A6A3-979BA45F6594}"/>
            </c:ext>
          </c:extLst>
        </c:ser>
        <c:dLbls>
          <c:dLblPos val="ctr"/>
          <c:showLegendKey val="0"/>
          <c:showVal val="1"/>
          <c:showCatName val="0"/>
          <c:showSerName val="0"/>
          <c:showPercent val="0"/>
          <c:showBubbleSize val="0"/>
        </c:dLbls>
        <c:gapWidth val="100"/>
        <c:overlap val="-24"/>
        <c:axId val="505387656"/>
        <c:axId val="505392248"/>
      </c:barChart>
      <c:catAx>
        <c:axId val="505387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92248"/>
        <c:crosses val="autoZero"/>
        <c:auto val="1"/>
        <c:lblAlgn val="ctr"/>
        <c:lblOffset val="100"/>
        <c:noMultiLvlLbl val="0"/>
      </c:catAx>
      <c:valAx>
        <c:axId val="505392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50538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4.jp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BFB18-36B3-4320-8AF6-01BDA8C1CA1F}" type="doc">
      <dgm:prSet loTypeId="urn:microsoft.com/office/officeart/2008/layout/HalfCircleOrganizationChart" loCatId="hierarchy" qsTypeId="urn:microsoft.com/office/officeart/2005/8/quickstyle/simple1" qsCatId="simple" csTypeId="urn:microsoft.com/office/officeart/2005/8/colors/accent2_1" csCatId="accent2" phldr="1"/>
      <dgm:spPr/>
      <dgm:t>
        <a:bodyPr/>
        <a:lstStyle/>
        <a:p>
          <a:endParaRPr lang="tr-TR"/>
        </a:p>
      </dgm:t>
    </dgm:pt>
    <dgm:pt modelId="{ADA8D84B-30DA-49F4-9061-235170CC661E}">
      <dgm:prSet phldrT="[Metin]"/>
      <dgm:spPr/>
      <dgm:t>
        <a:bodyPr/>
        <a:lstStyle/>
        <a:p>
          <a:r>
            <a:rPr lang="tr-TR" dirty="0"/>
            <a:t>Çinko </a:t>
          </a:r>
        </a:p>
      </dgm:t>
    </dgm:pt>
    <dgm:pt modelId="{7B9EEA4A-B94C-45F6-A0CB-8C82BAD1BEF7}" type="parTrans" cxnId="{BF42A09E-53CD-47E6-8F4E-9E6F9B10C2B7}">
      <dgm:prSet/>
      <dgm:spPr/>
      <dgm:t>
        <a:bodyPr/>
        <a:lstStyle/>
        <a:p>
          <a:endParaRPr lang="tr-TR"/>
        </a:p>
      </dgm:t>
    </dgm:pt>
    <dgm:pt modelId="{A2ECFE0D-C161-4021-BF50-0654E1BA6C69}" type="sibTrans" cxnId="{BF42A09E-53CD-47E6-8F4E-9E6F9B10C2B7}">
      <dgm:prSet/>
      <dgm:spPr/>
      <dgm:t>
        <a:bodyPr/>
        <a:lstStyle/>
        <a:p>
          <a:endParaRPr lang="tr-TR"/>
        </a:p>
      </dgm:t>
    </dgm:pt>
    <dgm:pt modelId="{F196B4E2-6969-4D7B-979D-CF5DFCBFD4C0}">
      <dgm:prSet phldrT="[Metin]"/>
      <dgm:spPr/>
      <dgm:t>
        <a:bodyPr/>
        <a:lstStyle/>
        <a:p>
          <a:r>
            <a:rPr lang="tr-TR" dirty="0"/>
            <a:t>Organik Form</a:t>
          </a:r>
        </a:p>
      </dgm:t>
    </dgm:pt>
    <dgm:pt modelId="{7B2E65F1-7E86-4E18-ADC8-A63557A419FF}" type="parTrans" cxnId="{8E20087E-5E4D-4BC0-B693-6BF05D4C50FF}">
      <dgm:prSet/>
      <dgm:spPr/>
      <dgm:t>
        <a:bodyPr/>
        <a:lstStyle/>
        <a:p>
          <a:endParaRPr lang="tr-TR"/>
        </a:p>
      </dgm:t>
    </dgm:pt>
    <dgm:pt modelId="{097D9AB2-8A7B-405A-BAA6-A886875386FD}" type="sibTrans" cxnId="{8E20087E-5E4D-4BC0-B693-6BF05D4C50FF}">
      <dgm:prSet/>
      <dgm:spPr/>
      <dgm:t>
        <a:bodyPr/>
        <a:lstStyle/>
        <a:p>
          <a:endParaRPr lang="tr-TR"/>
        </a:p>
      </dgm:t>
    </dgm:pt>
    <dgm:pt modelId="{7F1ED810-7AF4-437D-A0EE-29A7A0451E33}">
      <dgm:prSet phldrT="[Metin]"/>
      <dgm:spPr/>
      <dgm:t>
        <a:bodyPr/>
        <a:lstStyle/>
        <a:p>
          <a:r>
            <a:rPr lang="tr-TR" dirty="0"/>
            <a:t>İnorganik Form</a:t>
          </a:r>
        </a:p>
      </dgm:t>
    </dgm:pt>
    <dgm:pt modelId="{44C7E992-4FF4-4678-B184-E1C46E75B14D}" type="parTrans" cxnId="{E46158B6-5FB6-4744-8044-15DF2162245A}">
      <dgm:prSet/>
      <dgm:spPr/>
      <dgm:t>
        <a:bodyPr/>
        <a:lstStyle/>
        <a:p>
          <a:endParaRPr lang="tr-TR"/>
        </a:p>
      </dgm:t>
    </dgm:pt>
    <dgm:pt modelId="{D81BEA1A-B90E-44ED-87D0-3383D23D298D}" type="sibTrans" cxnId="{E46158B6-5FB6-4744-8044-15DF2162245A}">
      <dgm:prSet/>
      <dgm:spPr/>
      <dgm:t>
        <a:bodyPr/>
        <a:lstStyle/>
        <a:p>
          <a:endParaRPr lang="tr-TR"/>
        </a:p>
      </dgm:t>
    </dgm:pt>
    <dgm:pt modelId="{1A02E994-4756-4AA8-9BF1-7D571323B23B}" type="pres">
      <dgm:prSet presAssocID="{AD4BFB18-36B3-4320-8AF6-01BDA8C1CA1F}" presName="Name0" presStyleCnt="0">
        <dgm:presLayoutVars>
          <dgm:orgChart val="1"/>
          <dgm:chPref val="1"/>
          <dgm:dir/>
          <dgm:animOne val="branch"/>
          <dgm:animLvl val="lvl"/>
          <dgm:resizeHandles/>
        </dgm:presLayoutVars>
      </dgm:prSet>
      <dgm:spPr/>
    </dgm:pt>
    <dgm:pt modelId="{29051731-97EF-4B52-8F14-CC2A232F8E3E}" type="pres">
      <dgm:prSet presAssocID="{ADA8D84B-30DA-49F4-9061-235170CC661E}" presName="hierRoot1" presStyleCnt="0">
        <dgm:presLayoutVars>
          <dgm:hierBranch val="init"/>
        </dgm:presLayoutVars>
      </dgm:prSet>
      <dgm:spPr/>
    </dgm:pt>
    <dgm:pt modelId="{7E695131-221B-47D4-B1DC-018B7F10DA8B}" type="pres">
      <dgm:prSet presAssocID="{ADA8D84B-30DA-49F4-9061-235170CC661E}" presName="rootComposite1" presStyleCnt="0"/>
      <dgm:spPr/>
    </dgm:pt>
    <dgm:pt modelId="{A9F55DF3-CF0F-46D4-950B-8702CC76D23A}" type="pres">
      <dgm:prSet presAssocID="{ADA8D84B-30DA-49F4-9061-235170CC661E}" presName="rootText1" presStyleLbl="alignAcc1" presStyleIdx="0" presStyleCnt="0">
        <dgm:presLayoutVars>
          <dgm:chPref val="3"/>
        </dgm:presLayoutVars>
      </dgm:prSet>
      <dgm:spPr/>
    </dgm:pt>
    <dgm:pt modelId="{165FC6F2-6267-4497-BC06-F9DB446862AB}" type="pres">
      <dgm:prSet presAssocID="{ADA8D84B-30DA-49F4-9061-235170CC661E}" presName="topArc1" presStyleLbl="parChTrans1D1" presStyleIdx="0" presStyleCnt="6"/>
      <dgm:spPr/>
    </dgm:pt>
    <dgm:pt modelId="{3EF0481D-B958-4638-ABC2-E923965AAD7D}" type="pres">
      <dgm:prSet presAssocID="{ADA8D84B-30DA-49F4-9061-235170CC661E}" presName="bottomArc1" presStyleLbl="parChTrans1D1" presStyleIdx="1" presStyleCnt="6"/>
      <dgm:spPr/>
    </dgm:pt>
    <dgm:pt modelId="{1201CD50-0DF2-4F2B-92E7-5CBB7915A25B}" type="pres">
      <dgm:prSet presAssocID="{ADA8D84B-30DA-49F4-9061-235170CC661E}" presName="topConnNode1" presStyleLbl="node1" presStyleIdx="0" presStyleCnt="0"/>
      <dgm:spPr/>
    </dgm:pt>
    <dgm:pt modelId="{7385CA09-C2FD-42F0-8942-998E8F999902}" type="pres">
      <dgm:prSet presAssocID="{ADA8D84B-30DA-49F4-9061-235170CC661E}" presName="hierChild2" presStyleCnt="0"/>
      <dgm:spPr/>
    </dgm:pt>
    <dgm:pt modelId="{58EE2D3F-E318-4A83-AC58-8F87D7F4C8CC}" type="pres">
      <dgm:prSet presAssocID="{7B2E65F1-7E86-4E18-ADC8-A63557A419FF}" presName="Name28" presStyleLbl="parChTrans1D2" presStyleIdx="0" presStyleCnt="2"/>
      <dgm:spPr/>
    </dgm:pt>
    <dgm:pt modelId="{319554B9-204C-4DDC-882B-830461DE2E3B}" type="pres">
      <dgm:prSet presAssocID="{F196B4E2-6969-4D7B-979D-CF5DFCBFD4C0}" presName="hierRoot2" presStyleCnt="0">
        <dgm:presLayoutVars>
          <dgm:hierBranch val="init"/>
        </dgm:presLayoutVars>
      </dgm:prSet>
      <dgm:spPr/>
    </dgm:pt>
    <dgm:pt modelId="{34E57123-7356-47FD-8D19-322A3FCEC322}" type="pres">
      <dgm:prSet presAssocID="{F196B4E2-6969-4D7B-979D-CF5DFCBFD4C0}" presName="rootComposite2" presStyleCnt="0"/>
      <dgm:spPr/>
    </dgm:pt>
    <dgm:pt modelId="{B5316D68-0E31-40A0-A39B-7D18A8D35CBF}" type="pres">
      <dgm:prSet presAssocID="{F196B4E2-6969-4D7B-979D-CF5DFCBFD4C0}" presName="rootText2" presStyleLbl="alignAcc1" presStyleIdx="0" presStyleCnt="0">
        <dgm:presLayoutVars>
          <dgm:chPref val="3"/>
        </dgm:presLayoutVars>
      </dgm:prSet>
      <dgm:spPr/>
    </dgm:pt>
    <dgm:pt modelId="{E61EF6B2-4DD6-48D5-A90B-8C70A0A6282F}" type="pres">
      <dgm:prSet presAssocID="{F196B4E2-6969-4D7B-979D-CF5DFCBFD4C0}" presName="topArc2" presStyleLbl="parChTrans1D1" presStyleIdx="2" presStyleCnt="6"/>
      <dgm:spPr/>
    </dgm:pt>
    <dgm:pt modelId="{E59239F4-A311-4BDE-BBA1-A277BE863496}" type="pres">
      <dgm:prSet presAssocID="{F196B4E2-6969-4D7B-979D-CF5DFCBFD4C0}" presName="bottomArc2" presStyleLbl="parChTrans1D1" presStyleIdx="3" presStyleCnt="6"/>
      <dgm:spPr/>
    </dgm:pt>
    <dgm:pt modelId="{EB136941-C9A7-4344-833B-345D3262CFD6}" type="pres">
      <dgm:prSet presAssocID="{F196B4E2-6969-4D7B-979D-CF5DFCBFD4C0}" presName="topConnNode2" presStyleLbl="node2" presStyleIdx="0" presStyleCnt="0"/>
      <dgm:spPr/>
    </dgm:pt>
    <dgm:pt modelId="{F2C81349-6925-46DC-81B7-81337C2E0FAF}" type="pres">
      <dgm:prSet presAssocID="{F196B4E2-6969-4D7B-979D-CF5DFCBFD4C0}" presName="hierChild4" presStyleCnt="0"/>
      <dgm:spPr/>
    </dgm:pt>
    <dgm:pt modelId="{D757A7AB-B102-43F3-B9E3-7F32B6DAED11}" type="pres">
      <dgm:prSet presAssocID="{F196B4E2-6969-4D7B-979D-CF5DFCBFD4C0}" presName="hierChild5" presStyleCnt="0"/>
      <dgm:spPr/>
    </dgm:pt>
    <dgm:pt modelId="{69C3A125-005F-4AAE-936A-01A74C17C6BE}" type="pres">
      <dgm:prSet presAssocID="{44C7E992-4FF4-4678-B184-E1C46E75B14D}" presName="Name28" presStyleLbl="parChTrans1D2" presStyleIdx="1" presStyleCnt="2"/>
      <dgm:spPr/>
    </dgm:pt>
    <dgm:pt modelId="{C717A5D7-7826-41C6-B95B-D3BF7B6DBC30}" type="pres">
      <dgm:prSet presAssocID="{7F1ED810-7AF4-437D-A0EE-29A7A0451E33}" presName="hierRoot2" presStyleCnt="0">
        <dgm:presLayoutVars>
          <dgm:hierBranch val="init"/>
        </dgm:presLayoutVars>
      </dgm:prSet>
      <dgm:spPr/>
    </dgm:pt>
    <dgm:pt modelId="{CA14B68B-869D-4428-99A5-940A64AF4C99}" type="pres">
      <dgm:prSet presAssocID="{7F1ED810-7AF4-437D-A0EE-29A7A0451E33}" presName="rootComposite2" presStyleCnt="0"/>
      <dgm:spPr/>
    </dgm:pt>
    <dgm:pt modelId="{3D2640AB-3EE3-4962-BF06-B0768DD7DAEE}" type="pres">
      <dgm:prSet presAssocID="{7F1ED810-7AF4-437D-A0EE-29A7A0451E33}" presName="rootText2" presStyleLbl="alignAcc1" presStyleIdx="0" presStyleCnt="0">
        <dgm:presLayoutVars>
          <dgm:chPref val="3"/>
        </dgm:presLayoutVars>
      </dgm:prSet>
      <dgm:spPr/>
    </dgm:pt>
    <dgm:pt modelId="{3974D02F-2CFD-4EB0-BD16-F414400A5748}" type="pres">
      <dgm:prSet presAssocID="{7F1ED810-7AF4-437D-A0EE-29A7A0451E33}" presName="topArc2" presStyleLbl="parChTrans1D1" presStyleIdx="4" presStyleCnt="6"/>
      <dgm:spPr/>
    </dgm:pt>
    <dgm:pt modelId="{D3B18AF3-7361-4067-A629-5E16CE2EDC7D}" type="pres">
      <dgm:prSet presAssocID="{7F1ED810-7AF4-437D-A0EE-29A7A0451E33}" presName="bottomArc2" presStyleLbl="parChTrans1D1" presStyleIdx="5" presStyleCnt="6"/>
      <dgm:spPr/>
    </dgm:pt>
    <dgm:pt modelId="{288F25E6-FD27-4716-8ACF-5E67F0006B20}" type="pres">
      <dgm:prSet presAssocID="{7F1ED810-7AF4-437D-A0EE-29A7A0451E33}" presName="topConnNode2" presStyleLbl="node2" presStyleIdx="0" presStyleCnt="0"/>
      <dgm:spPr/>
    </dgm:pt>
    <dgm:pt modelId="{2725A0EF-3970-417C-82ED-B97267FE6964}" type="pres">
      <dgm:prSet presAssocID="{7F1ED810-7AF4-437D-A0EE-29A7A0451E33}" presName="hierChild4" presStyleCnt="0"/>
      <dgm:spPr/>
    </dgm:pt>
    <dgm:pt modelId="{BEA94BF6-9FAB-44FA-ACD4-12396D12288F}" type="pres">
      <dgm:prSet presAssocID="{7F1ED810-7AF4-437D-A0EE-29A7A0451E33}" presName="hierChild5" presStyleCnt="0"/>
      <dgm:spPr/>
    </dgm:pt>
    <dgm:pt modelId="{C9E7B320-895C-4968-9675-21AA4F8D79F6}" type="pres">
      <dgm:prSet presAssocID="{ADA8D84B-30DA-49F4-9061-235170CC661E}" presName="hierChild3" presStyleCnt="0"/>
      <dgm:spPr/>
    </dgm:pt>
  </dgm:ptLst>
  <dgm:cxnLst>
    <dgm:cxn modelId="{79871C08-D548-47A7-8C29-4AEB345F204C}" type="presOf" srcId="{44C7E992-4FF4-4678-B184-E1C46E75B14D}" destId="{69C3A125-005F-4AAE-936A-01A74C17C6BE}" srcOrd="0" destOrd="0" presId="urn:microsoft.com/office/officeart/2008/layout/HalfCircleOrganizationChart"/>
    <dgm:cxn modelId="{9B512825-3E15-4296-9CE3-AC328907C2CC}" type="presOf" srcId="{AD4BFB18-36B3-4320-8AF6-01BDA8C1CA1F}" destId="{1A02E994-4756-4AA8-9BF1-7D571323B23B}" srcOrd="0" destOrd="0" presId="urn:microsoft.com/office/officeart/2008/layout/HalfCircleOrganizationChart"/>
    <dgm:cxn modelId="{6BF94732-A6E6-4BED-8455-018B85EA1F84}" type="presOf" srcId="{7F1ED810-7AF4-437D-A0EE-29A7A0451E33}" destId="{288F25E6-FD27-4716-8ACF-5E67F0006B20}" srcOrd="1" destOrd="0" presId="urn:microsoft.com/office/officeart/2008/layout/HalfCircleOrganizationChart"/>
    <dgm:cxn modelId="{B034B565-710E-4A9C-94F7-83C8B4ACD4A6}" type="presOf" srcId="{ADA8D84B-30DA-49F4-9061-235170CC661E}" destId="{1201CD50-0DF2-4F2B-92E7-5CBB7915A25B}" srcOrd="1" destOrd="0" presId="urn:microsoft.com/office/officeart/2008/layout/HalfCircleOrganizationChart"/>
    <dgm:cxn modelId="{3086716A-7C3E-4BFD-9542-E696FD1620E4}" type="presOf" srcId="{ADA8D84B-30DA-49F4-9061-235170CC661E}" destId="{A9F55DF3-CF0F-46D4-950B-8702CC76D23A}" srcOrd="0" destOrd="0" presId="urn:microsoft.com/office/officeart/2008/layout/HalfCircleOrganizationChart"/>
    <dgm:cxn modelId="{61A5886B-0B88-4176-9867-9872D6F614DE}" type="presOf" srcId="{7F1ED810-7AF4-437D-A0EE-29A7A0451E33}" destId="{3D2640AB-3EE3-4962-BF06-B0768DD7DAEE}" srcOrd="0" destOrd="0" presId="urn:microsoft.com/office/officeart/2008/layout/HalfCircleOrganizationChart"/>
    <dgm:cxn modelId="{58AB1B7B-D587-4C0E-90D3-0DDF3C90647C}" type="presOf" srcId="{F196B4E2-6969-4D7B-979D-CF5DFCBFD4C0}" destId="{EB136941-C9A7-4344-833B-345D3262CFD6}" srcOrd="1" destOrd="0" presId="urn:microsoft.com/office/officeart/2008/layout/HalfCircleOrganizationChart"/>
    <dgm:cxn modelId="{8E20087E-5E4D-4BC0-B693-6BF05D4C50FF}" srcId="{ADA8D84B-30DA-49F4-9061-235170CC661E}" destId="{F196B4E2-6969-4D7B-979D-CF5DFCBFD4C0}" srcOrd="0" destOrd="0" parTransId="{7B2E65F1-7E86-4E18-ADC8-A63557A419FF}" sibTransId="{097D9AB2-8A7B-405A-BAA6-A886875386FD}"/>
    <dgm:cxn modelId="{00D1699D-B704-470E-B9C7-FF951477AABC}" type="presOf" srcId="{7B2E65F1-7E86-4E18-ADC8-A63557A419FF}" destId="{58EE2D3F-E318-4A83-AC58-8F87D7F4C8CC}" srcOrd="0" destOrd="0" presId="urn:microsoft.com/office/officeart/2008/layout/HalfCircleOrganizationChart"/>
    <dgm:cxn modelId="{BF42A09E-53CD-47E6-8F4E-9E6F9B10C2B7}" srcId="{AD4BFB18-36B3-4320-8AF6-01BDA8C1CA1F}" destId="{ADA8D84B-30DA-49F4-9061-235170CC661E}" srcOrd="0" destOrd="0" parTransId="{7B9EEA4A-B94C-45F6-A0CB-8C82BAD1BEF7}" sibTransId="{A2ECFE0D-C161-4021-BF50-0654E1BA6C69}"/>
    <dgm:cxn modelId="{5BD039AC-DB6D-41A4-ABFE-91270707D0DB}" type="presOf" srcId="{F196B4E2-6969-4D7B-979D-CF5DFCBFD4C0}" destId="{B5316D68-0E31-40A0-A39B-7D18A8D35CBF}" srcOrd="0" destOrd="0" presId="urn:microsoft.com/office/officeart/2008/layout/HalfCircleOrganizationChart"/>
    <dgm:cxn modelId="{E46158B6-5FB6-4744-8044-15DF2162245A}" srcId="{ADA8D84B-30DA-49F4-9061-235170CC661E}" destId="{7F1ED810-7AF4-437D-A0EE-29A7A0451E33}" srcOrd="1" destOrd="0" parTransId="{44C7E992-4FF4-4678-B184-E1C46E75B14D}" sibTransId="{D81BEA1A-B90E-44ED-87D0-3383D23D298D}"/>
    <dgm:cxn modelId="{1728D87F-F77B-4EF6-BB30-40BFCC8EE8A6}" type="presParOf" srcId="{1A02E994-4756-4AA8-9BF1-7D571323B23B}" destId="{29051731-97EF-4B52-8F14-CC2A232F8E3E}" srcOrd="0" destOrd="0" presId="urn:microsoft.com/office/officeart/2008/layout/HalfCircleOrganizationChart"/>
    <dgm:cxn modelId="{1FA54D7C-D60C-45E3-B453-3992BFDF99FD}" type="presParOf" srcId="{29051731-97EF-4B52-8F14-CC2A232F8E3E}" destId="{7E695131-221B-47D4-B1DC-018B7F10DA8B}" srcOrd="0" destOrd="0" presId="urn:microsoft.com/office/officeart/2008/layout/HalfCircleOrganizationChart"/>
    <dgm:cxn modelId="{EBF3C4A5-A2CC-4871-9BCA-6C1291F4E7AB}" type="presParOf" srcId="{7E695131-221B-47D4-B1DC-018B7F10DA8B}" destId="{A9F55DF3-CF0F-46D4-950B-8702CC76D23A}" srcOrd="0" destOrd="0" presId="urn:microsoft.com/office/officeart/2008/layout/HalfCircleOrganizationChart"/>
    <dgm:cxn modelId="{66E0B165-3246-45A0-990E-66C75F84A30C}" type="presParOf" srcId="{7E695131-221B-47D4-B1DC-018B7F10DA8B}" destId="{165FC6F2-6267-4497-BC06-F9DB446862AB}" srcOrd="1" destOrd="0" presId="urn:microsoft.com/office/officeart/2008/layout/HalfCircleOrganizationChart"/>
    <dgm:cxn modelId="{7CBBC606-2B9F-40D3-98A1-625A1FD78E93}" type="presParOf" srcId="{7E695131-221B-47D4-B1DC-018B7F10DA8B}" destId="{3EF0481D-B958-4638-ABC2-E923965AAD7D}" srcOrd="2" destOrd="0" presId="urn:microsoft.com/office/officeart/2008/layout/HalfCircleOrganizationChart"/>
    <dgm:cxn modelId="{6A9864E0-DCCA-48EB-AB49-FF2267D3B250}" type="presParOf" srcId="{7E695131-221B-47D4-B1DC-018B7F10DA8B}" destId="{1201CD50-0DF2-4F2B-92E7-5CBB7915A25B}" srcOrd="3" destOrd="0" presId="urn:microsoft.com/office/officeart/2008/layout/HalfCircleOrganizationChart"/>
    <dgm:cxn modelId="{3FD61D84-2ADB-4C34-98D0-5CF16E276613}" type="presParOf" srcId="{29051731-97EF-4B52-8F14-CC2A232F8E3E}" destId="{7385CA09-C2FD-42F0-8942-998E8F999902}" srcOrd="1" destOrd="0" presId="urn:microsoft.com/office/officeart/2008/layout/HalfCircleOrganizationChart"/>
    <dgm:cxn modelId="{63E9D1C9-BB6C-4B64-BA4E-125C594FD80D}" type="presParOf" srcId="{7385CA09-C2FD-42F0-8942-998E8F999902}" destId="{58EE2D3F-E318-4A83-AC58-8F87D7F4C8CC}" srcOrd="0" destOrd="0" presId="urn:microsoft.com/office/officeart/2008/layout/HalfCircleOrganizationChart"/>
    <dgm:cxn modelId="{FEC10AEB-27D5-4962-AF34-7B14CB5C55B5}" type="presParOf" srcId="{7385CA09-C2FD-42F0-8942-998E8F999902}" destId="{319554B9-204C-4DDC-882B-830461DE2E3B}" srcOrd="1" destOrd="0" presId="urn:microsoft.com/office/officeart/2008/layout/HalfCircleOrganizationChart"/>
    <dgm:cxn modelId="{E3385EFE-FC60-4750-8D07-5F533CDCF5FC}" type="presParOf" srcId="{319554B9-204C-4DDC-882B-830461DE2E3B}" destId="{34E57123-7356-47FD-8D19-322A3FCEC322}" srcOrd="0" destOrd="0" presId="urn:microsoft.com/office/officeart/2008/layout/HalfCircleOrganizationChart"/>
    <dgm:cxn modelId="{071803B2-4DB1-40B4-947C-587B7C3E8AC3}" type="presParOf" srcId="{34E57123-7356-47FD-8D19-322A3FCEC322}" destId="{B5316D68-0E31-40A0-A39B-7D18A8D35CBF}" srcOrd="0" destOrd="0" presId="urn:microsoft.com/office/officeart/2008/layout/HalfCircleOrganizationChart"/>
    <dgm:cxn modelId="{FF81B381-B95F-48C3-821E-6AFAC4A83272}" type="presParOf" srcId="{34E57123-7356-47FD-8D19-322A3FCEC322}" destId="{E61EF6B2-4DD6-48D5-A90B-8C70A0A6282F}" srcOrd="1" destOrd="0" presId="urn:microsoft.com/office/officeart/2008/layout/HalfCircleOrganizationChart"/>
    <dgm:cxn modelId="{52FDA154-C643-4943-8FDC-F0D812E39682}" type="presParOf" srcId="{34E57123-7356-47FD-8D19-322A3FCEC322}" destId="{E59239F4-A311-4BDE-BBA1-A277BE863496}" srcOrd="2" destOrd="0" presId="urn:microsoft.com/office/officeart/2008/layout/HalfCircleOrganizationChart"/>
    <dgm:cxn modelId="{CBD36FDB-99E9-4F4C-A271-9A43415582FC}" type="presParOf" srcId="{34E57123-7356-47FD-8D19-322A3FCEC322}" destId="{EB136941-C9A7-4344-833B-345D3262CFD6}" srcOrd="3" destOrd="0" presId="urn:microsoft.com/office/officeart/2008/layout/HalfCircleOrganizationChart"/>
    <dgm:cxn modelId="{E8CB6403-71CD-4FCD-B595-B3E9FE9C8E36}" type="presParOf" srcId="{319554B9-204C-4DDC-882B-830461DE2E3B}" destId="{F2C81349-6925-46DC-81B7-81337C2E0FAF}" srcOrd="1" destOrd="0" presId="urn:microsoft.com/office/officeart/2008/layout/HalfCircleOrganizationChart"/>
    <dgm:cxn modelId="{86CF732E-2509-4365-B1F4-D5FCE056F8A5}" type="presParOf" srcId="{319554B9-204C-4DDC-882B-830461DE2E3B}" destId="{D757A7AB-B102-43F3-B9E3-7F32B6DAED11}" srcOrd="2" destOrd="0" presId="urn:microsoft.com/office/officeart/2008/layout/HalfCircleOrganizationChart"/>
    <dgm:cxn modelId="{2A29A612-112E-426E-8E20-6E3D8745E78B}" type="presParOf" srcId="{7385CA09-C2FD-42F0-8942-998E8F999902}" destId="{69C3A125-005F-4AAE-936A-01A74C17C6BE}" srcOrd="2" destOrd="0" presId="urn:microsoft.com/office/officeart/2008/layout/HalfCircleOrganizationChart"/>
    <dgm:cxn modelId="{BC0A50C1-E53B-4517-95C0-475A15711B78}" type="presParOf" srcId="{7385CA09-C2FD-42F0-8942-998E8F999902}" destId="{C717A5D7-7826-41C6-B95B-D3BF7B6DBC30}" srcOrd="3" destOrd="0" presId="urn:microsoft.com/office/officeart/2008/layout/HalfCircleOrganizationChart"/>
    <dgm:cxn modelId="{F3195F37-79AD-42FF-9E4E-5DE6198518ED}" type="presParOf" srcId="{C717A5D7-7826-41C6-B95B-D3BF7B6DBC30}" destId="{CA14B68B-869D-4428-99A5-940A64AF4C99}" srcOrd="0" destOrd="0" presId="urn:microsoft.com/office/officeart/2008/layout/HalfCircleOrganizationChart"/>
    <dgm:cxn modelId="{062D9FE0-2CC1-4F9C-A5DA-374C9389ADED}" type="presParOf" srcId="{CA14B68B-869D-4428-99A5-940A64AF4C99}" destId="{3D2640AB-3EE3-4962-BF06-B0768DD7DAEE}" srcOrd="0" destOrd="0" presId="urn:microsoft.com/office/officeart/2008/layout/HalfCircleOrganizationChart"/>
    <dgm:cxn modelId="{39114C04-73ED-4C0B-8F88-CC6313FB4469}" type="presParOf" srcId="{CA14B68B-869D-4428-99A5-940A64AF4C99}" destId="{3974D02F-2CFD-4EB0-BD16-F414400A5748}" srcOrd="1" destOrd="0" presId="urn:microsoft.com/office/officeart/2008/layout/HalfCircleOrganizationChart"/>
    <dgm:cxn modelId="{B205AEB8-DC55-4719-9247-6A61B18C0A53}" type="presParOf" srcId="{CA14B68B-869D-4428-99A5-940A64AF4C99}" destId="{D3B18AF3-7361-4067-A629-5E16CE2EDC7D}" srcOrd="2" destOrd="0" presId="urn:microsoft.com/office/officeart/2008/layout/HalfCircleOrganizationChart"/>
    <dgm:cxn modelId="{FD39392F-FD5C-4FF2-A71C-3E37FD49836C}" type="presParOf" srcId="{CA14B68B-869D-4428-99A5-940A64AF4C99}" destId="{288F25E6-FD27-4716-8ACF-5E67F0006B20}" srcOrd="3" destOrd="0" presId="urn:microsoft.com/office/officeart/2008/layout/HalfCircleOrganizationChart"/>
    <dgm:cxn modelId="{026E34B2-F91E-4449-9FC0-43C53DDA9FDC}" type="presParOf" srcId="{C717A5D7-7826-41C6-B95B-D3BF7B6DBC30}" destId="{2725A0EF-3970-417C-82ED-B97267FE6964}" srcOrd="1" destOrd="0" presId="urn:microsoft.com/office/officeart/2008/layout/HalfCircleOrganizationChart"/>
    <dgm:cxn modelId="{DB96C470-4409-44A9-ACE8-62C78A3AD5AF}" type="presParOf" srcId="{C717A5D7-7826-41C6-B95B-D3BF7B6DBC30}" destId="{BEA94BF6-9FAB-44FA-ACD4-12396D12288F}" srcOrd="2" destOrd="0" presId="urn:microsoft.com/office/officeart/2008/layout/HalfCircleOrganizationChart"/>
    <dgm:cxn modelId="{CAF1999D-DF28-4D4F-A2C1-2A94BD6130E4}" type="presParOf" srcId="{29051731-97EF-4B52-8F14-CC2A232F8E3E}" destId="{C9E7B320-895C-4968-9675-21AA4F8D79F6}"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CFCD7-A037-4F21-B1EB-AB303CB60A07}" type="doc">
      <dgm:prSet loTypeId="urn:microsoft.com/office/officeart/2008/layout/BubblePictureList" loCatId="picture" qsTypeId="urn:microsoft.com/office/officeart/2005/8/quickstyle/simple1" qsCatId="simple" csTypeId="urn:microsoft.com/office/officeart/2005/8/colors/colorful1" csCatId="colorful" phldr="1"/>
      <dgm:spPr/>
      <dgm:t>
        <a:bodyPr/>
        <a:lstStyle/>
        <a:p>
          <a:endParaRPr lang="tr-TR"/>
        </a:p>
      </dgm:t>
    </dgm:pt>
    <dgm:pt modelId="{0AB63A91-B0D0-44FF-9A0D-08B47FA3AFDF}">
      <dgm:prSet phldrT="[Metin]" custT="1"/>
      <dgm:spPr/>
      <dgm:t>
        <a:bodyPr/>
        <a:lstStyle/>
        <a:p>
          <a:r>
            <a:rPr lang="tr-TR" sz="2400" b="1" dirty="0"/>
            <a:t>16 mg </a:t>
          </a:r>
          <a:r>
            <a:rPr lang="tr-TR" sz="2400" b="1" dirty="0" err="1"/>
            <a:t>Fruit</a:t>
          </a:r>
          <a:r>
            <a:rPr lang="tr-TR" sz="2400" b="1" dirty="0"/>
            <a:t> </a:t>
          </a:r>
          <a:r>
            <a:rPr lang="tr-TR" sz="2400" b="1" dirty="0" err="1"/>
            <a:t>Mix</a:t>
          </a:r>
          <a:r>
            <a:rPr lang="tr-TR" sz="2400" b="1" dirty="0"/>
            <a:t> </a:t>
          </a:r>
        </a:p>
      </dgm:t>
    </dgm:pt>
    <dgm:pt modelId="{24C70C57-8FB1-4DD6-B03A-1068F4EBE3AC}" type="parTrans" cxnId="{D105A51F-0729-4604-8C1E-A2F88CC50BC6}">
      <dgm:prSet/>
      <dgm:spPr/>
      <dgm:t>
        <a:bodyPr/>
        <a:lstStyle/>
        <a:p>
          <a:endParaRPr lang="tr-TR"/>
        </a:p>
      </dgm:t>
    </dgm:pt>
    <dgm:pt modelId="{C47EFC4F-0CDF-4C4A-888B-70ABDF5E3EC7}" type="sibTrans" cxnId="{D105A51F-0729-4604-8C1E-A2F88CC50BC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t>
        <a:bodyPr/>
        <a:lstStyle/>
        <a:p>
          <a:endParaRPr lang="tr-TR"/>
        </a:p>
      </dgm:t>
    </dgm:pt>
    <dgm:pt modelId="{FDA92402-E78E-4067-A27F-BBE66A64ADC4}">
      <dgm:prSet phldrT="[Metin]" custT="1"/>
      <dgm:spPr/>
      <dgm:t>
        <a:bodyPr/>
        <a:lstStyle/>
        <a:p>
          <a:pPr algn="ctr"/>
          <a:r>
            <a:rPr lang="tr-TR" sz="2800" b="1" dirty="0">
              <a:effectLst>
                <a:outerShdw blurRad="38100" dist="38100" dir="2700000" algn="tl">
                  <a:srgbClr val="000000">
                    <a:alpha val="43137"/>
                  </a:srgbClr>
                </a:outerShdw>
              </a:effectLst>
            </a:rPr>
            <a:t>15 mg Çinko</a:t>
          </a:r>
        </a:p>
        <a:p>
          <a:pPr algn="ctr"/>
          <a:r>
            <a:rPr lang="tr-TR" sz="2800" b="1" dirty="0">
              <a:effectLst>
                <a:outerShdw blurRad="38100" dist="38100" dir="2700000" algn="tl">
                  <a:srgbClr val="000000">
                    <a:alpha val="43137"/>
                  </a:srgbClr>
                </a:outerShdw>
              </a:effectLst>
            </a:rPr>
            <a:t>Yüksek Emilim</a:t>
          </a:r>
        </a:p>
      </dgm:t>
    </dgm:pt>
    <dgm:pt modelId="{BBC4E0D1-A3E6-4382-B18E-F944BDEFE34B}" type="parTrans" cxnId="{6322571D-AEAF-4C6E-AD08-8E4BC65E77F7}">
      <dgm:prSet/>
      <dgm:spPr/>
      <dgm:t>
        <a:bodyPr/>
        <a:lstStyle/>
        <a:p>
          <a:endParaRPr lang="tr-TR"/>
        </a:p>
      </dgm:t>
    </dgm:pt>
    <dgm:pt modelId="{B94D1CD6-0B4A-4453-A981-354D4B9733C6}" type="sibTrans" cxnId="{6322571D-AEAF-4C6E-AD08-8E4BC65E77F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tr-TR"/>
        </a:p>
      </dgm:t>
    </dgm:pt>
    <dgm:pt modelId="{25862AE9-0B90-4842-B44E-8EF531C687F4}">
      <dgm:prSet phldrT="[Metin]"/>
      <dgm:spPr/>
      <dgm:t>
        <a:bodyPr/>
        <a:lstStyle/>
        <a:p>
          <a:endParaRPr lang="tr-TR" dirty="0"/>
        </a:p>
      </dgm:t>
    </dgm:pt>
    <dgm:pt modelId="{C8E4D236-2C75-436D-9047-F66AF183967B}" type="parTrans" cxnId="{707D77B9-CD49-45E5-AAC0-CB72FBC980EB}">
      <dgm:prSet/>
      <dgm:spPr/>
      <dgm:t>
        <a:bodyPr/>
        <a:lstStyle/>
        <a:p>
          <a:endParaRPr lang="tr-TR"/>
        </a:p>
      </dgm:t>
    </dgm:pt>
    <dgm:pt modelId="{D5863BAA-DE01-40C4-8AF3-50B4EC614275}" type="sibTrans" cxnId="{707D77B9-CD49-45E5-AAC0-CB72FBC980EB}">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t>
        <a:bodyPr/>
        <a:lstStyle/>
        <a:p>
          <a:endParaRPr lang="tr-TR"/>
        </a:p>
      </dgm:t>
    </dgm:pt>
    <dgm:pt modelId="{24F31D91-0473-4F99-BEA4-B82EC5F841E0}" type="pres">
      <dgm:prSet presAssocID="{937CFCD7-A037-4F21-B1EB-AB303CB60A07}" presName="Name0" presStyleCnt="0">
        <dgm:presLayoutVars>
          <dgm:chMax val="8"/>
          <dgm:chPref val="8"/>
          <dgm:dir/>
        </dgm:presLayoutVars>
      </dgm:prSet>
      <dgm:spPr/>
    </dgm:pt>
    <dgm:pt modelId="{B88BEA3E-15DA-41F9-9ABA-0AC091DDF665}" type="pres">
      <dgm:prSet presAssocID="{0AB63A91-B0D0-44FF-9A0D-08B47FA3AFDF}" presName="parent_text_1" presStyleLbl="revTx" presStyleIdx="0" presStyleCnt="3" custFlipHor="1" custScaleX="35708" custScaleY="19538" custLinFactNeighborX="-32066" custLinFactNeighborY="19609">
        <dgm:presLayoutVars>
          <dgm:chMax val="0"/>
          <dgm:chPref val="0"/>
          <dgm:bulletEnabled val="1"/>
        </dgm:presLayoutVars>
      </dgm:prSet>
      <dgm:spPr/>
    </dgm:pt>
    <dgm:pt modelId="{3FE33F82-DB92-4BFF-8F59-F477DDFD875E}" type="pres">
      <dgm:prSet presAssocID="{0AB63A91-B0D0-44FF-9A0D-08B47FA3AFDF}" presName="image_accent_1" presStyleCnt="0"/>
      <dgm:spPr/>
    </dgm:pt>
    <dgm:pt modelId="{B64B8422-524D-4897-B6EE-B103F7BC83C9}" type="pres">
      <dgm:prSet presAssocID="{0AB63A91-B0D0-44FF-9A0D-08B47FA3AFDF}" presName="imageAccentRepeatNode" presStyleLbl="alignNode1" presStyleIdx="0" presStyleCnt="6" custScaleX="130606" custScaleY="120849" custLinFactX="79774" custLinFactNeighborX="100000" custLinFactNeighborY="-72512"/>
      <dgm:spPr/>
    </dgm:pt>
    <dgm:pt modelId="{33CBE9E9-D2BD-4D0F-928A-94B45A09F31C}" type="pres">
      <dgm:prSet presAssocID="{0AB63A91-B0D0-44FF-9A0D-08B47FA3AFDF}" presName="accent_1" presStyleLbl="alignNode1" presStyleIdx="1" presStyleCnt="6"/>
      <dgm:spPr/>
    </dgm:pt>
    <dgm:pt modelId="{4B2F7886-72C9-4CF4-9403-BDD5D8306C99}" type="pres">
      <dgm:prSet presAssocID="{C47EFC4F-0CDF-4C4A-888B-70ABDF5E3EC7}" presName="image_1" presStyleCnt="0"/>
      <dgm:spPr/>
    </dgm:pt>
    <dgm:pt modelId="{4C8AFB26-8051-4E3E-A227-DBB4F7335E44}" type="pres">
      <dgm:prSet presAssocID="{C47EFC4F-0CDF-4C4A-888B-70ABDF5E3EC7}" presName="imageRepeatNode" presStyleLbl="fgImgPlace1" presStyleIdx="0" presStyleCnt="3" custScaleX="181761" custScaleY="171468" custLinFactX="94010" custLinFactNeighborX="100000" custLinFactNeighborY="-80876"/>
      <dgm:spPr/>
    </dgm:pt>
    <dgm:pt modelId="{0CBB8A02-FD66-4919-9A4E-C1F4732D8DA1}" type="pres">
      <dgm:prSet presAssocID="{FDA92402-E78E-4067-A27F-BBE66A64ADC4}" presName="parent_text_2" presStyleLbl="revTx" presStyleIdx="1" presStyleCnt="3" custScaleX="106201" custScaleY="93493" custLinFactNeighborX="2392" custLinFactNeighborY="71325">
        <dgm:presLayoutVars>
          <dgm:chMax val="0"/>
          <dgm:chPref val="0"/>
          <dgm:bulletEnabled val="1"/>
        </dgm:presLayoutVars>
      </dgm:prSet>
      <dgm:spPr/>
    </dgm:pt>
    <dgm:pt modelId="{EC22C8D3-90AA-4521-B8CC-3119C93CB2B5}" type="pres">
      <dgm:prSet presAssocID="{FDA92402-E78E-4067-A27F-BBE66A64ADC4}" presName="image_accent_2" presStyleCnt="0"/>
      <dgm:spPr/>
    </dgm:pt>
    <dgm:pt modelId="{1B2D660F-BF73-4156-BB5D-F4E8684E0180}" type="pres">
      <dgm:prSet presAssocID="{FDA92402-E78E-4067-A27F-BBE66A64ADC4}" presName="imageAccentRepeatNode" presStyleLbl="alignNode1" presStyleIdx="2" presStyleCnt="6"/>
      <dgm:spPr/>
    </dgm:pt>
    <dgm:pt modelId="{58705021-CB46-450E-822C-F851D5B372A7}" type="pres">
      <dgm:prSet presAssocID="{B94D1CD6-0B4A-4453-A981-354D4B9733C6}" presName="image_2" presStyleCnt="0"/>
      <dgm:spPr/>
    </dgm:pt>
    <dgm:pt modelId="{D772289B-9182-416D-B38E-3081996B5D74}" type="pres">
      <dgm:prSet presAssocID="{B94D1CD6-0B4A-4453-A981-354D4B9733C6}" presName="imageRepeatNode" presStyleLbl="fgImgPlace1" presStyleIdx="1" presStyleCnt="3" custScaleX="182318" custScaleY="187511" custLinFactNeighborX="-21383" custLinFactNeighborY="11538"/>
      <dgm:spPr/>
    </dgm:pt>
    <dgm:pt modelId="{A946C740-11B5-470C-B691-EB1671B2F424}" type="pres">
      <dgm:prSet presAssocID="{25862AE9-0B90-4842-B44E-8EF531C687F4}" presName="image_accent_3" presStyleCnt="0"/>
      <dgm:spPr/>
    </dgm:pt>
    <dgm:pt modelId="{8E847429-303E-4E11-B46E-E439BD301DAA}" type="pres">
      <dgm:prSet presAssocID="{25862AE9-0B90-4842-B44E-8EF531C687F4}" presName="imageAccentRepeatNode" presStyleLbl="alignNode1" presStyleIdx="3" presStyleCnt="6" custScaleX="136061" custScaleY="138816" custLinFactX="-15564" custLinFactNeighborX="-100000" custLinFactNeighborY="12349"/>
      <dgm:spPr/>
    </dgm:pt>
    <dgm:pt modelId="{333B6A66-ABA0-4D25-AF75-FFFB48CF9AFD}" type="pres">
      <dgm:prSet presAssocID="{25862AE9-0B90-4842-B44E-8EF531C687F4}" presName="parent_text_3" presStyleLbl="revTx" presStyleIdx="2" presStyleCnt="3" custLinFactNeighborX="3589" custLinFactNeighborY="4792">
        <dgm:presLayoutVars>
          <dgm:chMax val="0"/>
          <dgm:chPref val="0"/>
          <dgm:bulletEnabled val="1"/>
        </dgm:presLayoutVars>
      </dgm:prSet>
      <dgm:spPr/>
    </dgm:pt>
    <dgm:pt modelId="{132D8719-469E-4E66-A1D6-E2371A5B26C7}" type="pres">
      <dgm:prSet presAssocID="{25862AE9-0B90-4842-B44E-8EF531C687F4}" presName="accent_2" presStyleLbl="alignNode1" presStyleIdx="4" presStyleCnt="6"/>
      <dgm:spPr/>
    </dgm:pt>
    <dgm:pt modelId="{CEB30411-CED7-42ED-811B-A8E6F39876F1}" type="pres">
      <dgm:prSet presAssocID="{25862AE9-0B90-4842-B44E-8EF531C687F4}" presName="accent_3" presStyleLbl="alignNode1" presStyleIdx="5" presStyleCnt="6"/>
      <dgm:spPr/>
    </dgm:pt>
    <dgm:pt modelId="{96C6A05A-A639-4CFF-BD3F-E0C1C9918FE7}" type="pres">
      <dgm:prSet presAssocID="{D5863BAA-DE01-40C4-8AF3-50B4EC614275}" presName="image_3" presStyleCnt="0"/>
      <dgm:spPr/>
    </dgm:pt>
    <dgm:pt modelId="{0ACDB92C-2055-4CB8-BB64-AA78A3D029FB}" type="pres">
      <dgm:prSet presAssocID="{D5863BAA-DE01-40C4-8AF3-50B4EC614275}" presName="imageRepeatNode" presStyleLbl="fgImgPlace1" presStyleIdx="2" presStyleCnt="3" custScaleX="166801" custScaleY="161844" custLinFactX="-23972" custLinFactNeighborX="-100000" custLinFactNeighborY="12791"/>
      <dgm:spPr/>
    </dgm:pt>
  </dgm:ptLst>
  <dgm:cxnLst>
    <dgm:cxn modelId="{B6F39312-2568-45F5-B970-B71B5222937B}" type="presOf" srcId="{937CFCD7-A037-4F21-B1EB-AB303CB60A07}" destId="{24F31D91-0473-4F99-BEA4-B82EC5F841E0}" srcOrd="0" destOrd="0" presId="urn:microsoft.com/office/officeart/2008/layout/BubblePictureList"/>
    <dgm:cxn modelId="{6322571D-AEAF-4C6E-AD08-8E4BC65E77F7}" srcId="{937CFCD7-A037-4F21-B1EB-AB303CB60A07}" destId="{FDA92402-E78E-4067-A27F-BBE66A64ADC4}" srcOrd="1" destOrd="0" parTransId="{BBC4E0D1-A3E6-4382-B18E-F944BDEFE34B}" sibTransId="{B94D1CD6-0B4A-4453-A981-354D4B9733C6}"/>
    <dgm:cxn modelId="{D105A51F-0729-4604-8C1E-A2F88CC50BC6}" srcId="{937CFCD7-A037-4F21-B1EB-AB303CB60A07}" destId="{0AB63A91-B0D0-44FF-9A0D-08B47FA3AFDF}" srcOrd="0" destOrd="0" parTransId="{24C70C57-8FB1-4DD6-B03A-1068F4EBE3AC}" sibTransId="{C47EFC4F-0CDF-4C4A-888B-70ABDF5E3EC7}"/>
    <dgm:cxn modelId="{4AF18643-9A64-48D0-988A-BEBD93670CE6}" type="presOf" srcId="{C47EFC4F-0CDF-4C4A-888B-70ABDF5E3EC7}" destId="{4C8AFB26-8051-4E3E-A227-DBB4F7335E44}" srcOrd="0" destOrd="0" presId="urn:microsoft.com/office/officeart/2008/layout/BubblePictureList"/>
    <dgm:cxn modelId="{9FF959A2-0492-4521-BFE8-0B62B3E31A0B}" type="presOf" srcId="{FDA92402-E78E-4067-A27F-BBE66A64ADC4}" destId="{0CBB8A02-FD66-4919-9A4E-C1F4732D8DA1}" srcOrd="0" destOrd="0" presId="urn:microsoft.com/office/officeart/2008/layout/BubblePictureList"/>
    <dgm:cxn modelId="{FD4684A8-D276-4631-B022-1A793992653E}" type="presOf" srcId="{25862AE9-0B90-4842-B44E-8EF531C687F4}" destId="{333B6A66-ABA0-4D25-AF75-FFFB48CF9AFD}" srcOrd="0" destOrd="0" presId="urn:microsoft.com/office/officeart/2008/layout/BubblePictureList"/>
    <dgm:cxn modelId="{B13D99B2-DD5A-4C88-A6C5-26F8B5BF656B}" type="presOf" srcId="{0AB63A91-B0D0-44FF-9A0D-08B47FA3AFDF}" destId="{B88BEA3E-15DA-41F9-9ABA-0AC091DDF665}" srcOrd="0" destOrd="0" presId="urn:microsoft.com/office/officeart/2008/layout/BubblePictureList"/>
    <dgm:cxn modelId="{707D77B9-CD49-45E5-AAC0-CB72FBC980EB}" srcId="{937CFCD7-A037-4F21-B1EB-AB303CB60A07}" destId="{25862AE9-0B90-4842-B44E-8EF531C687F4}" srcOrd="2" destOrd="0" parTransId="{C8E4D236-2C75-436D-9047-F66AF183967B}" sibTransId="{D5863BAA-DE01-40C4-8AF3-50B4EC614275}"/>
    <dgm:cxn modelId="{064A8FE9-4D27-4878-937C-4EE2567EE40F}" type="presOf" srcId="{D5863BAA-DE01-40C4-8AF3-50B4EC614275}" destId="{0ACDB92C-2055-4CB8-BB64-AA78A3D029FB}" srcOrd="0" destOrd="0" presId="urn:microsoft.com/office/officeart/2008/layout/BubblePictureList"/>
    <dgm:cxn modelId="{55FCD2F5-32BF-4C62-8CE0-EF1B1B00B193}" type="presOf" srcId="{B94D1CD6-0B4A-4453-A981-354D4B9733C6}" destId="{D772289B-9182-416D-B38E-3081996B5D74}" srcOrd="0" destOrd="0" presId="urn:microsoft.com/office/officeart/2008/layout/BubblePictureList"/>
    <dgm:cxn modelId="{1EA02BAB-F35D-46C1-A999-E9EB3E19BAB6}" type="presParOf" srcId="{24F31D91-0473-4F99-BEA4-B82EC5F841E0}" destId="{B88BEA3E-15DA-41F9-9ABA-0AC091DDF665}" srcOrd="0" destOrd="0" presId="urn:microsoft.com/office/officeart/2008/layout/BubblePictureList"/>
    <dgm:cxn modelId="{C943D5C0-DD67-4ECF-B109-528DEE821FB1}" type="presParOf" srcId="{24F31D91-0473-4F99-BEA4-B82EC5F841E0}" destId="{3FE33F82-DB92-4BFF-8F59-F477DDFD875E}" srcOrd="1" destOrd="0" presId="urn:microsoft.com/office/officeart/2008/layout/BubblePictureList"/>
    <dgm:cxn modelId="{CF7F0AB7-7D5B-4824-8797-EDEA51D482C4}" type="presParOf" srcId="{3FE33F82-DB92-4BFF-8F59-F477DDFD875E}" destId="{B64B8422-524D-4897-B6EE-B103F7BC83C9}" srcOrd="0" destOrd="0" presId="urn:microsoft.com/office/officeart/2008/layout/BubblePictureList"/>
    <dgm:cxn modelId="{842F5B8F-847C-473F-87F4-035A3B69598F}" type="presParOf" srcId="{24F31D91-0473-4F99-BEA4-B82EC5F841E0}" destId="{33CBE9E9-D2BD-4D0F-928A-94B45A09F31C}" srcOrd="2" destOrd="0" presId="urn:microsoft.com/office/officeart/2008/layout/BubblePictureList"/>
    <dgm:cxn modelId="{3301AF64-FF2F-4B64-947E-B47ADDC41DA3}" type="presParOf" srcId="{24F31D91-0473-4F99-BEA4-B82EC5F841E0}" destId="{4B2F7886-72C9-4CF4-9403-BDD5D8306C99}" srcOrd="3" destOrd="0" presId="urn:microsoft.com/office/officeart/2008/layout/BubblePictureList"/>
    <dgm:cxn modelId="{78C7F2DA-2306-47FB-BB94-106E70ABC6E4}" type="presParOf" srcId="{4B2F7886-72C9-4CF4-9403-BDD5D8306C99}" destId="{4C8AFB26-8051-4E3E-A227-DBB4F7335E44}" srcOrd="0" destOrd="0" presId="urn:microsoft.com/office/officeart/2008/layout/BubblePictureList"/>
    <dgm:cxn modelId="{44BD7509-E25C-432D-8D2F-2D583263FD6D}" type="presParOf" srcId="{24F31D91-0473-4F99-BEA4-B82EC5F841E0}" destId="{0CBB8A02-FD66-4919-9A4E-C1F4732D8DA1}" srcOrd="4" destOrd="0" presId="urn:microsoft.com/office/officeart/2008/layout/BubblePictureList"/>
    <dgm:cxn modelId="{2E559638-4E75-4670-B9D7-1502D85F1DE1}" type="presParOf" srcId="{24F31D91-0473-4F99-BEA4-B82EC5F841E0}" destId="{EC22C8D3-90AA-4521-B8CC-3119C93CB2B5}" srcOrd="5" destOrd="0" presId="urn:microsoft.com/office/officeart/2008/layout/BubblePictureList"/>
    <dgm:cxn modelId="{1F4C4632-F5E5-4F17-A23E-BA6247A53EA4}" type="presParOf" srcId="{EC22C8D3-90AA-4521-B8CC-3119C93CB2B5}" destId="{1B2D660F-BF73-4156-BB5D-F4E8684E0180}" srcOrd="0" destOrd="0" presId="urn:microsoft.com/office/officeart/2008/layout/BubblePictureList"/>
    <dgm:cxn modelId="{124CC7BE-584F-4A24-9D43-55841230C089}" type="presParOf" srcId="{24F31D91-0473-4F99-BEA4-B82EC5F841E0}" destId="{58705021-CB46-450E-822C-F851D5B372A7}" srcOrd="6" destOrd="0" presId="urn:microsoft.com/office/officeart/2008/layout/BubblePictureList"/>
    <dgm:cxn modelId="{670B0481-5112-4519-9132-46CA039B0427}" type="presParOf" srcId="{58705021-CB46-450E-822C-F851D5B372A7}" destId="{D772289B-9182-416D-B38E-3081996B5D74}" srcOrd="0" destOrd="0" presId="urn:microsoft.com/office/officeart/2008/layout/BubblePictureList"/>
    <dgm:cxn modelId="{D799F913-C0E0-4159-92D0-35CAB0C2C09A}" type="presParOf" srcId="{24F31D91-0473-4F99-BEA4-B82EC5F841E0}" destId="{A946C740-11B5-470C-B691-EB1671B2F424}" srcOrd="7" destOrd="0" presId="urn:microsoft.com/office/officeart/2008/layout/BubblePictureList"/>
    <dgm:cxn modelId="{C162FD74-F121-4228-B018-6D04128EAEEC}" type="presParOf" srcId="{A946C740-11B5-470C-B691-EB1671B2F424}" destId="{8E847429-303E-4E11-B46E-E439BD301DAA}" srcOrd="0" destOrd="0" presId="urn:microsoft.com/office/officeart/2008/layout/BubblePictureList"/>
    <dgm:cxn modelId="{4E53D9A1-A4C5-4A34-A54F-0F9890A0833D}" type="presParOf" srcId="{24F31D91-0473-4F99-BEA4-B82EC5F841E0}" destId="{333B6A66-ABA0-4D25-AF75-FFFB48CF9AFD}" srcOrd="8" destOrd="0" presId="urn:microsoft.com/office/officeart/2008/layout/BubblePictureList"/>
    <dgm:cxn modelId="{E9000E3A-C100-4D1F-A1D7-A2D53E554E9E}" type="presParOf" srcId="{24F31D91-0473-4F99-BEA4-B82EC5F841E0}" destId="{132D8719-469E-4E66-A1D6-E2371A5B26C7}" srcOrd="9" destOrd="0" presId="urn:microsoft.com/office/officeart/2008/layout/BubblePictureList"/>
    <dgm:cxn modelId="{245EF991-B1D2-48B7-A3C8-B356F287541D}" type="presParOf" srcId="{24F31D91-0473-4F99-BEA4-B82EC5F841E0}" destId="{CEB30411-CED7-42ED-811B-A8E6F39876F1}" srcOrd="10" destOrd="0" presId="urn:microsoft.com/office/officeart/2008/layout/BubblePictureList"/>
    <dgm:cxn modelId="{7A88FF88-42B2-4C6C-BE3E-1F452BF25514}" type="presParOf" srcId="{24F31D91-0473-4F99-BEA4-B82EC5F841E0}" destId="{96C6A05A-A639-4CFF-BD3F-E0C1C9918FE7}" srcOrd="11" destOrd="0" presId="urn:microsoft.com/office/officeart/2008/layout/BubblePictureList"/>
    <dgm:cxn modelId="{017DCD36-D2BA-4435-9C20-0273E967485D}" type="presParOf" srcId="{96C6A05A-A639-4CFF-BD3F-E0C1C9918FE7}" destId="{0ACDB92C-2055-4CB8-BB64-AA78A3D029FB}"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B8D004-A93B-461A-8D97-5D50011BCD7B}" type="doc">
      <dgm:prSet loTypeId="urn:microsoft.com/office/officeart/2018/2/layout/IconLabelList" loCatId="icon" qsTypeId="urn:microsoft.com/office/officeart/2005/8/quickstyle/simple5" qsCatId="simple" csTypeId="urn:microsoft.com/office/officeart/2005/8/colors/colorful1" csCatId="colorful" phldr="1"/>
      <dgm:spPr/>
      <dgm:t>
        <a:bodyPr/>
        <a:lstStyle/>
        <a:p>
          <a:endParaRPr lang="en-US"/>
        </a:p>
      </dgm:t>
    </dgm:pt>
    <dgm:pt modelId="{2989EEF2-58E5-4906-9938-62E0496FC385}">
      <dgm:prSet/>
      <dgm:spPr/>
      <dgm:t>
        <a:bodyPr/>
        <a:lstStyle/>
        <a:p>
          <a:pPr>
            <a:lnSpc>
              <a:spcPct val="100000"/>
            </a:lnSpc>
          </a:pPr>
          <a:r>
            <a:rPr lang="tr-TR" dirty="0"/>
            <a:t>Genel sağlık</a:t>
          </a:r>
          <a:endParaRPr lang="en-US" dirty="0"/>
        </a:p>
      </dgm:t>
    </dgm:pt>
    <dgm:pt modelId="{CBA21D36-5FA6-4C5D-AE93-22E4521E82CB}" type="parTrans" cxnId="{5C3EB7DF-ED8F-4DFB-95BC-28DE1A13A76C}">
      <dgm:prSet/>
      <dgm:spPr/>
      <dgm:t>
        <a:bodyPr/>
        <a:lstStyle/>
        <a:p>
          <a:endParaRPr lang="en-US"/>
        </a:p>
      </dgm:t>
    </dgm:pt>
    <dgm:pt modelId="{792290CA-3F41-4910-915D-E368AC9899E5}" type="sibTrans" cxnId="{5C3EB7DF-ED8F-4DFB-95BC-28DE1A13A76C}">
      <dgm:prSet/>
      <dgm:spPr/>
      <dgm:t>
        <a:bodyPr/>
        <a:lstStyle/>
        <a:p>
          <a:pPr>
            <a:lnSpc>
              <a:spcPct val="100000"/>
            </a:lnSpc>
          </a:pPr>
          <a:endParaRPr lang="en-US"/>
        </a:p>
      </dgm:t>
    </dgm:pt>
    <dgm:pt modelId="{01CFDC09-B33C-4C84-9964-ABB80F321150}">
      <dgm:prSet/>
      <dgm:spPr/>
      <dgm:t>
        <a:bodyPr/>
        <a:lstStyle/>
        <a:p>
          <a:pPr>
            <a:lnSpc>
              <a:spcPct val="100000"/>
            </a:lnSpc>
          </a:pPr>
          <a:r>
            <a:rPr lang="tr-TR" dirty="0"/>
            <a:t>Bağışıklık</a:t>
          </a:r>
          <a:endParaRPr lang="en-US" dirty="0"/>
        </a:p>
      </dgm:t>
    </dgm:pt>
    <dgm:pt modelId="{17527B87-E488-4E5F-B97A-2573454C5271}" type="parTrans" cxnId="{D910145B-CB05-4FD6-BA81-B107B043866E}">
      <dgm:prSet/>
      <dgm:spPr/>
      <dgm:t>
        <a:bodyPr/>
        <a:lstStyle/>
        <a:p>
          <a:endParaRPr lang="en-US"/>
        </a:p>
      </dgm:t>
    </dgm:pt>
    <dgm:pt modelId="{ECD93877-F97F-4294-9973-AB3DD755558C}" type="sibTrans" cxnId="{D910145B-CB05-4FD6-BA81-B107B043866E}">
      <dgm:prSet/>
      <dgm:spPr/>
      <dgm:t>
        <a:bodyPr/>
        <a:lstStyle/>
        <a:p>
          <a:pPr>
            <a:lnSpc>
              <a:spcPct val="100000"/>
            </a:lnSpc>
          </a:pPr>
          <a:endParaRPr lang="en-US"/>
        </a:p>
      </dgm:t>
    </dgm:pt>
    <dgm:pt modelId="{A222E259-2483-4813-AC0E-8D76759F39FB}">
      <dgm:prSet/>
      <dgm:spPr/>
      <dgm:t>
        <a:bodyPr/>
        <a:lstStyle/>
        <a:p>
          <a:pPr>
            <a:lnSpc>
              <a:spcPct val="100000"/>
            </a:lnSpc>
          </a:pPr>
          <a:r>
            <a:rPr lang="tr-TR" dirty="0"/>
            <a:t>Ruh</a:t>
          </a:r>
          <a:r>
            <a:rPr lang="tr-TR" baseline="0" dirty="0"/>
            <a:t> Sağlığı</a:t>
          </a:r>
          <a:endParaRPr lang="en-US" dirty="0"/>
        </a:p>
      </dgm:t>
    </dgm:pt>
    <dgm:pt modelId="{2F608D8A-9661-44CC-AD5C-5DC8F725668D}" type="parTrans" cxnId="{15DB3002-0067-4298-AE46-8D13D4429F66}">
      <dgm:prSet/>
      <dgm:spPr/>
      <dgm:t>
        <a:bodyPr/>
        <a:lstStyle/>
        <a:p>
          <a:endParaRPr lang="en-US"/>
        </a:p>
      </dgm:t>
    </dgm:pt>
    <dgm:pt modelId="{B0265F98-53FF-4F67-87F1-55B3A0EDFB5B}" type="sibTrans" cxnId="{15DB3002-0067-4298-AE46-8D13D4429F66}">
      <dgm:prSet/>
      <dgm:spPr/>
      <dgm:t>
        <a:bodyPr/>
        <a:lstStyle/>
        <a:p>
          <a:pPr>
            <a:lnSpc>
              <a:spcPct val="100000"/>
            </a:lnSpc>
          </a:pPr>
          <a:endParaRPr lang="en-US"/>
        </a:p>
      </dgm:t>
    </dgm:pt>
    <dgm:pt modelId="{13ED4A61-726E-4A28-B4D1-0DCDC3864CDB}">
      <dgm:prSet/>
      <dgm:spPr/>
      <dgm:t>
        <a:bodyPr/>
        <a:lstStyle/>
        <a:p>
          <a:pPr>
            <a:lnSpc>
              <a:spcPct val="100000"/>
            </a:lnSpc>
          </a:pPr>
          <a:r>
            <a:rPr lang="tr-TR" dirty="0"/>
            <a:t>Cilt</a:t>
          </a:r>
          <a:r>
            <a:rPr lang="tr-TR" baseline="0" dirty="0"/>
            <a:t> Sağlığı</a:t>
          </a:r>
          <a:endParaRPr lang="en-US" dirty="0"/>
        </a:p>
      </dgm:t>
    </dgm:pt>
    <dgm:pt modelId="{3D5C0F0B-DA14-4FD0-8682-3A58FE479452}" type="parTrans" cxnId="{151564AC-C7AB-46F7-91E7-05ED74CDB481}">
      <dgm:prSet/>
      <dgm:spPr/>
      <dgm:t>
        <a:bodyPr/>
        <a:lstStyle/>
        <a:p>
          <a:endParaRPr lang="en-US"/>
        </a:p>
      </dgm:t>
    </dgm:pt>
    <dgm:pt modelId="{86C4CA4B-071A-4781-A735-FBA8F3D8C74D}" type="sibTrans" cxnId="{151564AC-C7AB-46F7-91E7-05ED74CDB481}">
      <dgm:prSet/>
      <dgm:spPr/>
      <dgm:t>
        <a:bodyPr/>
        <a:lstStyle/>
        <a:p>
          <a:pPr>
            <a:lnSpc>
              <a:spcPct val="100000"/>
            </a:lnSpc>
          </a:pPr>
          <a:endParaRPr lang="en-US"/>
        </a:p>
      </dgm:t>
    </dgm:pt>
    <dgm:pt modelId="{E9987F2D-5F1A-4A30-9EB2-F66A58E5A37B}" type="pres">
      <dgm:prSet presAssocID="{77B8D004-A93B-461A-8D97-5D50011BCD7B}" presName="root" presStyleCnt="0">
        <dgm:presLayoutVars>
          <dgm:dir/>
          <dgm:resizeHandles val="exact"/>
        </dgm:presLayoutVars>
      </dgm:prSet>
      <dgm:spPr/>
    </dgm:pt>
    <dgm:pt modelId="{5A7BE334-E47A-4742-95B5-FAC02D0BF508}" type="pres">
      <dgm:prSet presAssocID="{2989EEF2-58E5-4906-9938-62E0496FC385}" presName="compNode" presStyleCnt="0"/>
      <dgm:spPr/>
    </dgm:pt>
    <dgm:pt modelId="{42230C00-ACD2-419D-998A-20F2869233AB}" type="pres">
      <dgm:prSet presAssocID="{2989EEF2-58E5-4906-9938-62E0496FC38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kal"/>
        </a:ext>
      </dgm:extLst>
    </dgm:pt>
    <dgm:pt modelId="{F17E57B7-5B02-4CAD-9A90-3F70EC13F936}" type="pres">
      <dgm:prSet presAssocID="{2989EEF2-58E5-4906-9938-62E0496FC385}" presName="spaceRect" presStyleCnt="0"/>
      <dgm:spPr/>
    </dgm:pt>
    <dgm:pt modelId="{9192872A-1194-419F-955A-0249C465E6CB}" type="pres">
      <dgm:prSet presAssocID="{2989EEF2-58E5-4906-9938-62E0496FC385}" presName="textRect" presStyleLbl="revTx" presStyleIdx="0" presStyleCnt="4">
        <dgm:presLayoutVars>
          <dgm:chMax val="1"/>
          <dgm:chPref val="1"/>
        </dgm:presLayoutVars>
      </dgm:prSet>
      <dgm:spPr/>
    </dgm:pt>
    <dgm:pt modelId="{E63A5729-45C2-445B-B27B-386C204D8DFD}" type="pres">
      <dgm:prSet presAssocID="{792290CA-3F41-4910-915D-E368AC9899E5}" presName="sibTrans" presStyleCnt="0"/>
      <dgm:spPr/>
    </dgm:pt>
    <dgm:pt modelId="{0491813F-9579-44B2-B75D-D2A43DCF7744}" type="pres">
      <dgm:prSet presAssocID="{01CFDC09-B33C-4C84-9964-ABB80F321150}" presName="compNode" presStyleCnt="0"/>
      <dgm:spPr/>
    </dgm:pt>
    <dgm:pt modelId="{944E7EA6-E1BC-4E96-9DC7-8519BFED2871}" type="pres">
      <dgm:prSet presAssocID="{01CFDC09-B33C-4C84-9964-ABB80F32115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ctric Car"/>
        </a:ext>
      </dgm:extLst>
    </dgm:pt>
    <dgm:pt modelId="{18CD3879-9E79-4D6C-97A5-E3D1916C4CC6}" type="pres">
      <dgm:prSet presAssocID="{01CFDC09-B33C-4C84-9964-ABB80F321150}" presName="spaceRect" presStyleCnt="0"/>
      <dgm:spPr/>
    </dgm:pt>
    <dgm:pt modelId="{F63FF2BD-18F2-4BEA-92F1-54747372153C}" type="pres">
      <dgm:prSet presAssocID="{01CFDC09-B33C-4C84-9964-ABB80F321150}" presName="textRect" presStyleLbl="revTx" presStyleIdx="1" presStyleCnt="4">
        <dgm:presLayoutVars>
          <dgm:chMax val="1"/>
          <dgm:chPref val="1"/>
        </dgm:presLayoutVars>
      </dgm:prSet>
      <dgm:spPr/>
    </dgm:pt>
    <dgm:pt modelId="{B2C09240-8FFD-4E63-BFA0-AA411D823671}" type="pres">
      <dgm:prSet presAssocID="{ECD93877-F97F-4294-9973-AB3DD755558C}" presName="sibTrans" presStyleCnt="0"/>
      <dgm:spPr/>
    </dgm:pt>
    <dgm:pt modelId="{B0C98B9A-ACFF-4153-AD7E-24C7B5208FAB}" type="pres">
      <dgm:prSet presAssocID="{A222E259-2483-4813-AC0E-8D76759F39FB}" presName="compNode" presStyleCnt="0"/>
      <dgm:spPr/>
    </dgm:pt>
    <dgm:pt modelId="{86FE9EA9-D6ED-4C18-AEA8-CBCD8B8364D9}" type="pres">
      <dgm:prSet presAssocID="{A222E259-2483-4813-AC0E-8D76759F39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BADB9C6F-B480-4FAD-B063-8A136076FBB1}" type="pres">
      <dgm:prSet presAssocID="{A222E259-2483-4813-AC0E-8D76759F39FB}" presName="spaceRect" presStyleCnt="0"/>
      <dgm:spPr/>
    </dgm:pt>
    <dgm:pt modelId="{F3A08319-90D7-4E30-BE4D-ABDCCDAB50BA}" type="pres">
      <dgm:prSet presAssocID="{A222E259-2483-4813-AC0E-8D76759F39FB}" presName="textRect" presStyleLbl="revTx" presStyleIdx="2" presStyleCnt="4">
        <dgm:presLayoutVars>
          <dgm:chMax val="1"/>
          <dgm:chPref val="1"/>
        </dgm:presLayoutVars>
      </dgm:prSet>
      <dgm:spPr/>
    </dgm:pt>
    <dgm:pt modelId="{FDC3D105-1209-4442-869C-2DBAD00BDEB7}" type="pres">
      <dgm:prSet presAssocID="{B0265F98-53FF-4F67-87F1-55B3A0EDFB5B}" presName="sibTrans" presStyleCnt="0"/>
      <dgm:spPr/>
    </dgm:pt>
    <dgm:pt modelId="{C511C962-E7B7-4A28-AE1F-98FC083C9F6D}" type="pres">
      <dgm:prSet presAssocID="{13ED4A61-726E-4A28-B4D1-0DCDC3864CDB}" presName="compNode" presStyleCnt="0"/>
      <dgm:spPr/>
    </dgm:pt>
    <dgm:pt modelId="{DE3B0ABA-667F-47A1-8966-1C53073EE0DC}" type="pres">
      <dgm:prSet presAssocID="{13ED4A61-726E-4A28-B4D1-0DCDC3864C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ğurlu ana hat"/>
        </a:ext>
      </dgm:extLst>
    </dgm:pt>
    <dgm:pt modelId="{706EFAEA-7E94-47BB-BFED-5B7FA75B2194}" type="pres">
      <dgm:prSet presAssocID="{13ED4A61-726E-4A28-B4D1-0DCDC3864CDB}" presName="spaceRect" presStyleCnt="0"/>
      <dgm:spPr/>
    </dgm:pt>
    <dgm:pt modelId="{AE10A278-8FF6-465B-A58D-2AC838CE201D}" type="pres">
      <dgm:prSet presAssocID="{13ED4A61-726E-4A28-B4D1-0DCDC3864CDB}" presName="textRect" presStyleLbl="revTx" presStyleIdx="3" presStyleCnt="4">
        <dgm:presLayoutVars>
          <dgm:chMax val="1"/>
          <dgm:chPref val="1"/>
        </dgm:presLayoutVars>
      </dgm:prSet>
      <dgm:spPr/>
    </dgm:pt>
  </dgm:ptLst>
  <dgm:cxnLst>
    <dgm:cxn modelId="{15DB3002-0067-4298-AE46-8D13D4429F66}" srcId="{77B8D004-A93B-461A-8D97-5D50011BCD7B}" destId="{A222E259-2483-4813-AC0E-8D76759F39FB}" srcOrd="2" destOrd="0" parTransId="{2F608D8A-9661-44CC-AD5C-5DC8F725668D}" sibTransId="{B0265F98-53FF-4F67-87F1-55B3A0EDFB5B}"/>
    <dgm:cxn modelId="{D910145B-CB05-4FD6-BA81-B107B043866E}" srcId="{77B8D004-A93B-461A-8D97-5D50011BCD7B}" destId="{01CFDC09-B33C-4C84-9964-ABB80F321150}" srcOrd="1" destOrd="0" parTransId="{17527B87-E488-4E5F-B97A-2573454C5271}" sibTransId="{ECD93877-F97F-4294-9973-AB3DD755558C}"/>
    <dgm:cxn modelId="{27F3B595-21D7-404D-9664-30762E3CE415}" type="presOf" srcId="{2989EEF2-58E5-4906-9938-62E0496FC385}" destId="{9192872A-1194-419F-955A-0249C465E6CB}" srcOrd="0" destOrd="0" presId="urn:microsoft.com/office/officeart/2018/2/layout/IconLabelList"/>
    <dgm:cxn modelId="{DA8A1696-8142-4724-AB19-EE1D26171574}" type="presOf" srcId="{77B8D004-A93B-461A-8D97-5D50011BCD7B}" destId="{E9987F2D-5F1A-4A30-9EB2-F66A58E5A37B}" srcOrd="0" destOrd="0" presId="urn:microsoft.com/office/officeart/2018/2/layout/IconLabelList"/>
    <dgm:cxn modelId="{14584F96-D20E-4079-803E-BC9CE8CC1331}" type="presOf" srcId="{A222E259-2483-4813-AC0E-8D76759F39FB}" destId="{F3A08319-90D7-4E30-BE4D-ABDCCDAB50BA}" srcOrd="0" destOrd="0" presId="urn:microsoft.com/office/officeart/2018/2/layout/IconLabelList"/>
    <dgm:cxn modelId="{151564AC-C7AB-46F7-91E7-05ED74CDB481}" srcId="{77B8D004-A93B-461A-8D97-5D50011BCD7B}" destId="{13ED4A61-726E-4A28-B4D1-0DCDC3864CDB}" srcOrd="3" destOrd="0" parTransId="{3D5C0F0B-DA14-4FD0-8682-3A58FE479452}" sibTransId="{86C4CA4B-071A-4781-A735-FBA8F3D8C74D}"/>
    <dgm:cxn modelId="{816A2FCE-7546-4F75-B0B7-34B8034DC8CB}" type="presOf" srcId="{13ED4A61-726E-4A28-B4D1-0DCDC3864CDB}" destId="{AE10A278-8FF6-465B-A58D-2AC838CE201D}" srcOrd="0" destOrd="0" presId="urn:microsoft.com/office/officeart/2018/2/layout/IconLabelList"/>
    <dgm:cxn modelId="{5C3EB7DF-ED8F-4DFB-95BC-28DE1A13A76C}" srcId="{77B8D004-A93B-461A-8D97-5D50011BCD7B}" destId="{2989EEF2-58E5-4906-9938-62E0496FC385}" srcOrd="0" destOrd="0" parTransId="{CBA21D36-5FA6-4C5D-AE93-22E4521E82CB}" sibTransId="{792290CA-3F41-4910-915D-E368AC9899E5}"/>
    <dgm:cxn modelId="{B0AF2EF9-40F5-4B97-933E-9DD17AF83467}" type="presOf" srcId="{01CFDC09-B33C-4C84-9964-ABB80F321150}" destId="{F63FF2BD-18F2-4BEA-92F1-54747372153C}" srcOrd="0" destOrd="0" presId="urn:microsoft.com/office/officeart/2018/2/layout/IconLabelList"/>
    <dgm:cxn modelId="{FBF032CD-254F-4E07-BE52-CD3AA4969C6F}" type="presParOf" srcId="{E9987F2D-5F1A-4A30-9EB2-F66A58E5A37B}" destId="{5A7BE334-E47A-4742-95B5-FAC02D0BF508}" srcOrd="0" destOrd="0" presId="urn:microsoft.com/office/officeart/2018/2/layout/IconLabelList"/>
    <dgm:cxn modelId="{0C1610DC-5786-4EC6-97E6-EE3C4173151E}" type="presParOf" srcId="{5A7BE334-E47A-4742-95B5-FAC02D0BF508}" destId="{42230C00-ACD2-419D-998A-20F2869233AB}" srcOrd="0" destOrd="0" presId="urn:microsoft.com/office/officeart/2018/2/layout/IconLabelList"/>
    <dgm:cxn modelId="{C7894678-5D8F-4588-95B9-CB3E58A73046}" type="presParOf" srcId="{5A7BE334-E47A-4742-95B5-FAC02D0BF508}" destId="{F17E57B7-5B02-4CAD-9A90-3F70EC13F936}" srcOrd="1" destOrd="0" presId="urn:microsoft.com/office/officeart/2018/2/layout/IconLabelList"/>
    <dgm:cxn modelId="{08F62EC9-8B8B-4AD6-848A-EA4DA0686A5D}" type="presParOf" srcId="{5A7BE334-E47A-4742-95B5-FAC02D0BF508}" destId="{9192872A-1194-419F-955A-0249C465E6CB}" srcOrd="2" destOrd="0" presId="urn:microsoft.com/office/officeart/2018/2/layout/IconLabelList"/>
    <dgm:cxn modelId="{4BC86DC4-E755-416D-9B08-7872B093B22E}" type="presParOf" srcId="{E9987F2D-5F1A-4A30-9EB2-F66A58E5A37B}" destId="{E63A5729-45C2-445B-B27B-386C204D8DFD}" srcOrd="1" destOrd="0" presId="urn:microsoft.com/office/officeart/2018/2/layout/IconLabelList"/>
    <dgm:cxn modelId="{0A795284-225A-4452-87A0-089C1C45266E}" type="presParOf" srcId="{E9987F2D-5F1A-4A30-9EB2-F66A58E5A37B}" destId="{0491813F-9579-44B2-B75D-D2A43DCF7744}" srcOrd="2" destOrd="0" presId="urn:microsoft.com/office/officeart/2018/2/layout/IconLabelList"/>
    <dgm:cxn modelId="{64C2A0A7-51BD-4B4B-8003-687A5FA268B8}" type="presParOf" srcId="{0491813F-9579-44B2-B75D-D2A43DCF7744}" destId="{944E7EA6-E1BC-4E96-9DC7-8519BFED2871}" srcOrd="0" destOrd="0" presId="urn:microsoft.com/office/officeart/2018/2/layout/IconLabelList"/>
    <dgm:cxn modelId="{FE2D4E83-92A7-4D9E-8236-F6E4CC4FDD3D}" type="presParOf" srcId="{0491813F-9579-44B2-B75D-D2A43DCF7744}" destId="{18CD3879-9E79-4D6C-97A5-E3D1916C4CC6}" srcOrd="1" destOrd="0" presId="urn:microsoft.com/office/officeart/2018/2/layout/IconLabelList"/>
    <dgm:cxn modelId="{CBCA2AF6-71F6-44F9-AEEC-A764DC1E68F5}" type="presParOf" srcId="{0491813F-9579-44B2-B75D-D2A43DCF7744}" destId="{F63FF2BD-18F2-4BEA-92F1-54747372153C}" srcOrd="2" destOrd="0" presId="urn:microsoft.com/office/officeart/2018/2/layout/IconLabelList"/>
    <dgm:cxn modelId="{707A36B2-79DD-43AA-AA54-E6CBEB051567}" type="presParOf" srcId="{E9987F2D-5F1A-4A30-9EB2-F66A58E5A37B}" destId="{B2C09240-8FFD-4E63-BFA0-AA411D823671}" srcOrd="3" destOrd="0" presId="urn:microsoft.com/office/officeart/2018/2/layout/IconLabelList"/>
    <dgm:cxn modelId="{868A50A4-5D1F-4731-9655-8E24222A7BFF}" type="presParOf" srcId="{E9987F2D-5F1A-4A30-9EB2-F66A58E5A37B}" destId="{B0C98B9A-ACFF-4153-AD7E-24C7B5208FAB}" srcOrd="4" destOrd="0" presId="urn:microsoft.com/office/officeart/2018/2/layout/IconLabelList"/>
    <dgm:cxn modelId="{444F5FFC-6044-4909-B172-B1FA2F1FC8CC}" type="presParOf" srcId="{B0C98B9A-ACFF-4153-AD7E-24C7B5208FAB}" destId="{86FE9EA9-D6ED-4C18-AEA8-CBCD8B8364D9}" srcOrd="0" destOrd="0" presId="urn:microsoft.com/office/officeart/2018/2/layout/IconLabelList"/>
    <dgm:cxn modelId="{A54EA2B5-D2E6-4389-BA47-000D0943BC9C}" type="presParOf" srcId="{B0C98B9A-ACFF-4153-AD7E-24C7B5208FAB}" destId="{BADB9C6F-B480-4FAD-B063-8A136076FBB1}" srcOrd="1" destOrd="0" presId="urn:microsoft.com/office/officeart/2018/2/layout/IconLabelList"/>
    <dgm:cxn modelId="{0E322234-404D-47C1-B31A-66D340B98349}" type="presParOf" srcId="{B0C98B9A-ACFF-4153-AD7E-24C7B5208FAB}" destId="{F3A08319-90D7-4E30-BE4D-ABDCCDAB50BA}" srcOrd="2" destOrd="0" presId="urn:microsoft.com/office/officeart/2018/2/layout/IconLabelList"/>
    <dgm:cxn modelId="{768848CD-7264-493C-980F-6135B9644E7E}" type="presParOf" srcId="{E9987F2D-5F1A-4A30-9EB2-F66A58E5A37B}" destId="{FDC3D105-1209-4442-869C-2DBAD00BDEB7}" srcOrd="5" destOrd="0" presId="urn:microsoft.com/office/officeart/2018/2/layout/IconLabelList"/>
    <dgm:cxn modelId="{05B5922C-1CE5-4252-8588-F82B6B8E83B5}" type="presParOf" srcId="{E9987F2D-5F1A-4A30-9EB2-F66A58E5A37B}" destId="{C511C962-E7B7-4A28-AE1F-98FC083C9F6D}" srcOrd="6" destOrd="0" presId="urn:microsoft.com/office/officeart/2018/2/layout/IconLabelList"/>
    <dgm:cxn modelId="{BA8C0717-10D3-4118-8D43-2B6DA6F6F4B1}" type="presParOf" srcId="{C511C962-E7B7-4A28-AE1F-98FC083C9F6D}" destId="{DE3B0ABA-667F-47A1-8966-1C53073EE0DC}" srcOrd="0" destOrd="0" presId="urn:microsoft.com/office/officeart/2018/2/layout/IconLabelList"/>
    <dgm:cxn modelId="{8500A3E1-60F4-469B-A575-EC22175DDA15}" type="presParOf" srcId="{C511C962-E7B7-4A28-AE1F-98FC083C9F6D}" destId="{706EFAEA-7E94-47BB-BFED-5B7FA75B2194}" srcOrd="1" destOrd="0" presId="urn:microsoft.com/office/officeart/2018/2/layout/IconLabelList"/>
    <dgm:cxn modelId="{DB12DAC7-CE53-4E78-B2BC-B6DDFE95F966}" type="presParOf" srcId="{C511C962-E7B7-4A28-AE1F-98FC083C9F6D}" destId="{AE10A278-8FF6-465B-A58D-2AC838CE201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B8D004-A93B-461A-8D97-5D50011BCD7B}" type="doc">
      <dgm:prSet loTypeId="urn:microsoft.com/office/officeart/2018/2/layout/IconLabelList" loCatId="icon" qsTypeId="urn:microsoft.com/office/officeart/2005/8/quickstyle/simple3" qsCatId="simple" csTypeId="urn:microsoft.com/office/officeart/2005/8/colors/colorful4" csCatId="colorful" phldr="1"/>
      <dgm:spPr/>
      <dgm:t>
        <a:bodyPr/>
        <a:lstStyle/>
        <a:p>
          <a:endParaRPr lang="en-US"/>
        </a:p>
      </dgm:t>
    </dgm:pt>
    <dgm:pt modelId="{3DB2EE4C-5663-4D0A-B04C-84970D6662E6}">
      <dgm:prSet/>
      <dgm:spPr/>
      <dgm:t>
        <a:bodyPr/>
        <a:lstStyle/>
        <a:p>
          <a:pPr>
            <a:lnSpc>
              <a:spcPct val="100000"/>
            </a:lnSpc>
          </a:pPr>
          <a:r>
            <a:rPr lang="tr-TR"/>
            <a:t>Yaşlılar</a:t>
          </a:r>
          <a:endParaRPr lang="en-US" dirty="0"/>
        </a:p>
      </dgm:t>
    </dgm:pt>
    <dgm:pt modelId="{5DC6F7CD-0B1E-421D-8BB7-C6BDCCD4F70F}" type="parTrans" cxnId="{BBB53801-1B1F-4D92-A113-2F94F760F4D2}">
      <dgm:prSet/>
      <dgm:spPr/>
      <dgm:t>
        <a:bodyPr/>
        <a:lstStyle/>
        <a:p>
          <a:endParaRPr lang="tr-TR"/>
        </a:p>
      </dgm:t>
    </dgm:pt>
    <dgm:pt modelId="{8BC4A14B-C445-4DA0-9296-901808B8FEDE}" type="sibTrans" cxnId="{BBB53801-1B1F-4D92-A113-2F94F760F4D2}">
      <dgm:prSet/>
      <dgm:spPr/>
      <dgm:t>
        <a:bodyPr/>
        <a:lstStyle/>
        <a:p>
          <a:endParaRPr lang="tr-TR"/>
        </a:p>
      </dgm:t>
    </dgm:pt>
    <dgm:pt modelId="{B2577CD8-D92E-40C6-88AE-E93309A06F61}">
      <dgm:prSet/>
      <dgm:spPr/>
      <dgm:t>
        <a:bodyPr/>
        <a:lstStyle/>
        <a:p>
          <a:pPr>
            <a:lnSpc>
              <a:spcPct val="100000"/>
            </a:lnSpc>
          </a:pPr>
          <a:r>
            <a:rPr lang="tr-TR"/>
            <a:t>Vejetaryenler</a:t>
          </a:r>
          <a:endParaRPr lang="tr-TR" dirty="0"/>
        </a:p>
      </dgm:t>
    </dgm:pt>
    <dgm:pt modelId="{3FF081C5-94F0-40C1-8826-B2AC1160DFC0}" type="parTrans" cxnId="{55420AFF-1240-432D-A85F-802B3C56DA50}">
      <dgm:prSet/>
      <dgm:spPr/>
      <dgm:t>
        <a:bodyPr/>
        <a:lstStyle/>
        <a:p>
          <a:endParaRPr lang="tr-TR"/>
        </a:p>
      </dgm:t>
    </dgm:pt>
    <dgm:pt modelId="{EC947521-4F24-4132-943D-9A0E8102F0BF}" type="sibTrans" cxnId="{55420AFF-1240-432D-A85F-802B3C56DA50}">
      <dgm:prSet/>
      <dgm:spPr/>
      <dgm:t>
        <a:bodyPr/>
        <a:lstStyle/>
        <a:p>
          <a:endParaRPr lang="tr-TR"/>
        </a:p>
      </dgm:t>
    </dgm:pt>
    <dgm:pt modelId="{62EDD434-FE82-45D1-BD16-AB025E1C7160}">
      <dgm:prSet/>
      <dgm:spPr/>
      <dgm:t>
        <a:bodyPr/>
        <a:lstStyle/>
        <a:p>
          <a:pPr>
            <a:lnSpc>
              <a:spcPct val="100000"/>
            </a:lnSpc>
          </a:pPr>
          <a:r>
            <a:rPr lang="tr-TR"/>
            <a:t>Gebelik ve emzirme dönemleri</a:t>
          </a:r>
          <a:endParaRPr lang="en-US" dirty="0"/>
        </a:p>
      </dgm:t>
    </dgm:pt>
    <dgm:pt modelId="{70FF1D5A-E7C3-4574-A73A-6E024997A84A}" type="parTrans" cxnId="{A3854D6E-9391-473A-99E2-FA721A78794F}">
      <dgm:prSet/>
      <dgm:spPr/>
      <dgm:t>
        <a:bodyPr/>
        <a:lstStyle/>
        <a:p>
          <a:endParaRPr lang="tr-TR"/>
        </a:p>
      </dgm:t>
    </dgm:pt>
    <dgm:pt modelId="{D263355C-1EF4-4C94-BD99-D826DAF55D5C}" type="sibTrans" cxnId="{A3854D6E-9391-473A-99E2-FA721A78794F}">
      <dgm:prSet/>
      <dgm:spPr/>
      <dgm:t>
        <a:bodyPr/>
        <a:lstStyle/>
        <a:p>
          <a:endParaRPr lang="tr-TR"/>
        </a:p>
      </dgm:t>
    </dgm:pt>
    <dgm:pt modelId="{5C6625FC-EFAD-4E8B-8C04-04385E481337}">
      <dgm:prSet/>
      <dgm:spPr/>
      <dgm:t>
        <a:bodyPr/>
        <a:lstStyle/>
        <a:p>
          <a:pPr>
            <a:lnSpc>
              <a:spcPct val="100000"/>
            </a:lnSpc>
          </a:pPr>
          <a:r>
            <a:rPr lang="tr-TR" dirty="0"/>
            <a:t>Ergenlik ve büyüme dönemleri</a:t>
          </a:r>
        </a:p>
      </dgm:t>
    </dgm:pt>
    <dgm:pt modelId="{F73AC6BE-CB30-4FE4-9BE4-52E8466B5AE6}" type="parTrans" cxnId="{86C0263B-ACE8-4CA8-9674-D07059700B31}">
      <dgm:prSet/>
      <dgm:spPr/>
      <dgm:t>
        <a:bodyPr/>
        <a:lstStyle/>
        <a:p>
          <a:endParaRPr lang="tr-TR"/>
        </a:p>
      </dgm:t>
    </dgm:pt>
    <dgm:pt modelId="{67D1BFA6-F734-4D33-B5E7-DF3017E6EDEB}" type="sibTrans" cxnId="{86C0263B-ACE8-4CA8-9674-D07059700B31}">
      <dgm:prSet/>
      <dgm:spPr/>
      <dgm:t>
        <a:bodyPr/>
        <a:lstStyle/>
        <a:p>
          <a:endParaRPr lang="tr-TR"/>
        </a:p>
      </dgm:t>
    </dgm:pt>
    <dgm:pt modelId="{56143658-B659-432F-8AF5-5D7DEEDF26B9}">
      <dgm:prSet/>
      <dgm:spPr/>
      <dgm:t>
        <a:bodyPr/>
        <a:lstStyle/>
        <a:p>
          <a:pPr>
            <a:lnSpc>
              <a:spcPct val="100000"/>
            </a:lnSpc>
          </a:pPr>
          <a:r>
            <a:rPr lang="tr-TR"/>
            <a:t>Sporcular</a:t>
          </a:r>
          <a:endParaRPr lang="en-US" dirty="0"/>
        </a:p>
      </dgm:t>
    </dgm:pt>
    <dgm:pt modelId="{A0DB27B3-D2C1-4EB1-A47B-460139991922}" type="parTrans" cxnId="{468DD7AA-A5AE-46C3-882F-0DFA975F72CB}">
      <dgm:prSet/>
      <dgm:spPr/>
      <dgm:t>
        <a:bodyPr/>
        <a:lstStyle/>
        <a:p>
          <a:endParaRPr lang="tr-TR"/>
        </a:p>
      </dgm:t>
    </dgm:pt>
    <dgm:pt modelId="{F62E2FDE-5A86-4C48-89C2-0183E1CF1F97}" type="sibTrans" cxnId="{468DD7AA-A5AE-46C3-882F-0DFA975F72CB}">
      <dgm:prSet/>
      <dgm:spPr/>
      <dgm:t>
        <a:bodyPr/>
        <a:lstStyle/>
        <a:p>
          <a:endParaRPr lang="tr-TR"/>
        </a:p>
      </dgm:t>
    </dgm:pt>
    <dgm:pt modelId="{E9987F2D-5F1A-4A30-9EB2-F66A58E5A37B}" type="pres">
      <dgm:prSet presAssocID="{77B8D004-A93B-461A-8D97-5D50011BCD7B}" presName="root" presStyleCnt="0">
        <dgm:presLayoutVars>
          <dgm:dir/>
          <dgm:resizeHandles val="exact"/>
        </dgm:presLayoutVars>
      </dgm:prSet>
      <dgm:spPr/>
    </dgm:pt>
    <dgm:pt modelId="{2A48B040-29FD-4F2E-BAF5-F62DABB28275}" type="pres">
      <dgm:prSet presAssocID="{3DB2EE4C-5663-4D0A-B04C-84970D6662E6}" presName="compNode" presStyleCnt="0"/>
      <dgm:spPr/>
    </dgm:pt>
    <dgm:pt modelId="{C1ED32AD-23C9-4749-B8AA-9F3F5F7CDD60}" type="pres">
      <dgm:prSet presAssocID="{3DB2EE4C-5663-4D0A-B04C-84970D6662E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stonlu adam düz dolguyla"/>
        </a:ext>
      </dgm:extLst>
    </dgm:pt>
    <dgm:pt modelId="{5F7D1EC9-BB58-4544-89CD-8A43FA632D8F}" type="pres">
      <dgm:prSet presAssocID="{3DB2EE4C-5663-4D0A-B04C-84970D6662E6}" presName="spaceRect" presStyleCnt="0"/>
      <dgm:spPr/>
    </dgm:pt>
    <dgm:pt modelId="{FE008661-7A6F-48F3-838B-D09EBFF8A05C}" type="pres">
      <dgm:prSet presAssocID="{3DB2EE4C-5663-4D0A-B04C-84970D6662E6}" presName="textRect" presStyleLbl="revTx" presStyleIdx="0" presStyleCnt="5">
        <dgm:presLayoutVars>
          <dgm:chMax val="1"/>
          <dgm:chPref val="1"/>
        </dgm:presLayoutVars>
      </dgm:prSet>
      <dgm:spPr/>
    </dgm:pt>
    <dgm:pt modelId="{BEA41981-FC71-4EB6-9A6F-2E04B9F14B68}" type="pres">
      <dgm:prSet presAssocID="{8BC4A14B-C445-4DA0-9296-901808B8FEDE}" presName="sibTrans" presStyleCnt="0"/>
      <dgm:spPr/>
    </dgm:pt>
    <dgm:pt modelId="{E9331AE8-3956-4637-88EE-A516F2FC7568}" type="pres">
      <dgm:prSet presAssocID="{B2577CD8-D92E-40C6-88AE-E93309A06F61}" presName="compNode" presStyleCnt="0"/>
      <dgm:spPr/>
    </dgm:pt>
    <dgm:pt modelId="{B95F465C-F59D-4333-AF07-0462A71C125D}" type="pres">
      <dgm:prSet presAssocID="{B2577CD8-D92E-40C6-88AE-E93309A06F6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nto düz dolguyla"/>
        </a:ext>
      </dgm:extLst>
    </dgm:pt>
    <dgm:pt modelId="{EA701EFB-A632-49EB-889F-E62265E696AA}" type="pres">
      <dgm:prSet presAssocID="{B2577CD8-D92E-40C6-88AE-E93309A06F61}" presName="spaceRect" presStyleCnt="0"/>
      <dgm:spPr/>
    </dgm:pt>
    <dgm:pt modelId="{143C9053-9F4F-4AA8-BBF4-D25198CD9EE6}" type="pres">
      <dgm:prSet presAssocID="{B2577CD8-D92E-40C6-88AE-E93309A06F61}" presName="textRect" presStyleLbl="revTx" presStyleIdx="1" presStyleCnt="5">
        <dgm:presLayoutVars>
          <dgm:chMax val="1"/>
          <dgm:chPref val="1"/>
        </dgm:presLayoutVars>
      </dgm:prSet>
      <dgm:spPr/>
    </dgm:pt>
    <dgm:pt modelId="{457E9552-D1DD-4287-95B7-A85C3E25CD99}" type="pres">
      <dgm:prSet presAssocID="{EC947521-4F24-4132-943D-9A0E8102F0BF}" presName="sibTrans" presStyleCnt="0"/>
      <dgm:spPr/>
    </dgm:pt>
    <dgm:pt modelId="{31FEBBBD-DF5A-45D4-A1A3-1F82B3709D21}" type="pres">
      <dgm:prSet presAssocID="{62EDD434-FE82-45D1-BD16-AB025E1C7160}" presName="compNode" presStyleCnt="0"/>
      <dgm:spPr/>
    </dgm:pt>
    <dgm:pt modelId="{F4A44CF6-E420-42D7-BB97-F1BE96009E2B}" type="pres">
      <dgm:prSet presAssocID="{62EDD434-FE82-45D1-BD16-AB025E1C716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mile kadın düz dolguyla"/>
        </a:ext>
      </dgm:extLst>
    </dgm:pt>
    <dgm:pt modelId="{6E6A7DB8-1C01-4FD5-90D7-D12EAADBE40A}" type="pres">
      <dgm:prSet presAssocID="{62EDD434-FE82-45D1-BD16-AB025E1C7160}" presName="spaceRect" presStyleCnt="0"/>
      <dgm:spPr/>
    </dgm:pt>
    <dgm:pt modelId="{01ECA66D-EA0F-4397-B011-281A981507EB}" type="pres">
      <dgm:prSet presAssocID="{62EDD434-FE82-45D1-BD16-AB025E1C7160}" presName="textRect" presStyleLbl="revTx" presStyleIdx="2" presStyleCnt="5">
        <dgm:presLayoutVars>
          <dgm:chMax val="1"/>
          <dgm:chPref val="1"/>
        </dgm:presLayoutVars>
      </dgm:prSet>
      <dgm:spPr/>
    </dgm:pt>
    <dgm:pt modelId="{523CF57A-731F-4ABA-AA9C-6E0C0DC63DE4}" type="pres">
      <dgm:prSet presAssocID="{D263355C-1EF4-4C94-BD99-D826DAF55D5C}" presName="sibTrans" presStyleCnt="0"/>
      <dgm:spPr/>
    </dgm:pt>
    <dgm:pt modelId="{D7970BCD-5F38-4938-9AB2-2E70F2A89A7F}" type="pres">
      <dgm:prSet presAssocID="{5C6625FC-EFAD-4E8B-8C04-04385E481337}" presName="compNode" presStyleCnt="0"/>
      <dgm:spPr/>
    </dgm:pt>
    <dgm:pt modelId="{9E899A94-0E17-433B-B113-FF5B52FD508C}" type="pres">
      <dgm:prSet presAssocID="{5C6625FC-EFAD-4E8B-8C04-04385E48133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ns düz dolguyla"/>
        </a:ext>
      </dgm:extLst>
    </dgm:pt>
    <dgm:pt modelId="{7D0E6FC8-3331-4E32-ADA6-F396AE5634E7}" type="pres">
      <dgm:prSet presAssocID="{5C6625FC-EFAD-4E8B-8C04-04385E481337}" presName="spaceRect" presStyleCnt="0"/>
      <dgm:spPr/>
    </dgm:pt>
    <dgm:pt modelId="{B2FF417C-08CC-49BE-B9D9-C9CC3FB3E488}" type="pres">
      <dgm:prSet presAssocID="{5C6625FC-EFAD-4E8B-8C04-04385E481337}" presName="textRect" presStyleLbl="revTx" presStyleIdx="3" presStyleCnt="5">
        <dgm:presLayoutVars>
          <dgm:chMax val="1"/>
          <dgm:chPref val="1"/>
        </dgm:presLayoutVars>
      </dgm:prSet>
      <dgm:spPr/>
    </dgm:pt>
    <dgm:pt modelId="{2FD865D7-D146-4C33-BDD8-33EAC642A107}" type="pres">
      <dgm:prSet presAssocID="{67D1BFA6-F734-4D33-B5E7-DF3017E6EDEB}" presName="sibTrans" presStyleCnt="0"/>
      <dgm:spPr/>
    </dgm:pt>
    <dgm:pt modelId="{B1D8CFA3-7283-48D2-BF58-E7B30B9E9D5E}" type="pres">
      <dgm:prSet presAssocID="{56143658-B659-432F-8AF5-5D7DEEDF26B9}" presName="compNode" presStyleCnt="0"/>
      <dgm:spPr/>
    </dgm:pt>
    <dgm:pt modelId="{1650D9FF-2FC8-473D-8BC1-A16BE7818678}" type="pres">
      <dgm:prSet presAssocID="{56143658-B659-432F-8AF5-5D7DEEDF26B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Vücut geliştirmeci düz dolguyla"/>
        </a:ext>
      </dgm:extLst>
    </dgm:pt>
    <dgm:pt modelId="{A3F0D561-F0FC-47CB-900A-67C34C3501DF}" type="pres">
      <dgm:prSet presAssocID="{56143658-B659-432F-8AF5-5D7DEEDF26B9}" presName="spaceRect" presStyleCnt="0"/>
      <dgm:spPr/>
    </dgm:pt>
    <dgm:pt modelId="{E600D4C7-823A-4D57-97EF-F762972BE91F}" type="pres">
      <dgm:prSet presAssocID="{56143658-B659-432F-8AF5-5D7DEEDF26B9}" presName="textRect" presStyleLbl="revTx" presStyleIdx="4" presStyleCnt="5">
        <dgm:presLayoutVars>
          <dgm:chMax val="1"/>
          <dgm:chPref val="1"/>
        </dgm:presLayoutVars>
      </dgm:prSet>
      <dgm:spPr/>
    </dgm:pt>
  </dgm:ptLst>
  <dgm:cxnLst>
    <dgm:cxn modelId="{BBB53801-1B1F-4D92-A113-2F94F760F4D2}" srcId="{77B8D004-A93B-461A-8D97-5D50011BCD7B}" destId="{3DB2EE4C-5663-4D0A-B04C-84970D6662E6}" srcOrd="0" destOrd="0" parTransId="{5DC6F7CD-0B1E-421D-8BB7-C6BDCCD4F70F}" sibTransId="{8BC4A14B-C445-4DA0-9296-901808B8FEDE}"/>
    <dgm:cxn modelId="{F68E8E24-2FE2-4E4F-8872-1A1E9F850066}" type="presOf" srcId="{B2577CD8-D92E-40C6-88AE-E93309A06F61}" destId="{143C9053-9F4F-4AA8-BBF4-D25198CD9EE6}" srcOrd="0" destOrd="0" presId="urn:microsoft.com/office/officeart/2018/2/layout/IconLabelList"/>
    <dgm:cxn modelId="{5778802C-8698-4947-A8CB-48348337A021}" type="presOf" srcId="{5C6625FC-EFAD-4E8B-8C04-04385E481337}" destId="{B2FF417C-08CC-49BE-B9D9-C9CC3FB3E488}" srcOrd="0" destOrd="0" presId="urn:microsoft.com/office/officeart/2018/2/layout/IconLabelList"/>
    <dgm:cxn modelId="{86C0263B-ACE8-4CA8-9674-D07059700B31}" srcId="{77B8D004-A93B-461A-8D97-5D50011BCD7B}" destId="{5C6625FC-EFAD-4E8B-8C04-04385E481337}" srcOrd="3" destOrd="0" parTransId="{F73AC6BE-CB30-4FE4-9BE4-52E8466B5AE6}" sibTransId="{67D1BFA6-F734-4D33-B5E7-DF3017E6EDEB}"/>
    <dgm:cxn modelId="{A3854D6E-9391-473A-99E2-FA721A78794F}" srcId="{77B8D004-A93B-461A-8D97-5D50011BCD7B}" destId="{62EDD434-FE82-45D1-BD16-AB025E1C7160}" srcOrd="2" destOrd="0" parTransId="{70FF1D5A-E7C3-4574-A73A-6E024997A84A}" sibTransId="{D263355C-1EF4-4C94-BD99-D826DAF55D5C}"/>
    <dgm:cxn modelId="{7A75157D-9D40-4E22-B586-078AA33EE19F}" type="presOf" srcId="{3DB2EE4C-5663-4D0A-B04C-84970D6662E6}" destId="{FE008661-7A6F-48F3-838B-D09EBFF8A05C}" srcOrd="0" destOrd="0" presId="urn:microsoft.com/office/officeart/2018/2/layout/IconLabelList"/>
    <dgm:cxn modelId="{0C87E595-9E1E-410E-8723-E4C37CBB832D}" type="presOf" srcId="{56143658-B659-432F-8AF5-5D7DEEDF26B9}" destId="{E600D4C7-823A-4D57-97EF-F762972BE91F}" srcOrd="0" destOrd="0" presId="urn:microsoft.com/office/officeart/2018/2/layout/IconLabelList"/>
    <dgm:cxn modelId="{DA8A1696-8142-4724-AB19-EE1D26171574}" type="presOf" srcId="{77B8D004-A93B-461A-8D97-5D50011BCD7B}" destId="{E9987F2D-5F1A-4A30-9EB2-F66A58E5A37B}" srcOrd="0" destOrd="0" presId="urn:microsoft.com/office/officeart/2018/2/layout/IconLabelList"/>
    <dgm:cxn modelId="{468DD7AA-A5AE-46C3-882F-0DFA975F72CB}" srcId="{77B8D004-A93B-461A-8D97-5D50011BCD7B}" destId="{56143658-B659-432F-8AF5-5D7DEEDF26B9}" srcOrd="4" destOrd="0" parTransId="{A0DB27B3-D2C1-4EB1-A47B-460139991922}" sibTransId="{F62E2FDE-5A86-4C48-89C2-0183E1CF1F97}"/>
    <dgm:cxn modelId="{160971BA-75AB-455F-8833-AE5140308842}" type="presOf" srcId="{62EDD434-FE82-45D1-BD16-AB025E1C7160}" destId="{01ECA66D-EA0F-4397-B011-281A981507EB}" srcOrd="0" destOrd="0" presId="urn:microsoft.com/office/officeart/2018/2/layout/IconLabelList"/>
    <dgm:cxn modelId="{55420AFF-1240-432D-A85F-802B3C56DA50}" srcId="{77B8D004-A93B-461A-8D97-5D50011BCD7B}" destId="{B2577CD8-D92E-40C6-88AE-E93309A06F61}" srcOrd="1" destOrd="0" parTransId="{3FF081C5-94F0-40C1-8826-B2AC1160DFC0}" sibTransId="{EC947521-4F24-4132-943D-9A0E8102F0BF}"/>
    <dgm:cxn modelId="{4F5760BC-A790-4869-9EA1-854DC62D9714}" type="presParOf" srcId="{E9987F2D-5F1A-4A30-9EB2-F66A58E5A37B}" destId="{2A48B040-29FD-4F2E-BAF5-F62DABB28275}" srcOrd="0" destOrd="0" presId="urn:microsoft.com/office/officeart/2018/2/layout/IconLabelList"/>
    <dgm:cxn modelId="{2D9EA19C-8032-43CA-94B4-0B44B68AC6AA}" type="presParOf" srcId="{2A48B040-29FD-4F2E-BAF5-F62DABB28275}" destId="{C1ED32AD-23C9-4749-B8AA-9F3F5F7CDD60}" srcOrd="0" destOrd="0" presId="urn:microsoft.com/office/officeart/2018/2/layout/IconLabelList"/>
    <dgm:cxn modelId="{C2A11496-1671-4C40-A6AC-54631A929F07}" type="presParOf" srcId="{2A48B040-29FD-4F2E-BAF5-F62DABB28275}" destId="{5F7D1EC9-BB58-4544-89CD-8A43FA632D8F}" srcOrd="1" destOrd="0" presId="urn:microsoft.com/office/officeart/2018/2/layout/IconLabelList"/>
    <dgm:cxn modelId="{3C18A02A-1ADD-418A-A00E-5DE6755A90DE}" type="presParOf" srcId="{2A48B040-29FD-4F2E-BAF5-F62DABB28275}" destId="{FE008661-7A6F-48F3-838B-D09EBFF8A05C}" srcOrd="2" destOrd="0" presId="urn:microsoft.com/office/officeart/2018/2/layout/IconLabelList"/>
    <dgm:cxn modelId="{94EE141B-89A7-4E32-9D3A-4163E82B5789}" type="presParOf" srcId="{E9987F2D-5F1A-4A30-9EB2-F66A58E5A37B}" destId="{BEA41981-FC71-4EB6-9A6F-2E04B9F14B68}" srcOrd="1" destOrd="0" presId="urn:microsoft.com/office/officeart/2018/2/layout/IconLabelList"/>
    <dgm:cxn modelId="{AA874D01-E061-4416-8AD3-82E913CDCADB}" type="presParOf" srcId="{E9987F2D-5F1A-4A30-9EB2-F66A58E5A37B}" destId="{E9331AE8-3956-4637-88EE-A516F2FC7568}" srcOrd="2" destOrd="0" presId="urn:microsoft.com/office/officeart/2018/2/layout/IconLabelList"/>
    <dgm:cxn modelId="{18351D50-308F-4BE1-8FA4-3A71353EA550}" type="presParOf" srcId="{E9331AE8-3956-4637-88EE-A516F2FC7568}" destId="{B95F465C-F59D-4333-AF07-0462A71C125D}" srcOrd="0" destOrd="0" presId="urn:microsoft.com/office/officeart/2018/2/layout/IconLabelList"/>
    <dgm:cxn modelId="{D0AD6572-7CE6-4F8E-91CA-DF653FFA8DC2}" type="presParOf" srcId="{E9331AE8-3956-4637-88EE-A516F2FC7568}" destId="{EA701EFB-A632-49EB-889F-E62265E696AA}" srcOrd="1" destOrd="0" presId="urn:microsoft.com/office/officeart/2018/2/layout/IconLabelList"/>
    <dgm:cxn modelId="{C7FCE575-9DED-40FF-8655-C97682CD98DD}" type="presParOf" srcId="{E9331AE8-3956-4637-88EE-A516F2FC7568}" destId="{143C9053-9F4F-4AA8-BBF4-D25198CD9EE6}" srcOrd="2" destOrd="0" presId="urn:microsoft.com/office/officeart/2018/2/layout/IconLabelList"/>
    <dgm:cxn modelId="{5AD4F842-DFD0-43B4-B39A-6A048C467E9B}" type="presParOf" srcId="{E9987F2D-5F1A-4A30-9EB2-F66A58E5A37B}" destId="{457E9552-D1DD-4287-95B7-A85C3E25CD99}" srcOrd="3" destOrd="0" presId="urn:microsoft.com/office/officeart/2018/2/layout/IconLabelList"/>
    <dgm:cxn modelId="{504E96FC-F872-47C5-A186-271B73AEC615}" type="presParOf" srcId="{E9987F2D-5F1A-4A30-9EB2-F66A58E5A37B}" destId="{31FEBBBD-DF5A-45D4-A1A3-1F82B3709D21}" srcOrd="4" destOrd="0" presId="urn:microsoft.com/office/officeart/2018/2/layout/IconLabelList"/>
    <dgm:cxn modelId="{A6116757-E668-4AAD-A6EA-D04425EB0882}" type="presParOf" srcId="{31FEBBBD-DF5A-45D4-A1A3-1F82B3709D21}" destId="{F4A44CF6-E420-42D7-BB97-F1BE96009E2B}" srcOrd="0" destOrd="0" presId="urn:microsoft.com/office/officeart/2018/2/layout/IconLabelList"/>
    <dgm:cxn modelId="{042CE70E-190D-409F-9CCA-C2AC15F80379}" type="presParOf" srcId="{31FEBBBD-DF5A-45D4-A1A3-1F82B3709D21}" destId="{6E6A7DB8-1C01-4FD5-90D7-D12EAADBE40A}" srcOrd="1" destOrd="0" presId="urn:microsoft.com/office/officeart/2018/2/layout/IconLabelList"/>
    <dgm:cxn modelId="{6D5B9E62-63E9-4AED-9D6F-F0299759410A}" type="presParOf" srcId="{31FEBBBD-DF5A-45D4-A1A3-1F82B3709D21}" destId="{01ECA66D-EA0F-4397-B011-281A981507EB}" srcOrd="2" destOrd="0" presId="urn:microsoft.com/office/officeart/2018/2/layout/IconLabelList"/>
    <dgm:cxn modelId="{FEDD71C2-2EA2-40F6-A0A0-CF43CB73E539}" type="presParOf" srcId="{E9987F2D-5F1A-4A30-9EB2-F66A58E5A37B}" destId="{523CF57A-731F-4ABA-AA9C-6E0C0DC63DE4}" srcOrd="5" destOrd="0" presId="urn:microsoft.com/office/officeart/2018/2/layout/IconLabelList"/>
    <dgm:cxn modelId="{84371353-5578-4C06-9DF8-E0F63904F760}" type="presParOf" srcId="{E9987F2D-5F1A-4A30-9EB2-F66A58E5A37B}" destId="{D7970BCD-5F38-4938-9AB2-2E70F2A89A7F}" srcOrd="6" destOrd="0" presId="urn:microsoft.com/office/officeart/2018/2/layout/IconLabelList"/>
    <dgm:cxn modelId="{DC18A57B-B05F-4511-8147-884B4CB1DF23}" type="presParOf" srcId="{D7970BCD-5F38-4938-9AB2-2E70F2A89A7F}" destId="{9E899A94-0E17-433B-B113-FF5B52FD508C}" srcOrd="0" destOrd="0" presId="urn:microsoft.com/office/officeart/2018/2/layout/IconLabelList"/>
    <dgm:cxn modelId="{29B3354C-4B35-415A-B822-0A9B6D1A94A8}" type="presParOf" srcId="{D7970BCD-5F38-4938-9AB2-2E70F2A89A7F}" destId="{7D0E6FC8-3331-4E32-ADA6-F396AE5634E7}" srcOrd="1" destOrd="0" presId="urn:microsoft.com/office/officeart/2018/2/layout/IconLabelList"/>
    <dgm:cxn modelId="{3D306358-9EAA-433D-9763-5E42F0B89212}" type="presParOf" srcId="{D7970BCD-5F38-4938-9AB2-2E70F2A89A7F}" destId="{B2FF417C-08CC-49BE-B9D9-C9CC3FB3E488}" srcOrd="2" destOrd="0" presId="urn:microsoft.com/office/officeart/2018/2/layout/IconLabelList"/>
    <dgm:cxn modelId="{A57ED809-7865-4DA1-B7CE-E16D2773335C}" type="presParOf" srcId="{E9987F2D-5F1A-4A30-9EB2-F66A58E5A37B}" destId="{2FD865D7-D146-4C33-BDD8-33EAC642A107}" srcOrd="7" destOrd="0" presId="urn:microsoft.com/office/officeart/2018/2/layout/IconLabelList"/>
    <dgm:cxn modelId="{831DDA03-1410-4336-A202-C768C9AA1587}" type="presParOf" srcId="{E9987F2D-5F1A-4A30-9EB2-F66A58E5A37B}" destId="{B1D8CFA3-7283-48D2-BF58-E7B30B9E9D5E}" srcOrd="8" destOrd="0" presId="urn:microsoft.com/office/officeart/2018/2/layout/IconLabelList"/>
    <dgm:cxn modelId="{B946F187-FE18-487F-944D-ED3D5C22F0AE}" type="presParOf" srcId="{B1D8CFA3-7283-48D2-BF58-E7B30B9E9D5E}" destId="{1650D9FF-2FC8-473D-8BC1-A16BE7818678}" srcOrd="0" destOrd="0" presId="urn:microsoft.com/office/officeart/2018/2/layout/IconLabelList"/>
    <dgm:cxn modelId="{D4AC9BFD-F1AE-4B2A-A721-99179C55424B}" type="presParOf" srcId="{B1D8CFA3-7283-48D2-BF58-E7B30B9E9D5E}" destId="{A3F0D561-F0FC-47CB-900A-67C34C3501DF}" srcOrd="1" destOrd="0" presId="urn:microsoft.com/office/officeart/2018/2/layout/IconLabelList"/>
    <dgm:cxn modelId="{7AF3C515-8F40-41F1-A74B-E36F8A998290}" type="presParOf" srcId="{B1D8CFA3-7283-48D2-BF58-E7B30B9E9D5E}" destId="{E600D4C7-823A-4D57-97EF-F762972BE91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3A125-005F-4AAE-936A-01A74C17C6BE}">
      <dsp:nvSpPr>
        <dsp:cNvPr id="0" name=""/>
        <dsp:cNvSpPr/>
      </dsp:nvSpPr>
      <dsp:spPr>
        <a:xfrm>
          <a:off x="2521633" y="1180939"/>
          <a:ext cx="1379957" cy="478993"/>
        </a:xfrm>
        <a:custGeom>
          <a:avLst/>
          <a:gdLst/>
          <a:ahLst/>
          <a:cxnLst/>
          <a:rect l="0" t="0" r="0" b="0"/>
          <a:pathLst>
            <a:path>
              <a:moveTo>
                <a:pt x="0" y="0"/>
              </a:moveTo>
              <a:lnTo>
                <a:pt x="0" y="239496"/>
              </a:lnTo>
              <a:lnTo>
                <a:pt x="1379957" y="239496"/>
              </a:lnTo>
              <a:lnTo>
                <a:pt x="1379957" y="47899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EE2D3F-E318-4A83-AC58-8F87D7F4C8CC}">
      <dsp:nvSpPr>
        <dsp:cNvPr id="0" name=""/>
        <dsp:cNvSpPr/>
      </dsp:nvSpPr>
      <dsp:spPr>
        <a:xfrm>
          <a:off x="1141676" y="1180939"/>
          <a:ext cx="1379957" cy="478993"/>
        </a:xfrm>
        <a:custGeom>
          <a:avLst/>
          <a:gdLst/>
          <a:ahLst/>
          <a:cxnLst/>
          <a:rect l="0" t="0" r="0" b="0"/>
          <a:pathLst>
            <a:path>
              <a:moveTo>
                <a:pt x="1379957" y="0"/>
              </a:moveTo>
              <a:lnTo>
                <a:pt x="1379957" y="239496"/>
              </a:lnTo>
              <a:lnTo>
                <a:pt x="0" y="239496"/>
              </a:lnTo>
              <a:lnTo>
                <a:pt x="0" y="47899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5FC6F2-6267-4497-BC06-F9DB446862AB}">
      <dsp:nvSpPr>
        <dsp:cNvPr id="0" name=""/>
        <dsp:cNvSpPr/>
      </dsp:nvSpPr>
      <dsp:spPr>
        <a:xfrm>
          <a:off x="1951403" y="40479"/>
          <a:ext cx="1140460" cy="1140460"/>
        </a:xfrm>
        <a:prstGeom prst="arc">
          <a:avLst>
            <a:gd name="adj1" fmla="val 13200000"/>
            <a:gd name="adj2" fmla="val 192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F0481D-B958-4638-ABC2-E923965AAD7D}">
      <dsp:nvSpPr>
        <dsp:cNvPr id="0" name=""/>
        <dsp:cNvSpPr/>
      </dsp:nvSpPr>
      <dsp:spPr>
        <a:xfrm>
          <a:off x="1951403" y="40479"/>
          <a:ext cx="1140460" cy="1140460"/>
        </a:xfrm>
        <a:prstGeom prst="arc">
          <a:avLst>
            <a:gd name="adj1" fmla="val 2400000"/>
            <a:gd name="adj2" fmla="val 84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F55DF3-CF0F-46D4-950B-8702CC76D23A}">
      <dsp:nvSpPr>
        <dsp:cNvPr id="0" name=""/>
        <dsp:cNvSpPr/>
      </dsp:nvSpPr>
      <dsp:spPr>
        <a:xfrm>
          <a:off x="1381173" y="245762"/>
          <a:ext cx="2280920" cy="7298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t>Çinko </a:t>
          </a:r>
        </a:p>
      </dsp:txBody>
      <dsp:txXfrm>
        <a:off x="1381173" y="245762"/>
        <a:ext cx="2280920" cy="729894"/>
      </dsp:txXfrm>
    </dsp:sp>
    <dsp:sp modelId="{E61EF6B2-4DD6-48D5-A90B-8C70A0A6282F}">
      <dsp:nvSpPr>
        <dsp:cNvPr id="0" name=""/>
        <dsp:cNvSpPr/>
      </dsp:nvSpPr>
      <dsp:spPr>
        <a:xfrm>
          <a:off x="571446" y="1659933"/>
          <a:ext cx="1140460" cy="1140460"/>
        </a:xfrm>
        <a:prstGeom prst="arc">
          <a:avLst>
            <a:gd name="adj1" fmla="val 13200000"/>
            <a:gd name="adj2" fmla="val 192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239F4-A311-4BDE-BBA1-A277BE863496}">
      <dsp:nvSpPr>
        <dsp:cNvPr id="0" name=""/>
        <dsp:cNvSpPr/>
      </dsp:nvSpPr>
      <dsp:spPr>
        <a:xfrm>
          <a:off x="571446" y="1659933"/>
          <a:ext cx="1140460" cy="1140460"/>
        </a:xfrm>
        <a:prstGeom prst="arc">
          <a:avLst>
            <a:gd name="adj1" fmla="val 2400000"/>
            <a:gd name="adj2" fmla="val 84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316D68-0E31-40A0-A39B-7D18A8D35CBF}">
      <dsp:nvSpPr>
        <dsp:cNvPr id="0" name=""/>
        <dsp:cNvSpPr/>
      </dsp:nvSpPr>
      <dsp:spPr>
        <a:xfrm>
          <a:off x="1215" y="1865216"/>
          <a:ext cx="2280920" cy="7298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t>Organik Form</a:t>
          </a:r>
        </a:p>
      </dsp:txBody>
      <dsp:txXfrm>
        <a:off x="1215" y="1865216"/>
        <a:ext cx="2280920" cy="729894"/>
      </dsp:txXfrm>
    </dsp:sp>
    <dsp:sp modelId="{3974D02F-2CFD-4EB0-BD16-F414400A5748}">
      <dsp:nvSpPr>
        <dsp:cNvPr id="0" name=""/>
        <dsp:cNvSpPr/>
      </dsp:nvSpPr>
      <dsp:spPr>
        <a:xfrm>
          <a:off x="3331360" y="1659933"/>
          <a:ext cx="1140460" cy="1140460"/>
        </a:xfrm>
        <a:prstGeom prst="arc">
          <a:avLst>
            <a:gd name="adj1" fmla="val 13200000"/>
            <a:gd name="adj2" fmla="val 192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18AF3-7361-4067-A629-5E16CE2EDC7D}">
      <dsp:nvSpPr>
        <dsp:cNvPr id="0" name=""/>
        <dsp:cNvSpPr/>
      </dsp:nvSpPr>
      <dsp:spPr>
        <a:xfrm>
          <a:off x="3331360" y="1659933"/>
          <a:ext cx="1140460" cy="1140460"/>
        </a:xfrm>
        <a:prstGeom prst="arc">
          <a:avLst>
            <a:gd name="adj1" fmla="val 2400000"/>
            <a:gd name="adj2" fmla="val 840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2640AB-3EE3-4962-BF06-B0768DD7DAEE}">
      <dsp:nvSpPr>
        <dsp:cNvPr id="0" name=""/>
        <dsp:cNvSpPr/>
      </dsp:nvSpPr>
      <dsp:spPr>
        <a:xfrm>
          <a:off x="2761130" y="1865216"/>
          <a:ext cx="2280920" cy="7298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t>İnorganik Form</a:t>
          </a:r>
        </a:p>
      </dsp:txBody>
      <dsp:txXfrm>
        <a:off x="2761130" y="1865216"/>
        <a:ext cx="2280920" cy="729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B8422-524D-4897-B6EE-B103F7BC83C9}">
      <dsp:nvSpPr>
        <dsp:cNvPr id="0" name=""/>
        <dsp:cNvSpPr/>
      </dsp:nvSpPr>
      <dsp:spPr>
        <a:xfrm>
          <a:off x="5639212" y="496578"/>
          <a:ext cx="3104647" cy="287318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CBE9E9-D2BD-4D0F-928A-94B45A09F31C}">
      <dsp:nvSpPr>
        <dsp:cNvPr id="0" name=""/>
        <dsp:cNvSpPr/>
      </dsp:nvSpPr>
      <dsp:spPr>
        <a:xfrm>
          <a:off x="3245782" y="717572"/>
          <a:ext cx="705983" cy="705530"/>
        </a:xfrm>
        <a:prstGeom prst="donut">
          <a:avLst>
            <a:gd name="adj" fmla="val 746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AFB26-8051-4E3E-A227-DBB4F7335E44}">
      <dsp:nvSpPr>
        <dsp:cNvPr id="0" name=""/>
        <dsp:cNvSpPr/>
      </dsp:nvSpPr>
      <dsp:spPr>
        <a:xfrm>
          <a:off x="5182713" y="6"/>
          <a:ext cx="3990381" cy="37637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D660F-BF73-4156-BB5D-F4E8684E0180}">
      <dsp:nvSpPr>
        <dsp:cNvPr id="0" name=""/>
        <dsp:cNvSpPr/>
      </dsp:nvSpPr>
      <dsp:spPr>
        <a:xfrm>
          <a:off x="4279438" y="2917556"/>
          <a:ext cx="1244159" cy="124386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2289B-9182-416D-B38E-3081996B5D74}">
      <dsp:nvSpPr>
        <dsp:cNvPr id="0" name=""/>
        <dsp:cNvSpPr/>
      </dsp:nvSpPr>
      <dsp:spPr>
        <a:xfrm>
          <a:off x="3666702" y="2637515"/>
          <a:ext cx="2000399" cy="205757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847429-303E-4E11-B46E-E439BD301DAA}">
      <dsp:nvSpPr>
        <dsp:cNvPr id="0" name=""/>
        <dsp:cNvSpPr/>
      </dsp:nvSpPr>
      <dsp:spPr>
        <a:xfrm>
          <a:off x="1662505" y="1049176"/>
          <a:ext cx="2169722" cy="221437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D8719-469E-4E66-A1D6-E2371A5B26C7}">
      <dsp:nvSpPr>
        <dsp:cNvPr id="0" name=""/>
        <dsp:cNvSpPr/>
      </dsp:nvSpPr>
      <dsp:spPr>
        <a:xfrm>
          <a:off x="5126419" y="770002"/>
          <a:ext cx="522288" cy="522645"/>
        </a:xfrm>
        <a:prstGeom prst="donut">
          <a:avLst>
            <a:gd name="adj" fmla="val 746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B30411-CED7-42ED-811B-A8E6F39876F1}">
      <dsp:nvSpPr>
        <dsp:cNvPr id="0" name=""/>
        <dsp:cNvSpPr/>
      </dsp:nvSpPr>
      <dsp:spPr>
        <a:xfrm>
          <a:off x="5649701" y="4166787"/>
          <a:ext cx="392213" cy="391777"/>
        </a:xfrm>
        <a:prstGeom prst="donut">
          <a:avLst>
            <a:gd name="adj" fmla="val 746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CDB92C-2055-4CB8-BB64-AA78A3D029FB}">
      <dsp:nvSpPr>
        <dsp:cNvPr id="0" name=""/>
        <dsp:cNvSpPr/>
      </dsp:nvSpPr>
      <dsp:spPr>
        <a:xfrm>
          <a:off x="1631808" y="987314"/>
          <a:ext cx="2380019" cy="230910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8BEA3E-15DA-41F9-9ABA-0AC091DDF665}">
      <dsp:nvSpPr>
        <dsp:cNvPr id="0" name=""/>
        <dsp:cNvSpPr/>
      </dsp:nvSpPr>
      <dsp:spPr>
        <a:xfrm flipH="1">
          <a:off x="0" y="1931531"/>
          <a:ext cx="1259754" cy="22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 numCol="1" spcCol="1270" anchor="b" anchorCtr="0">
          <a:noAutofit/>
        </a:bodyPr>
        <a:lstStyle/>
        <a:p>
          <a:pPr marL="0" lvl="0" indent="0" algn="r" defTabSz="1066800">
            <a:lnSpc>
              <a:spcPct val="90000"/>
            </a:lnSpc>
            <a:spcBef>
              <a:spcPct val="0"/>
            </a:spcBef>
            <a:spcAft>
              <a:spcPct val="35000"/>
            </a:spcAft>
            <a:buNone/>
          </a:pPr>
          <a:r>
            <a:rPr lang="tr-TR" sz="2400" b="1" kern="1200" dirty="0"/>
            <a:t>16 mg </a:t>
          </a:r>
          <a:r>
            <a:rPr lang="tr-TR" sz="2400" b="1" kern="1200" dirty="0" err="1"/>
            <a:t>Fruit</a:t>
          </a:r>
          <a:r>
            <a:rPr lang="tr-TR" sz="2400" b="1" kern="1200" dirty="0"/>
            <a:t> </a:t>
          </a:r>
          <a:r>
            <a:rPr lang="tr-TR" sz="2400" b="1" kern="1200" dirty="0" err="1"/>
            <a:t>Mix</a:t>
          </a:r>
          <a:r>
            <a:rPr lang="tr-TR" sz="2400" b="1" kern="1200" dirty="0"/>
            <a:t> </a:t>
          </a:r>
        </a:p>
      </dsp:txBody>
      <dsp:txXfrm>
        <a:off x="0" y="1931531"/>
        <a:ext cx="1259754" cy="223829"/>
      </dsp:txXfrm>
    </dsp:sp>
    <dsp:sp modelId="{0CBB8A02-FD66-4919-9A4E-C1F4732D8DA1}">
      <dsp:nvSpPr>
        <dsp:cNvPr id="0" name=""/>
        <dsp:cNvSpPr/>
      </dsp:nvSpPr>
      <dsp:spPr>
        <a:xfrm>
          <a:off x="5754782" y="3809397"/>
          <a:ext cx="3746699" cy="102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b="1" kern="1200" dirty="0">
              <a:effectLst>
                <a:outerShdw blurRad="38100" dist="38100" dir="2700000" algn="tl">
                  <a:srgbClr val="000000">
                    <a:alpha val="43137"/>
                  </a:srgbClr>
                </a:outerShdw>
              </a:effectLst>
            </a:rPr>
            <a:t>15 mg Çinko</a:t>
          </a:r>
        </a:p>
        <a:p>
          <a:pPr marL="0" lvl="0" indent="0" algn="ctr" defTabSz="1244600">
            <a:lnSpc>
              <a:spcPct val="90000"/>
            </a:lnSpc>
            <a:spcBef>
              <a:spcPct val="0"/>
            </a:spcBef>
            <a:spcAft>
              <a:spcPct val="35000"/>
            </a:spcAft>
            <a:buNone/>
          </a:pPr>
          <a:r>
            <a:rPr lang="tr-TR" sz="2800" b="1" kern="1200" dirty="0">
              <a:effectLst>
                <a:outerShdw blurRad="38100" dist="38100" dir="2700000" algn="tl">
                  <a:srgbClr val="000000">
                    <a:alpha val="43137"/>
                  </a:srgbClr>
                </a:outerShdw>
              </a:effectLst>
            </a:rPr>
            <a:t>Yüksek Emilim</a:t>
          </a:r>
        </a:p>
      </dsp:txBody>
      <dsp:txXfrm>
        <a:off x="5754782" y="3809397"/>
        <a:ext cx="3746699" cy="1025906"/>
      </dsp:txXfrm>
    </dsp:sp>
    <dsp:sp modelId="{333B6A66-ABA0-4D25-AF75-FFFB48CF9AFD}">
      <dsp:nvSpPr>
        <dsp:cNvPr id="0" name=""/>
        <dsp:cNvSpPr/>
      </dsp:nvSpPr>
      <dsp:spPr>
        <a:xfrm>
          <a:off x="5776319" y="1314368"/>
          <a:ext cx="3527932" cy="142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35000"/>
            </a:spcAft>
            <a:buNone/>
          </a:pPr>
          <a:endParaRPr lang="tr-TR" sz="6500" kern="1200" dirty="0"/>
        </a:p>
      </dsp:txBody>
      <dsp:txXfrm>
        <a:off x="5776319" y="1314368"/>
        <a:ext cx="3527932" cy="1426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30C00-ACD2-419D-998A-20F2869233AB}">
      <dsp:nvSpPr>
        <dsp:cNvPr id="0" name=""/>
        <dsp:cNvSpPr/>
      </dsp:nvSpPr>
      <dsp:spPr>
        <a:xfrm>
          <a:off x="727615" y="729582"/>
          <a:ext cx="1064852" cy="1064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192872A-1194-419F-955A-0249C465E6CB}">
      <dsp:nvSpPr>
        <dsp:cNvPr id="0" name=""/>
        <dsp:cNvSpPr/>
      </dsp:nvSpPr>
      <dsp:spPr>
        <a:xfrm>
          <a:off x="76872" y="2109543"/>
          <a:ext cx="23663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tr-TR" sz="3600" kern="1200" dirty="0"/>
            <a:t>Genel sağlık</a:t>
          </a:r>
          <a:endParaRPr lang="en-US" sz="3600" kern="1200" dirty="0"/>
        </a:p>
      </dsp:txBody>
      <dsp:txXfrm>
        <a:off x="76872" y="2109543"/>
        <a:ext cx="2366339" cy="720000"/>
      </dsp:txXfrm>
    </dsp:sp>
    <dsp:sp modelId="{944E7EA6-E1BC-4E96-9DC7-8519BFED2871}">
      <dsp:nvSpPr>
        <dsp:cNvPr id="0" name=""/>
        <dsp:cNvSpPr/>
      </dsp:nvSpPr>
      <dsp:spPr>
        <a:xfrm>
          <a:off x="3508064" y="729582"/>
          <a:ext cx="1064852" cy="1064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63FF2BD-18F2-4BEA-92F1-54747372153C}">
      <dsp:nvSpPr>
        <dsp:cNvPr id="0" name=""/>
        <dsp:cNvSpPr/>
      </dsp:nvSpPr>
      <dsp:spPr>
        <a:xfrm>
          <a:off x="2857321" y="2109543"/>
          <a:ext cx="23663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tr-TR" sz="3600" kern="1200" dirty="0"/>
            <a:t>Bağışıklık</a:t>
          </a:r>
          <a:endParaRPr lang="en-US" sz="3600" kern="1200" dirty="0"/>
        </a:p>
      </dsp:txBody>
      <dsp:txXfrm>
        <a:off x="2857321" y="2109543"/>
        <a:ext cx="2366339" cy="720000"/>
      </dsp:txXfrm>
    </dsp:sp>
    <dsp:sp modelId="{86FE9EA9-D6ED-4C18-AEA8-CBCD8B8364D9}">
      <dsp:nvSpPr>
        <dsp:cNvPr id="0" name=""/>
        <dsp:cNvSpPr/>
      </dsp:nvSpPr>
      <dsp:spPr>
        <a:xfrm>
          <a:off x="6288513" y="729582"/>
          <a:ext cx="1064852" cy="10648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3A08319-90D7-4E30-BE4D-ABDCCDAB50BA}">
      <dsp:nvSpPr>
        <dsp:cNvPr id="0" name=""/>
        <dsp:cNvSpPr/>
      </dsp:nvSpPr>
      <dsp:spPr>
        <a:xfrm>
          <a:off x="5637770" y="2109543"/>
          <a:ext cx="23663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tr-TR" sz="3600" kern="1200" dirty="0"/>
            <a:t>Ruh</a:t>
          </a:r>
          <a:r>
            <a:rPr lang="tr-TR" sz="3600" kern="1200" baseline="0" dirty="0"/>
            <a:t> Sağlığı</a:t>
          </a:r>
          <a:endParaRPr lang="en-US" sz="3600" kern="1200" dirty="0"/>
        </a:p>
      </dsp:txBody>
      <dsp:txXfrm>
        <a:off x="5637770" y="2109543"/>
        <a:ext cx="2366339" cy="720000"/>
      </dsp:txXfrm>
    </dsp:sp>
    <dsp:sp modelId="{DE3B0ABA-667F-47A1-8966-1C53073EE0DC}">
      <dsp:nvSpPr>
        <dsp:cNvPr id="0" name=""/>
        <dsp:cNvSpPr/>
      </dsp:nvSpPr>
      <dsp:spPr>
        <a:xfrm>
          <a:off x="9068962" y="729582"/>
          <a:ext cx="1064852" cy="10648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E10A278-8FF6-465B-A58D-2AC838CE201D}">
      <dsp:nvSpPr>
        <dsp:cNvPr id="0" name=""/>
        <dsp:cNvSpPr/>
      </dsp:nvSpPr>
      <dsp:spPr>
        <a:xfrm>
          <a:off x="8418219" y="2109543"/>
          <a:ext cx="23663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tr-TR" sz="3600" kern="1200" dirty="0"/>
            <a:t>Cilt</a:t>
          </a:r>
          <a:r>
            <a:rPr lang="tr-TR" sz="3600" kern="1200" baseline="0" dirty="0"/>
            <a:t> Sağlığı</a:t>
          </a:r>
          <a:endParaRPr lang="en-US" sz="3600" kern="1200" dirty="0"/>
        </a:p>
      </dsp:txBody>
      <dsp:txXfrm>
        <a:off x="8418219" y="2109543"/>
        <a:ext cx="2366339"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D32AD-23C9-4749-B8AA-9F3F5F7CDD60}">
      <dsp:nvSpPr>
        <dsp:cNvPr id="0" name=""/>
        <dsp:cNvSpPr/>
      </dsp:nvSpPr>
      <dsp:spPr>
        <a:xfrm>
          <a:off x="1245295" y="77565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E008661-7A6F-48F3-838B-D09EBFF8A05C}">
      <dsp:nvSpPr>
        <dsp:cNvPr id="0" name=""/>
        <dsp:cNvSpPr/>
      </dsp:nvSpPr>
      <dsp:spPr>
        <a:xfrm>
          <a:off x="750295" y="185565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TR" sz="1700" kern="1200"/>
            <a:t>Yaşlılar</a:t>
          </a:r>
          <a:endParaRPr lang="en-US" sz="1700" kern="1200" dirty="0"/>
        </a:p>
      </dsp:txBody>
      <dsp:txXfrm>
        <a:off x="750295" y="1855656"/>
        <a:ext cx="1800000" cy="720000"/>
      </dsp:txXfrm>
    </dsp:sp>
    <dsp:sp modelId="{B95F465C-F59D-4333-AF07-0462A71C125D}">
      <dsp:nvSpPr>
        <dsp:cNvPr id="0" name=""/>
        <dsp:cNvSpPr/>
      </dsp:nvSpPr>
      <dsp:spPr>
        <a:xfrm>
          <a:off x="3360295" y="77565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3C9053-9F4F-4AA8-BBF4-D25198CD9EE6}">
      <dsp:nvSpPr>
        <dsp:cNvPr id="0" name=""/>
        <dsp:cNvSpPr/>
      </dsp:nvSpPr>
      <dsp:spPr>
        <a:xfrm>
          <a:off x="2865295" y="185565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TR" sz="1700" kern="1200"/>
            <a:t>Vejetaryenler</a:t>
          </a:r>
          <a:endParaRPr lang="tr-TR" sz="1700" kern="1200" dirty="0"/>
        </a:p>
      </dsp:txBody>
      <dsp:txXfrm>
        <a:off x="2865295" y="1855656"/>
        <a:ext cx="1800000" cy="720000"/>
      </dsp:txXfrm>
    </dsp:sp>
    <dsp:sp modelId="{F4A44CF6-E420-42D7-BB97-F1BE96009E2B}">
      <dsp:nvSpPr>
        <dsp:cNvPr id="0" name=""/>
        <dsp:cNvSpPr/>
      </dsp:nvSpPr>
      <dsp:spPr>
        <a:xfrm>
          <a:off x="5475295" y="77565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1ECA66D-EA0F-4397-B011-281A981507EB}">
      <dsp:nvSpPr>
        <dsp:cNvPr id="0" name=""/>
        <dsp:cNvSpPr/>
      </dsp:nvSpPr>
      <dsp:spPr>
        <a:xfrm>
          <a:off x="4980295" y="185565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TR" sz="1700" kern="1200"/>
            <a:t>Gebelik ve emzirme dönemleri</a:t>
          </a:r>
          <a:endParaRPr lang="en-US" sz="1700" kern="1200" dirty="0"/>
        </a:p>
      </dsp:txBody>
      <dsp:txXfrm>
        <a:off x="4980295" y="1855656"/>
        <a:ext cx="1800000" cy="720000"/>
      </dsp:txXfrm>
    </dsp:sp>
    <dsp:sp modelId="{9E899A94-0E17-433B-B113-FF5B52FD508C}">
      <dsp:nvSpPr>
        <dsp:cNvPr id="0" name=""/>
        <dsp:cNvSpPr/>
      </dsp:nvSpPr>
      <dsp:spPr>
        <a:xfrm>
          <a:off x="7590295" y="77565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2FF417C-08CC-49BE-B9D9-C9CC3FB3E488}">
      <dsp:nvSpPr>
        <dsp:cNvPr id="0" name=""/>
        <dsp:cNvSpPr/>
      </dsp:nvSpPr>
      <dsp:spPr>
        <a:xfrm>
          <a:off x="7095295" y="185565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TR" sz="1700" kern="1200" dirty="0"/>
            <a:t>Ergenlik ve büyüme dönemleri</a:t>
          </a:r>
        </a:p>
      </dsp:txBody>
      <dsp:txXfrm>
        <a:off x="7095295" y="1855656"/>
        <a:ext cx="1800000" cy="720000"/>
      </dsp:txXfrm>
    </dsp:sp>
    <dsp:sp modelId="{1650D9FF-2FC8-473D-8BC1-A16BE7818678}">
      <dsp:nvSpPr>
        <dsp:cNvPr id="0" name=""/>
        <dsp:cNvSpPr/>
      </dsp:nvSpPr>
      <dsp:spPr>
        <a:xfrm>
          <a:off x="9705295" y="775653"/>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600D4C7-823A-4D57-97EF-F762972BE91F}">
      <dsp:nvSpPr>
        <dsp:cNvPr id="0" name=""/>
        <dsp:cNvSpPr/>
      </dsp:nvSpPr>
      <dsp:spPr>
        <a:xfrm>
          <a:off x="9210295" y="185565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tr-TR" sz="1700" kern="1200"/>
            <a:t>Sporcular</a:t>
          </a:r>
          <a:endParaRPr lang="en-US" sz="1700" kern="1200" dirty="0"/>
        </a:p>
      </dsp:txBody>
      <dsp:txXfrm>
        <a:off x="9210295" y="1855656"/>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0.40562</cdr:x>
      <cdr:y>0.27305</cdr:y>
    </cdr:from>
    <cdr:to>
      <cdr:x>0.68735</cdr:x>
      <cdr:y>0.59735</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2438509" y="872501"/>
          <a:ext cx="1693710" cy="103626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0.57176</cdr:x>
      <cdr:y>0.32806</cdr:y>
    </cdr:from>
    <cdr:to>
      <cdr:x>0.76589</cdr:x>
      <cdr:y>0.44365</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3437315" y="1048292"/>
          <a:ext cx="116707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%67,04</a:t>
          </a:r>
        </a:p>
      </cdr:txBody>
    </cdr:sp>
  </cdr:relSizeAnchor>
</c:userShapes>
</file>

<file path=ppt/drawings/drawing10.xml><?xml version="1.0" encoding="utf-8"?>
<c:userShapes xmlns:c="http://schemas.openxmlformats.org/drawingml/2006/chart">
  <cdr:relSizeAnchor xmlns:cdr="http://schemas.openxmlformats.org/drawingml/2006/chartDrawing">
    <cdr:from>
      <cdr:x>0.41019</cdr:x>
      <cdr:y>0.21512</cdr:y>
    </cdr:from>
    <cdr:to>
      <cdr:x>0.64577</cdr:x>
      <cdr:y>0.72342</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1971103" y="785504"/>
          <a:ext cx="1132035" cy="185609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0.57587</cdr:x>
      <cdr:y>0.42196</cdr:y>
    </cdr:from>
    <cdr:to>
      <cdr:x>0.74823</cdr:x>
      <cdr:y>0.52311</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2767222" y="1540801"/>
          <a:ext cx="82828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%76</a:t>
          </a:r>
        </a:p>
      </cdr:txBody>
    </cdr:sp>
  </cdr:relSizeAnchor>
</c:userShapes>
</file>

<file path=ppt/drawings/drawing11.xml><?xml version="1.0" encoding="utf-8"?>
<c:userShapes xmlns:c="http://schemas.openxmlformats.org/drawingml/2006/chart">
  <cdr:relSizeAnchor xmlns:cdr="http://schemas.openxmlformats.org/drawingml/2006/chartDrawing">
    <cdr:from>
      <cdr:x>0.27635</cdr:x>
      <cdr:y>0.29359</cdr:y>
    </cdr:from>
    <cdr:to>
      <cdr:x>0.3397</cdr:x>
      <cdr:y>0.37076</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2086708" y="1070374"/>
          <a:ext cx="478301" cy="28135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0.35021</cdr:x>
      <cdr:y>0.25112</cdr:y>
    </cdr:from>
    <cdr:to>
      <cdr:x>0.60915</cdr:x>
      <cdr:y>0.36668</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1313058" y="802523"/>
          <a:ext cx="97081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%17,7</a:t>
          </a:r>
        </a:p>
      </cdr:txBody>
    </cdr:sp>
  </cdr:relSizeAnchor>
  <cdr:relSizeAnchor xmlns:cdr="http://schemas.openxmlformats.org/drawingml/2006/chartDrawing">
    <cdr:from>
      <cdr:x>0.73481</cdr:x>
      <cdr:y>0.30832</cdr:y>
    </cdr:from>
    <cdr:to>
      <cdr:x>0.79242</cdr:x>
      <cdr:y>0.40163</cdr:y>
    </cdr:to>
    <cdr:cxnSp macro="">
      <cdr:nvCxnSpPr>
        <cdr:cNvPr id="7" name="Düz Ok Bağlayıcısı 6">
          <a:extLst xmlns:a="http://schemas.openxmlformats.org/drawingml/2006/main">
            <a:ext uri="{FF2B5EF4-FFF2-40B4-BE49-F238E27FC236}">
              <a16:creationId xmlns:a16="http://schemas.microsoft.com/office/drawing/2014/main" id="{FA3216F0-B2FA-4274-800E-E2150476548C}"/>
            </a:ext>
          </a:extLst>
        </cdr:cNvPr>
        <cdr:cNvCxnSpPr/>
      </cdr:nvCxnSpPr>
      <cdr:spPr>
        <a:xfrm xmlns:a="http://schemas.openxmlformats.org/drawingml/2006/main">
          <a:off x="5548428" y="1124069"/>
          <a:ext cx="435031" cy="340201"/>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0.82677</cdr:x>
      <cdr:y>0.28894</cdr:y>
    </cdr:from>
    <cdr:to>
      <cdr:x>1</cdr:x>
      <cdr:y>0.40451</cdr:y>
    </cdr:to>
    <cdr:sp macro="" textlink="">
      <cdr:nvSpPr>
        <cdr:cNvPr id="9" name="Metin kutusu 3">
          <a:extLst xmlns:a="http://schemas.openxmlformats.org/drawingml/2006/main">
            <a:ext uri="{FF2B5EF4-FFF2-40B4-BE49-F238E27FC236}">
              <a16:creationId xmlns:a16="http://schemas.microsoft.com/office/drawing/2014/main" id="{1BE8E884-6DA3-4AC4-B6D1-87AC8C4A51E3}"/>
            </a:ext>
          </a:extLst>
        </cdr:cNvPr>
        <cdr:cNvSpPr txBox="1"/>
      </cdr:nvSpPr>
      <cdr:spPr>
        <a:xfrm xmlns:a="http://schemas.openxmlformats.org/drawingml/2006/main">
          <a:off x="3099800" y="923405"/>
          <a:ext cx="64949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800" b="1" dirty="0"/>
            <a:t>%23</a:t>
          </a:r>
        </a:p>
      </cdr:txBody>
    </cdr:sp>
  </cdr:relSizeAnchor>
</c:userShapes>
</file>

<file path=ppt/drawings/drawing12.xml><?xml version="1.0" encoding="utf-8"?>
<c:userShapes xmlns:c="http://schemas.openxmlformats.org/drawingml/2006/chart">
  <cdr:relSizeAnchor xmlns:cdr="http://schemas.openxmlformats.org/drawingml/2006/chartDrawing">
    <cdr:from>
      <cdr:x>0.27034</cdr:x>
      <cdr:y>0.23423</cdr:y>
    </cdr:from>
    <cdr:to>
      <cdr:x>0.37988</cdr:x>
      <cdr:y>0.29468</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2092060" y="871886"/>
          <a:ext cx="847663" cy="225031"/>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0.33054</cdr:x>
      <cdr:y>0.17024</cdr:y>
    </cdr:from>
    <cdr:to>
      <cdr:x>0.48485</cdr:x>
      <cdr:y>0.26946</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2557877" y="633699"/>
          <a:ext cx="119416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%12,58</a:t>
          </a:r>
        </a:p>
      </cdr:txBody>
    </cdr:sp>
  </cdr:relSizeAnchor>
  <cdr:relSizeAnchor xmlns:cdr="http://schemas.openxmlformats.org/drawingml/2006/chartDrawing">
    <cdr:from>
      <cdr:x>0.73895</cdr:x>
      <cdr:y>0.34729</cdr:y>
    </cdr:from>
    <cdr:to>
      <cdr:x>0.80732</cdr:x>
      <cdr:y>0.45477</cdr:y>
    </cdr:to>
    <cdr:cxnSp macro="">
      <cdr:nvCxnSpPr>
        <cdr:cNvPr id="7" name="Düz Ok Bağlayıcısı 6">
          <a:extLst xmlns:a="http://schemas.openxmlformats.org/drawingml/2006/main">
            <a:ext uri="{FF2B5EF4-FFF2-40B4-BE49-F238E27FC236}">
              <a16:creationId xmlns:a16="http://schemas.microsoft.com/office/drawing/2014/main" id="{FA3216F0-B2FA-4274-800E-E2150476548C}"/>
            </a:ext>
          </a:extLst>
        </cdr:cNvPr>
        <cdr:cNvCxnSpPr/>
      </cdr:nvCxnSpPr>
      <cdr:spPr>
        <a:xfrm xmlns:a="http://schemas.openxmlformats.org/drawingml/2006/main">
          <a:off x="3460586" y="1326734"/>
          <a:ext cx="320203" cy="410615"/>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0.74823</cdr:x>
      <cdr:y>0.31251</cdr:y>
    </cdr:from>
    <cdr:to>
      <cdr:x>1</cdr:x>
      <cdr:y>0.42808</cdr:y>
    </cdr:to>
    <cdr:sp macro="" textlink="">
      <cdr:nvSpPr>
        <cdr:cNvPr id="9" name="Metin kutusu 3">
          <a:extLst xmlns:a="http://schemas.openxmlformats.org/drawingml/2006/main">
            <a:ext uri="{FF2B5EF4-FFF2-40B4-BE49-F238E27FC236}">
              <a16:creationId xmlns:a16="http://schemas.microsoft.com/office/drawing/2014/main" id="{1BE8E884-6DA3-4AC4-B6D1-87AC8C4A51E3}"/>
            </a:ext>
          </a:extLst>
        </cdr:cNvPr>
        <cdr:cNvSpPr txBox="1"/>
      </cdr:nvSpPr>
      <cdr:spPr>
        <a:xfrm xmlns:a="http://schemas.openxmlformats.org/drawingml/2006/main">
          <a:off x="3504045" y="1193852"/>
          <a:ext cx="1179067" cy="4415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800" b="1" dirty="0"/>
            <a:t>%28,2</a:t>
          </a:r>
        </a:p>
      </cdr:txBody>
    </cdr:sp>
  </cdr:relSizeAnchor>
</c:userShapes>
</file>

<file path=ppt/drawings/drawing13.xml><?xml version="1.0" encoding="utf-8"?>
<c:userShapes xmlns:c="http://schemas.openxmlformats.org/drawingml/2006/chart">
  <cdr:relSizeAnchor xmlns:cdr="http://schemas.openxmlformats.org/drawingml/2006/chartDrawing">
    <cdr:from>
      <cdr:x>0.40739</cdr:x>
      <cdr:y>0.24585</cdr:y>
    </cdr:from>
    <cdr:to>
      <cdr:x>0.7364</cdr:x>
      <cdr:y>0.87113</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3046527" y="848151"/>
          <a:ext cx="2460409" cy="215714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0.58339</cdr:x>
      <cdr:y>0.44603</cdr:y>
    </cdr:from>
    <cdr:to>
      <cdr:x>0.71759</cdr:x>
      <cdr:y>0.55308</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4362736" y="1538734"/>
          <a:ext cx="100352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%95</a:t>
          </a:r>
        </a:p>
      </cdr:txBody>
    </cdr:sp>
  </cdr:relSizeAnchor>
</c:userShapes>
</file>

<file path=ppt/drawings/drawing2.xml><?xml version="1.0" encoding="utf-8"?>
<c:userShapes xmlns:c="http://schemas.openxmlformats.org/drawingml/2006/chart">
  <cdr:relSizeAnchor xmlns:cdr="http://schemas.openxmlformats.org/drawingml/2006/chartDrawing">
    <cdr:from>
      <cdr:x>0.40212</cdr:x>
      <cdr:y>0.30248</cdr:y>
    </cdr:from>
    <cdr:to>
      <cdr:x>0.70222</cdr:x>
      <cdr:y>0.52945</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2446479" y="1075934"/>
          <a:ext cx="1825843" cy="807317"/>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0.57943</cdr:x>
      <cdr:y>0.32907</cdr:y>
    </cdr:from>
    <cdr:to>
      <cdr:x>0.76511</cdr:x>
      <cdr:y>0.4329</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3525292" y="1170498"/>
          <a:ext cx="112968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%50</a:t>
          </a:r>
        </a:p>
      </cdr:txBody>
    </cdr:sp>
  </cdr:relSizeAnchor>
</c:userShapes>
</file>

<file path=ppt/drawings/drawing3.xml><?xml version="1.0" encoding="utf-8"?>
<c:userShapes xmlns:c="http://schemas.openxmlformats.org/drawingml/2006/chart">
  <cdr:relSizeAnchor xmlns:cdr="http://schemas.openxmlformats.org/drawingml/2006/chartDrawing">
    <cdr:from>
      <cdr:x>0.41404</cdr:x>
      <cdr:y>0.26915</cdr:y>
    </cdr:from>
    <cdr:to>
      <cdr:x>0.72909</cdr:x>
      <cdr:y>0.75463</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1552354" y="860155"/>
          <a:ext cx="1181222" cy="1551511"/>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0.5941</cdr:x>
      <cdr:y>0.42279</cdr:y>
    </cdr:from>
    <cdr:to>
      <cdr:x>0.8655</cdr:x>
      <cdr:y>0.53836</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2227457" y="1351163"/>
          <a:ext cx="101754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%100</a:t>
          </a:r>
        </a:p>
      </cdr:txBody>
    </cdr:sp>
  </cdr:relSizeAnchor>
</c:userShapes>
</file>

<file path=ppt/drawings/drawing4.xml><?xml version="1.0" encoding="utf-8"?>
<c:userShapes xmlns:c="http://schemas.openxmlformats.org/drawingml/2006/chart">
  <cdr:relSizeAnchor xmlns:cdr="http://schemas.openxmlformats.org/drawingml/2006/chartDrawing">
    <cdr:from>
      <cdr:x>0.43887</cdr:x>
      <cdr:y>0.27452</cdr:y>
    </cdr:from>
    <cdr:to>
      <cdr:x>0.69976</cdr:x>
      <cdr:y>0.55821</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1645443" y="877323"/>
          <a:ext cx="978166" cy="906619"/>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0.61063</cdr:x>
      <cdr:y>0.31535</cdr:y>
    </cdr:from>
    <cdr:to>
      <cdr:x>0.79631</cdr:x>
      <cdr:y>0.43092</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2289432" y="1007811"/>
          <a:ext cx="69615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%60</a:t>
          </a:r>
        </a:p>
      </cdr:txBody>
    </cdr:sp>
  </cdr:relSizeAnchor>
</c:userShapes>
</file>

<file path=ppt/drawings/drawing5.xml><?xml version="1.0" encoding="utf-8"?>
<c:userShapes xmlns:c="http://schemas.openxmlformats.org/drawingml/2006/chart">
  <cdr:relSizeAnchor xmlns:cdr="http://schemas.openxmlformats.org/drawingml/2006/chartDrawing">
    <cdr:from>
      <cdr:x>0.42905</cdr:x>
      <cdr:y>0.28676</cdr:y>
    </cdr:from>
    <cdr:to>
      <cdr:x>0.71629</cdr:x>
      <cdr:y>0.77644</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1608624" y="916426"/>
          <a:ext cx="1076961" cy="1564941"/>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0.5941</cdr:x>
      <cdr:y>0.42279</cdr:y>
    </cdr:from>
    <cdr:to>
      <cdr:x>0.82416</cdr:x>
      <cdr:y>0.53836</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2227458" y="1351163"/>
          <a:ext cx="86256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%100</a:t>
          </a:r>
        </a:p>
      </cdr:txBody>
    </cdr:sp>
  </cdr:relSizeAnchor>
</c:userShapes>
</file>

<file path=ppt/drawings/drawing6.xml><?xml version="1.0" encoding="utf-8"?>
<c:userShapes xmlns:c="http://schemas.openxmlformats.org/drawingml/2006/chart">
  <cdr:relSizeAnchor xmlns:cdr="http://schemas.openxmlformats.org/drawingml/2006/chartDrawing">
    <cdr:from>
      <cdr:x>0.43524</cdr:x>
      <cdr:y>0.33078</cdr:y>
    </cdr:from>
    <cdr:to>
      <cdr:x>0.69102</cdr:x>
      <cdr:y>0.76433</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1631852" y="1057103"/>
          <a:ext cx="958988" cy="1385563"/>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0.59823</cdr:x>
      <cdr:y>0.44221</cdr:y>
    </cdr:from>
    <cdr:to>
      <cdr:x>0.8853</cdr:x>
      <cdr:y>0.55778</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2242943" y="1413226"/>
          <a:ext cx="107631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%100</a:t>
          </a:r>
        </a:p>
      </cdr:txBody>
    </cdr:sp>
  </cdr:relSizeAnchor>
</c:userShapes>
</file>

<file path=ppt/drawings/drawing7.xml><?xml version="1.0" encoding="utf-8"?>
<c:userShapes xmlns:c="http://schemas.openxmlformats.org/drawingml/2006/chart">
  <cdr:relSizeAnchor xmlns:cdr="http://schemas.openxmlformats.org/drawingml/2006/chartDrawing">
    <cdr:from>
      <cdr:x>0.40839</cdr:x>
      <cdr:y>0.29854</cdr:y>
    </cdr:from>
    <cdr:to>
      <cdr:x>0.68775</cdr:x>
      <cdr:y>0.70613</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1951892" y="1064174"/>
          <a:ext cx="1335208" cy="1452932"/>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0.5941</cdr:x>
      <cdr:y>0.42279</cdr:y>
    </cdr:from>
    <cdr:to>
      <cdr:x>0.85723</cdr:x>
      <cdr:y>0.53836</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2227457" y="1351163"/>
          <a:ext cx="98655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%83,3</a:t>
          </a:r>
        </a:p>
      </cdr:txBody>
    </cdr:sp>
  </cdr:relSizeAnchor>
</c:userShapes>
</file>

<file path=ppt/drawings/drawing8.xml><?xml version="1.0" encoding="utf-8"?>
<c:userShapes xmlns:c="http://schemas.openxmlformats.org/drawingml/2006/chart">
  <cdr:relSizeAnchor xmlns:cdr="http://schemas.openxmlformats.org/drawingml/2006/chartDrawing">
    <cdr:from>
      <cdr:x>0.41639</cdr:x>
      <cdr:y>0.25028</cdr:y>
    </cdr:from>
    <cdr:to>
      <cdr:x>0.62821</cdr:x>
      <cdr:y>0.40255</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2000877" y="913887"/>
          <a:ext cx="1017855" cy="55603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0.57001</cdr:x>
      <cdr:y>0.22864</cdr:y>
    </cdr:from>
    <cdr:to>
      <cdr:x>0.72274</cdr:x>
      <cdr:y>0.32766</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2797872" y="852829"/>
          <a:ext cx="74971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%25</a:t>
          </a:r>
        </a:p>
      </cdr:txBody>
    </cdr:sp>
  </cdr:relSizeAnchor>
</c:userShapes>
</file>

<file path=ppt/drawings/drawing9.xml><?xml version="1.0" encoding="utf-8"?>
<c:userShapes xmlns:c="http://schemas.openxmlformats.org/drawingml/2006/chart">
  <cdr:relSizeAnchor xmlns:cdr="http://schemas.openxmlformats.org/drawingml/2006/chartDrawing">
    <cdr:from>
      <cdr:x>0.39896</cdr:x>
      <cdr:y>0.2657</cdr:y>
    </cdr:from>
    <cdr:to>
      <cdr:x>0.63472</cdr:x>
      <cdr:y>0.5</cdr:y>
    </cdr:to>
    <cdr:cxnSp macro="">
      <cdr:nvCxnSpPr>
        <cdr:cNvPr id="2" name="Düz Ok Bağlayıcısı 1">
          <a:extLst xmlns:a="http://schemas.openxmlformats.org/drawingml/2006/main">
            <a:ext uri="{FF2B5EF4-FFF2-40B4-BE49-F238E27FC236}">
              <a16:creationId xmlns:a16="http://schemas.microsoft.com/office/drawing/2014/main" id="{8DE1AD21-D226-4FF9-8789-119108373BE3}"/>
            </a:ext>
          </a:extLst>
        </cdr:cNvPr>
        <cdr:cNvCxnSpPr/>
      </cdr:nvCxnSpPr>
      <cdr:spPr>
        <a:xfrm xmlns:a="http://schemas.openxmlformats.org/drawingml/2006/main">
          <a:off x="1786184" y="970223"/>
          <a:ext cx="1055490" cy="855537"/>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0.76605</cdr:x>
      <cdr:y>0.3996</cdr:y>
    </cdr:from>
    <cdr:to>
      <cdr:x>0.97195</cdr:x>
      <cdr:y>0.49173</cdr:y>
    </cdr:to>
    <cdr:sp macro="" textlink="">
      <cdr:nvSpPr>
        <cdr:cNvPr id="4" name="Metin kutusu 12">
          <a:extLst xmlns:a="http://schemas.openxmlformats.org/drawingml/2006/main">
            <a:ext uri="{FF2B5EF4-FFF2-40B4-BE49-F238E27FC236}">
              <a16:creationId xmlns:a16="http://schemas.microsoft.com/office/drawing/2014/main" id="{2FFC3E06-90A8-4542-95D7-46A72494C799}"/>
            </a:ext>
          </a:extLst>
        </cdr:cNvPr>
        <cdr:cNvSpPr txBox="1"/>
      </cdr:nvSpPr>
      <cdr:spPr>
        <a:xfrm xmlns:a="http://schemas.openxmlformats.org/drawingml/2006/main">
          <a:off x="8055475" y="1738795"/>
          <a:ext cx="2165162" cy="4008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tr-TR" dirty="0"/>
        </a:p>
      </cdr:txBody>
    </cdr:sp>
  </cdr:relSizeAnchor>
  <cdr:relSizeAnchor xmlns:cdr="http://schemas.openxmlformats.org/drawingml/2006/chartDrawing">
    <cdr:from>
      <cdr:x>0.55139</cdr:x>
      <cdr:y>0.29349</cdr:y>
    </cdr:from>
    <cdr:to>
      <cdr:x>0.7981</cdr:x>
      <cdr:y>0.3925</cdr:y>
    </cdr:to>
    <cdr:sp macro="" textlink="">
      <cdr:nvSpPr>
        <cdr:cNvPr id="6" name="Metin kutusu 3">
          <a:extLst xmlns:a="http://schemas.openxmlformats.org/drawingml/2006/main">
            <a:ext uri="{FF2B5EF4-FFF2-40B4-BE49-F238E27FC236}">
              <a16:creationId xmlns:a16="http://schemas.microsoft.com/office/drawing/2014/main" id="{8CA7115A-0EE5-45B2-B313-A296AC8563A2}"/>
            </a:ext>
          </a:extLst>
        </cdr:cNvPr>
        <cdr:cNvSpPr txBox="1"/>
      </cdr:nvSpPr>
      <cdr:spPr>
        <a:xfrm xmlns:a="http://schemas.openxmlformats.org/drawingml/2006/main">
          <a:off x="2468601" y="1071674"/>
          <a:ext cx="1104570" cy="3615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b="1" dirty="0"/>
            <a:t>%37,7</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F4216F-C826-4268-92AE-6B1A2CB4CF4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6216D3F-95F4-4CA1-B07F-7E6D59642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4D2E1A3-D55A-45A3-AD4A-ABB175847925}"/>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5" name="Alt Bilgi Yer Tutucusu 4">
            <a:extLst>
              <a:ext uri="{FF2B5EF4-FFF2-40B4-BE49-F238E27FC236}">
                <a16:creationId xmlns:a16="http://schemas.microsoft.com/office/drawing/2014/main" id="{D0254459-36C4-4580-98DD-5BDBDF840D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72B1199-5585-4160-8C84-D4EE97AB2721}"/>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48918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0F3F7D-113B-4FCD-8DB5-497EA1FC129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076BBE2-C306-4BA6-979F-80B1CFF2784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085EEFB-A922-46B6-85E6-55B6FDF1A0DD}"/>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5" name="Alt Bilgi Yer Tutucusu 4">
            <a:extLst>
              <a:ext uri="{FF2B5EF4-FFF2-40B4-BE49-F238E27FC236}">
                <a16:creationId xmlns:a16="http://schemas.microsoft.com/office/drawing/2014/main" id="{3CAB0A5D-F72D-48E5-BEF4-260B482485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6DD3E15-E727-4F04-85AD-D90AEA4F99B9}"/>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203919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EF6D65C-5035-404B-89EC-28DE18F655D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9D61192-4520-4DCE-89CB-B81A07E1461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603EB1C-6391-43E9-87A5-699272B63CD2}"/>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5" name="Alt Bilgi Yer Tutucusu 4">
            <a:extLst>
              <a:ext uri="{FF2B5EF4-FFF2-40B4-BE49-F238E27FC236}">
                <a16:creationId xmlns:a16="http://schemas.microsoft.com/office/drawing/2014/main" id="{95F1F35F-1908-4E9B-8763-2AFFA295E1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5D9B8F2-30BA-48CC-8561-D41ECE5F3904}"/>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132286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F7EB35-2FB4-4BB2-A762-85498AE8D6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B5CC1FB-F4E6-4A6F-9468-55E00BF3159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BA5F284-CD20-4CD3-BA22-FA2280E7CCAF}"/>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5" name="Alt Bilgi Yer Tutucusu 4">
            <a:extLst>
              <a:ext uri="{FF2B5EF4-FFF2-40B4-BE49-F238E27FC236}">
                <a16:creationId xmlns:a16="http://schemas.microsoft.com/office/drawing/2014/main" id="{071590C2-5960-4EB9-846C-49E51E2609E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C13CB1-01D3-4A44-BF15-F4C6787848F6}"/>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112919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2182A8-37BB-4E6A-B2C6-CE554C3144A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718432C-1DDC-4D81-ABFC-A86686DE68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4C9EF09-A238-4084-B1F9-75C7D7419528}"/>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5" name="Alt Bilgi Yer Tutucusu 4">
            <a:extLst>
              <a:ext uri="{FF2B5EF4-FFF2-40B4-BE49-F238E27FC236}">
                <a16:creationId xmlns:a16="http://schemas.microsoft.com/office/drawing/2014/main" id="{40E52AB4-DAB0-47DD-BC3C-05CEF9E753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1312E8-3EAB-488A-94FC-8FAF23FD5AB0}"/>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298872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82CB24-6C71-4701-AD3B-B17B637EDB6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CE06660-B715-4A37-994A-C84BA227CE7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2B41D5C-6158-47EE-B9BE-654FBE9BC6E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84B982F-DC76-43F4-AB45-8F5B3D746C91}"/>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6" name="Alt Bilgi Yer Tutucusu 5">
            <a:extLst>
              <a:ext uri="{FF2B5EF4-FFF2-40B4-BE49-F238E27FC236}">
                <a16:creationId xmlns:a16="http://schemas.microsoft.com/office/drawing/2014/main" id="{50B5B706-CEF5-488D-8794-220BD7561D9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B3CD0D-5231-44DA-91DC-E0B10C9A3F84}"/>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36037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20632E-B5E9-4CD3-A9EF-43D90C09EA9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9C7E67F-F1D9-4D88-A9E1-D66A49675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2A9F029-D379-4384-96CA-A9821D17456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B2C78A1-CFFA-4018-83D4-491FB1023E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B0406EE-E813-4792-8C43-590516B5EC8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5260BF6-AB3F-46D7-9775-61B8954D7230}"/>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8" name="Alt Bilgi Yer Tutucusu 7">
            <a:extLst>
              <a:ext uri="{FF2B5EF4-FFF2-40B4-BE49-F238E27FC236}">
                <a16:creationId xmlns:a16="http://schemas.microsoft.com/office/drawing/2014/main" id="{7AE131AF-FC8D-4026-BCFB-F8B4B24471F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A45D38E-402D-4DBD-9E3C-042A5F3923CC}"/>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38384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E56FA3-2F77-4DE4-B244-41853AF994F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847C4A8-B55A-42D8-8D98-E590E2D86AC4}"/>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4" name="Alt Bilgi Yer Tutucusu 3">
            <a:extLst>
              <a:ext uri="{FF2B5EF4-FFF2-40B4-BE49-F238E27FC236}">
                <a16:creationId xmlns:a16="http://schemas.microsoft.com/office/drawing/2014/main" id="{B1AC4D18-7FF7-424E-BFFA-B154D1B0FF9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D6071A6-E4CA-46DE-9451-F512A45F8642}"/>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222159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DD9D452-1702-49DD-96CD-17C3D9F8C0E3}"/>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3" name="Alt Bilgi Yer Tutucusu 2">
            <a:extLst>
              <a:ext uri="{FF2B5EF4-FFF2-40B4-BE49-F238E27FC236}">
                <a16:creationId xmlns:a16="http://schemas.microsoft.com/office/drawing/2014/main" id="{FD518037-EB26-4597-BAFA-8C38E1332B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243D0F5-582A-4431-B5FC-FC98115C5A3E}"/>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68625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F97B22-FC1A-40B8-AAED-6A7E1C9D6EF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E3920B2-429F-47F3-9EF3-C4A4BD4B0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DC58F0B-2B32-499F-95C3-4B9678F4E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BFD4A86-5B39-4A6A-A280-4EB8BEA0DFB1}"/>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6" name="Alt Bilgi Yer Tutucusu 5">
            <a:extLst>
              <a:ext uri="{FF2B5EF4-FFF2-40B4-BE49-F238E27FC236}">
                <a16:creationId xmlns:a16="http://schemas.microsoft.com/office/drawing/2014/main" id="{0A6F7A49-C5CD-4494-8E7D-B9FDFE37C07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45A734E-7042-4302-962A-C2D0C65E7B20}"/>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169179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5B30AD-3D3D-406A-88AF-F85CCB385D4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A679D8B-26F7-4FF1-AE71-4ADA54F29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FD831CC-317B-48FE-8439-A7FBBC4F3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76E02F5-1048-4060-842D-664D8D239E1E}"/>
              </a:ext>
            </a:extLst>
          </p:cNvPr>
          <p:cNvSpPr>
            <a:spLocks noGrp="1"/>
          </p:cNvSpPr>
          <p:nvPr>
            <p:ph type="dt" sz="half" idx="10"/>
          </p:nvPr>
        </p:nvSpPr>
        <p:spPr/>
        <p:txBody>
          <a:bodyPr/>
          <a:lstStyle/>
          <a:p>
            <a:fld id="{74E9625B-CFEE-4A2E-852A-C9BA63DD3FE9}" type="datetimeFigureOut">
              <a:rPr lang="tr-TR" smtClean="0"/>
              <a:t>15.08.2022</a:t>
            </a:fld>
            <a:endParaRPr lang="tr-TR"/>
          </a:p>
        </p:txBody>
      </p:sp>
      <p:sp>
        <p:nvSpPr>
          <p:cNvPr id="6" name="Alt Bilgi Yer Tutucusu 5">
            <a:extLst>
              <a:ext uri="{FF2B5EF4-FFF2-40B4-BE49-F238E27FC236}">
                <a16:creationId xmlns:a16="http://schemas.microsoft.com/office/drawing/2014/main" id="{A700917F-BA27-4248-BA9A-894F0BD649C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5394B91-1EF4-4045-BA17-F51667D687BD}"/>
              </a:ext>
            </a:extLst>
          </p:cNvPr>
          <p:cNvSpPr>
            <a:spLocks noGrp="1"/>
          </p:cNvSpPr>
          <p:nvPr>
            <p:ph type="sldNum" sz="quarter" idx="12"/>
          </p:nvPr>
        </p:nvSpPr>
        <p:spPr/>
        <p:txBody>
          <a:bodyPr/>
          <a:lstStyle/>
          <a:p>
            <a:fld id="{238A608E-AE0D-4A63-98B8-B000E704B9F6}" type="slidenum">
              <a:rPr lang="tr-TR" smtClean="0"/>
              <a:t>‹#›</a:t>
            </a:fld>
            <a:endParaRPr lang="tr-TR"/>
          </a:p>
        </p:txBody>
      </p:sp>
    </p:spTree>
    <p:extLst>
      <p:ext uri="{BB962C8B-B14F-4D97-AF65-F5344CB8AC3E}">
        <p14:creationId xmlns:p14="http://schemas.microsoft.com/office/powerpoint/2010/main" val="387122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6122524-5F71-4512-9DAF-A243DCBE3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4B9BAD3-B03B-4516-95FD-5A9FF8C57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088D50D-E221-4ADD-9765-4264F5F02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9625B-CFEE-4A2E-852A-C9BA63DD3FE9}" type="datetimeFigureOut">
              <a:rPr lang="tr-TR" smtClean="0"/>
              <a:t>15.08.2022</a:t>
            </a:fld>
            <a:endParaRPr lang="tr-TR"/>
          </a:p>
        </p:txBody>
      </p:sp>
      <p:sp>
        <p:nvSpPr>
          <p:cNvPr id="5" name="Alt Bilgi Yer Tutucusu 4">
            <a:extLst>
              <a:ext uri="{FF2B5EF4-FFF2-40B4-BE49-F238E27FC236}">
                <a16:creationId xmlns:a16="http://schemas.microsoft.com/office/drawing/2014/main" id="{44DBB62F-D623-4B8F-8FAC-E880D9D23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14817FD-CCEF-4AD7-8C56-A625137B5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A608E-AE0D-4A63-98B8-B000E704B9F6}" type="slidenum">
              <a:rPr lang="tr-TR" smtClean="0"/>
              <a:t>‹#›</a:t>
            </a:fld>
            <a:endParaRPr lang="tr-TR"/>
          </a:p>
        </p:txBody>
      </p:sp>
    </p:spTree>
    <p:extLst>
      <p:ext uri="{BB962C8B-B14F-4D97-AF65-F5344CB8AC3E}">
        <p14:creationId xmlns:p14="http://schemas.microsoft.com/office/powerpoint/2010/main" val="475234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oodsupplementseurope.org/publications-guidelin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oodsupplementseurope.org/publications-guidelin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oodsupplementseurope.org/publications-guidelin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C56754-7364-4855-A353-3625E13A2816}"/>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6BFD777-51B1-4CE2-89B1-A6AD7EEA2019}"/>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2B76E4C2-130C-454E-BEDA-19706C5B5A89}"/>
              </a:ext>
            </a:extLst>
          </p:cNvPr>
          <p:cNvPicPr>
            <a:picLocks noChangeAspect="1"/>
          </p:cNvPicPr>
          <p:nvPr/>
        </p:nvPicPr>
        <p:blipFill>
          <a:blip r:embed="rId2">
            <a:duotone>
              <a:prstClr val="black"/>
              <a:srgbClr val="E0CBFD">
                <a:tint val="45000"/>
                <a:satMod val="400000"/>
              </a:srgbClr>
            </a:duotone>
            <a:extLst>
              <a:ext uri="{28A0092B-C50C-407E-A947-70E740481C1C}">
                <a14:useLocalDpi xmlns:a14="http://schemas.microsoft.com/office/drawing/2010/main" val="0"/>
              </a:ext>
            </a:extLst>
          </a:blip>
          <a:stretch>
            <a:fillRect/>
          </a:stretch>
        </p:blipFill>
        <p:spPr>
          <a:xfrm>
            <a:off x="1743" y="0"/>
            <a:ext cx="12188514" cy="6858000"/>
          </a:xfrm>
          <a:prstGeom prst="rect">
            <a:avLst/>
          </a:prstGeom>
        </p:spPr>
      </p:pic>
      <p:pic>
        <p:nvPicPr>
          <p:cNvPr id="8" name="Resim 7">
            <a:extLst>
              <a:ext uri="{FF2B5EF4-FFF2-40B4-BE49-F238E27FC236}">
                <a16:creationId xmlns:a16="http://schemas.microsoft.com/office/drawing/2014/main" id="{7CBB535E-09DE-4014-8DC3-09618490C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78" y="1844530"/>
            <a:ext cx="8452389" cy="3330866"/>
          </a:xfrm>
          <a:prstGeom prst="rect">
            <a:avLst/>
          </a:prstGeom>
        </p:spPr>
      </p:pic>
    </p:spTree>
    <p:extLst>
      <p:ext uri="{BB962C8B-B14F-4D97-AF65-F5344CB8AC3E}">
        <p14:creationId xmlns:p14="http://schemas.microsoft.com/office/powerpoint/2010/main" val="3370382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18984-C715-42C4-A467-ABD6B9EADEDA}"/>
              </a:ext>
            </a:extLst>
          </p:cNvPr>
          <p:cNvSpPr>
            <a:spLocks noGrp="1"/>
          </p:cNvSpPr>
          <p:nvPr>
            <p:ph type="title"/>
          </p:nvPr>
        </p:nvSpPr>
        <p:spPr/>
        <p:txBody>
          <a:bodyPr>
            <a:normAutofit/>
          </a:bodyPr>
          <a:lstStyle/>
          <a:p>
            <a:r>
              <a:rPr lang="tr-TR" b="1" dirty="0"/>
              <a:t>Günlük Alınan Çinko Miktarının Artırılması Gereken Durumlar</a:t>
            </a:r>
          </a:p>
        </p:txBody>
      </p:sp>
      <p:sp>
        <p:nvSpPr>
          <p:cNvPr id="3" name="İçerik Yer Tutucusu 2">
            <a:extLst>
              <a:ext uri="{FF2B5EF4-FFF2-40B4-BE49-F238E27FC236}">
                <a16:creationId xmlns:a16="http://schemas.microsoft.com/office/drawing/2014/main" id="{AFC3087E-6D8B-448D-8161-4FEA3B206C73}"/>
              </a:ext>
            </a:extLst>
          </p:cNvPr>
          <p:cNvSpPr>
            <a:spLocks noGrp="1"/>
          </p:cNvSpPr>
          <p:nvPr>
            <p:ph idx="1"/>
          </p:nvPr>
        </p:nvSpPr>
        <p:spPr/>
        <p:txBody>
          <a:bodyPr/>
          <a:lstStyle/>
          <a:p>
            <a:pPr lvl="0"/>
            <a:r>
              <a:rPr lang="tr-TR" dirty="0"/>
              <a:t>Yaşlılar</a:t>
            </a:r>
          </a:p>
          <a:p>
            <a:pPr lvl="0"/>
            <a:endParaRPr lang="tr-TR" dirty="0"/>
          </a:p>
          <a:p>
            <a:pPr marL="0" lvl="0" indent="0">
              <a:buNone/>
            </a:pPr>
            <a:endParaRPr lang="en-US" dirty="0"/>
          </a:p>
          <a:p>
            <a:pPr lvl="0"/>
            <a:r>
              <a:rPr lang="tr-TR" dirty="0">
                <a:solidFill>
                  <a:srgbClr val="92D050"/>
                </a:solidFill>
              </a:rPr>
              <a:t>Vejetaryenler</a:t>
            </a:r>
          </a:p>
          <a:p>
            <a:pPr lvl="0"/>
            <a:endParaRPr lang="tr-TR" dirty="0"/>
          </a:p>
          <a:p>
            <a:pPr marL="0" lvl="0" indent="0">
              <a:buNone/>
            </a:pPr>
            <a:endParaRPr lang="tr-TR" dirty="0"/>
          </a:p>
          <a:p>
            <a:pPr lvl="0"/>
            <a:r>
              <a:rPr lang="tr-TR" dirty="0">
                <a:solidFill>
                  <a:srgbClr val="0070C0"/>
                </a:solidFill>
              </a:rPr>
              <a:t>Gebelik ve emzirme dönemleri</a:t>
            </a:r>
            <a:endParaRPr lang="en-US" dirty="0">
              <a:solidFill>
                <a:srgbClr val="0070C0"/>
              </a:solidFill>
            </a:endParaRPr>
          </a:p>
        </p:txBody>
      </p:sp>
      <p:sp>
        <p:nvSpPr>
          <p:cNvPr id="7" name="Metin kutusu 6">
            <a:extLst>
              <a:ext uri="{FF2B5EF4-FFF2-40B4-BE49-F238E27FC236}">
                <a16:creationId xmlns:a16="http://schemas.microsoft.com/office/drawing/2014/main" id="{5148E2BC-F35A-451D-85EB-0FCBF8C90975}"/>
              </a:ext>
            </a:extLst>
          </p:cNvPr>
          <p:cNvSpPr txBox="1"/>
          <p:nvPr/>
        </p:nvSpPr>
        <p:spPr>
          <a:xfrm>
            <a:off x="838200" y="5910409"/>
            <a:ext cx="10515600" cy="707886"/>
          </a:xfrm>
          <a:prstGeom prst="rect">
            <a:avLst/>
          </a:prstGeom>
          <a:noFill/>
        </p:spPr>
        <p:txBody>
          <a:bodyPr wrap="square" rtlCol="0">
            <a:spAutoFit/>
          </a:bodyPr>
          <a:lstStyle/>
          <a:p>
            <a:pPr marL="228600" indent="-228600">
              <a:spcAft>
                <a:spcPts val="600"/>
              </a:spcAft>
              <a:buAutoNum type="arabicParenBoth"/>
            </a:pPr>
            <a:r>
              <a:rPr lang="tr-TR" sz="1000" dirty="0">
                <a:solidFill>
                  <a:schemeClr val="tx1">
                    <a:lumMod val="95000"/>
                    <a:lumOff val="5000"/>
                  </a:schemeClr>
                </a:solidFill>
                <a:hlinkClick r:id="rId2"/>
              </a:rPr>
              <a:t>h</a:t>
            </a:r>
            <a:r>
              <a:rPr lang="tr-TR"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ttps://foodsupplementseurope.org/publications-guidelines/</a:t>
            </a:r>
            <a:r>
              <a:rPr lang="tr-TR" sz="1000" dirty="0">
                <a:solidFill>
                  <a:schemeClr val="tx1">
                    <a:lumMod val="95000"/>
                    <a:lumOff val="5000"/>
                  </a:schemeClr>
                </a:solidFill>
              </a:rPr>
              <a:t> (</a:t>
            </a:r>
            <a:r>
              <a:rPr lang="tr-TR" sz="1000" dirty="0" err="1">
                <a:solidFill>
                  <a:schemeClr val="tx1">
                    <a:lumMod val="95000"/>
                    <a:lumOff val="5000"/>
                  </a:schemeClr>
                </a:solidFill>
              </a:rPr>
              <a:t>accessed</a:t>
            </a:r>
            <a:r>
              <a:rPr lang="tr-TR" sz="1000" dirty="0">
                <a:solidFill>
                  <a:schemeClr val="tx1">
                    <a:lumMod val="95000"/>
                    <a:lumOff val="5000"/>
                  </a:schemeClr>
                </a:solidFill>
              </a:rPr>
              <a:t> on 11/11/2021).</a:t>
            </a:r>
          </a:p>
          <a:p>
            <a:pPr marL="228600" indent="-228600">
              <a:spcAft>
                <a:spcPts val="600"/>
              </a:spcAft>
              <a:buAutoNum type="arabicParenBoth"/>
            </a:pPr>
            <a:r>
              <a:rPr lang="en-US" sz="1000" dirty="0" err="1">
                <a:solidFill>
                  <a:schemeClr val="tx1">
                    <a:lumMod val="95000"/>
                    <a:lumOff val="5000"/>
                  </a:schemeClr>
                </a:solidFill>
              </a:rPr>
              <a:t>Hambidge</a:t>
            </a:r>
            <a:r>
              <a:rPr lang="en-US" sz="1000" dirty="0">
                <a:solidFill>
                  <a:schemeClr val="tx1">
                    <a:lumMod val="95000"/>
                    <a:lumOff val="5000"/>
                  </a:schemeClr>
                </a:solidFill>
              </a:rPr>
              <a:t> M. Human zinc deficiency. J </a:t>
            </a:r>
            <a:r>
              <a:rPr lang="en-US" sz="1000" dirty="0" err="1">
                <a:solidFill>
                  <a:schemeClr val="tx1">
                    <a:lumMod val="95000"/>
                    <a:lumOff val="5000"/>
                  </a:schemeClr>
                </a:solidFill>
              </a:rPr>
              <a:t>Nutr</a:t>
            </a:r>
            <a:r>
              <a:rPr lang="en-US" sz="1000" dirty="0">
                <a:solidFill>
                  <a:schemeClr val="tx1">
                    <a:lumMod val="95000"/>
                    <a:lumOff val="5000"/>
                  </a:schemeClr>
                </a:solidFill>
              </a:rPr>
              <a:t>, 130 (2000) 1344-1349.</a:t>
            </a:r>
            <a:endParaRPr lang="tr-TR" sz="1000" dirty="0">
              <a:solidFill>
                <a:schemeClr val="tx1">
                  <a:lumMod val="95000"/>
                  <a:lumOff val="5000"/>
                </a:schemeClr>
              </a:solidFill>
            </a:endParaRPr>
          </a:p>
          <a:p>
            <a:pPr marL="228600" indent="-228600">
              <a:spcAft>
                <a:spcPts val="600"/>
              </a:spcAft>
              <a:buAutoNum type="arabicParenBoth"/>
            </a:pPr>
            <a:r>
              <a:rPr lang="en-US" sz="1000" dirty="0">
                <a:solidFill>
                  <a:schemeClr val="tx1">
                    <a:lumMod val="95000"/>
                    <a:lumOff val="5000"/>
                  </a:schemeClr>
                </a:solidFill>
              </a:rPr>
              <a:t>EC Scientific Committee on Food. Opinion of the Scientific</a:t>
            </a:r>
            <a:r>
              <a:rPr lang="tr-TR" sz="1000" dirty="0">
                <a:solidFill>
                  <a:schemeClr val="tx1">
                    <a:lumMod val="95000"/>
                    <a:lumOff val="5000"/>
                  </a:schemeClr>
                </a:solidFill>
              </a:rPr>
              <a:t> </a:t>
            </a:r>
            <a:r>
              <a:rPr lang="en-US" sz="1000" dirty="0">
                <a:solidFill>
                  <a:schemeClr val="tx1">
                    <a:lumMod val="95000"/>
                    <a:lumOff val="5000"/>
                  </a:schemeClr>
                </a:solidFill>
              </a:rPr>
              <a:t>Committee on Food on the tolerable upper intake level of zinc.</a:t>
            </a:r>
            <a:r>
              <a:rPr lang="tr-TR" sz="1000" dirty="0">
                <a:solidFill>
                  <a:schemeClr val="tx1">
                    <a:lumMod val="95000"/>
                    <a:lumOff val="5000"/>
                  </a:schemeClr>
                </a:solidFill>
              </a:rPr>
              <a:t> </a:t>
            </a:r>
            <a:r>
              <a:rPr lang="en-US" sz="1000" dirty="0">
                <a:solidFill>
                  <a:schemeClr val="tx1">
                    <a:lumMod val="95000"/>
                    <a:lumOff val="5000"/>
                  </a:schemeClr>
                </a:solidFill>
              </a:rPr>
              <a:t>(2003)</a:t>
            </a:r>
            <a:endParaRPr lang="tr-TR" sz="1000" dirty="0">
              <a:solidFill>
                <a:schemeClr val="tx1">
                  <a:lumMod val="95000"/>
                  <a:lumOff val="5000"/>
                </a:schemeClr>
              </a:solidFill>
            </a:endParaRPr>
          </a:p>
        </p:txBody>
      </p:sp>
      <p:sp>
        <p:nvSpPr>
          <p:cNvPr id="10" name="Açıklama Balonu: Sol Ok 9">
            <a:extLst>
              <a:ext uri="{FF2B5EF4-FFF2-40B4-BE49-F238E27FC236}">
                <a16:creationId xmlns:a16="http://schemas.microsoft.com/office/drawing/2014/main" id="{B12E2DE5-6DD5-4D9D-BDE3-0C06D05000B7}"/>
              </a:ext>
            </a:extLst>
          </p:cNvPr>
          <p:cNvSpPr/>
          <p:nvPr/>
        </p:nvSpPr>
        <p:spPr>
          <a:xfrm>
            <a:off x="5768925" y="4026323"/>
            <a:ext cx="6287087" cy="2366547"/>
          </a:xfrm>
          <a:prstGeom prst="leftArrowCallout">
            <a:avLst>
              <a:gd name="adj1" fmla="val 15055"/>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Hamilelik sırasında plazmadaki çinko, hamile olmayan kadınlara göre yaklaşık %15-35 daha düşüktür. Birkaç çalışma annenin çinko durumunun doğum ağırlığına etkisini incelemiştir: %54 çinko takviyesinin doğum ağırlığı üzerinde bir etkisi olduğunu bulmuştur (2).</a:t>
            </a:r>
          </a:p>
        </p:txBody>
      </p:sp>
      <p:sp>
        <p:nvSpPr>
          <p:cNvPr id="11" name="Açıklama Balonu: Sol Ok 10">
            <a:extLst>
              <a:ext uri="{FF2B5EF4-FFF2-40B4-BE49-F238E27FC236}">
                <a16:creationId xmlns:a16="http://schemas.microsoft.com/office/drawing/2014/main" id="{3D1F3BA4-3DE7-44E0-8FF6-FAA6039764E3}"/>
              </a:ext>
            </a:extLst>
          </p:cNvPr>
          <p:cNvSpPr/>
          <p:nvPr/>
        </p:nvSpPr>
        <p:spPr>
          <a:xfrm>
            <a:off x="2405575" y="1522881"/>
            <a:ext cx="2308276" cy="1414176"/>
          </a:xfrm>
          <a:prstGeom prst="leftArrowCallout">
            <a:avLst>
              <a:gd name="adj1" fmla="val 15055"/>
              <a:gd name="adj2" fmla="val 25000"/>
              <a:gd name="adj3" fmla="val 25000"/>
              <a:gd name="adj4" fmla="val 6497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a:t>Yaşlılar sıklıkla </a:t>
            </a:r>
            <a:r>
              <a:rPr lang="tr-TR" sz="1400" dirty="0" err="1"/>
              <a:t>diüretik</a:t>
            </a:r>
            <a:r>
              <a:rPr lang="tr-TR" sz="1400" dirty="0"/>
              <a:t> aldığından dolayı çinko emilimi genellikle azalır.</a:t>
            </a:r>
          </a:p>
        </p:txBody>
      </p:sp>
      <p:sp>
        <p:nvSpPr>
          <p:cNvPr id="9" name="Açıklama Balonu: Sol Ok 8">
            <a:extLst>
              <a:ext uri="{FF2B5EF4-FFF2-40B4-BE49-F238E27FC236}">
                <a16:creationId xmlns:a16="http://schemas.microsoft.com/office/drawing/2014/main" id="{951ED84B-20F0-4355-95FC-6DED1D416192}"/>
              </a:ext>
            </a:extLst>
          </p:cNvPr>
          <p:cNvSpPr/>
          <p:nvPr/>
        </p:nvSpPr>
        <p:spPr>
          <a:xfrm>
            <a:off x="3249637" y="2569820"/>
            <a:ext cx="4625926" cy="2016592"/>
          </a:xfrm>
          <a:prstGeom prst="leftArrowCallout">
            <a:avLst>
              <a:gd name="adj1" fmla="val 15055"/>
              <a:gd name="adj2" fmla="val 25000"/>
              <a:gd name="adj3" fmla="val 25000"/>
              <a:gd name="adj4" fmla="val 6497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Vejetaryenler bozulmuş </a:t>
            </a:r>
            <a:r>
              <a:rPr lang="tr-TR" dirty="0" err="1"/>
              <a:t>biyoyararlanım</a:t>
            </a:r>
            <a:r>
              <a:rPr lang="tr-TR" dirty="0"/>
              <a:t> nedeniyle %50'ye kadar daha yüksek diyet gereksinimlerine sahip olabilir (3).</a:t>
            </a:r>
          </a:p>
        </p:txBody>
      </p:sp>
    </p:spTree>
    <p:extLst>
      <p:ext uri="{BB962C8B-B14F-4D97-AF65-F5344CB8AC3E}">
        <p14:creationId xmlns:p14="http://schemas.microsoft.com/office/powerpoint/2010/main" val="109570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18984-C715-42C4-A467-ABD6B9EADEDA}"/>
              </a:ext>
            </a:extLst>
          </p:cNvPr>
          <p:cNvSpPr>
            <a:spLocks noGrp="1"/>
          </p:cNvSpPr>
          <p:nvPr>
            <p:ph type="title"/>
          </p:nvPr>
        </p:nvSpPr>
        <p:spPr/>
        <p:txBody>
          <a:bodyPr>
            <a:normAutofit/>
          </a:bodyPr>
          <a:lstStyle/>
          <a:p>
            <a:r>
              <a:rPr lang="tr-TR" b="1" dirty="0"/>
              <a:t>Günlük Alınan Çinko Miktarının Artırılması Gereken Durumlar</a:t>
            </a:r>
          </a:p>
        </p:txBody>
      </p:sp>
      <p:sp>
        <p:nvSpPr>
          <p:cNvPr id="3" name="İçerik Yer Tutucusu 2">
            <a:extLst>
              <a:ext uri="{FF2B5EF4-FFF2-40B4-BE49-F238E27FC236}">
                <a16:creationId xmlns:a16="http://schemas.microsoft.com/office/drawing/2014/main" id="{AFC3087E-6D8B-448D-8161-4FEA3B206C73}"/>
              </a:ext>
            </a:extLst>
          </p:cNvPr>
          <p:cNvSpPr>
            <a:spLocks noGrp="1"/>
          </p:cNvSpPr>
          <p:nvPr>
            <p:ph idx="1"/>
          </p:nvPr>
        </p:nvSpPr>
        <p:spPr/>
        <p:txBody>
          <a:bodyPr/>
          <a:lstStyle/>
          <a:p>
            <a:pPr lvl="0"/>
            <a:r>
              <a:rPr lang="tr-TR" dirty="0">
                <a:solidFill>
                  <a:schemeClr val="accent2">
                    <a:lumMod val="75000"/>
                  </a:schemeClr>
                </a:solidFill>
              </a:rPr>
              <a:t>Ergenlik ve büyüme dönemleri</a:t>
            </a:r>
          </a:p>
          <a:p>
            <a:pPr lvl="0"/>
            <a:endParaRPr lang="tr-TR" dirty="0"/>
          </a:p>
          <a:p>
            <a:pPr marL="0" lvl="0" indent="0">
              <a:buNone/>
            </a:pPr>
            <a:endParaRPr lang="tr-TR" dirty="0"/>
          </a:p>
          <a:p>
            <a:pPr lvl="0"/>
            <a:endParaRPr lang="tr-TR" dirty="0">
              <a:solidFill>
                <a:srgbClr val="00B050"/>
              </a:solidFill>
            </a:endParaRPr>
          </a:p>
          <a:p>
            <a:pPr lvl="0"/>
            <a:r>
              <a:rPr lang="tr-TR" dirty="0">
                <a:solidFill>
                  <a:srgbClr val="00B050"/>
                </a:solidFill>
              </a:rPr>
              <a:t>Sporcular</a:t>
            </a:r>
            <a:endParaRPr lang="en-US" dirty="0">
              <a:solidFill>
                <a:srgbClr val="00B050"/>
              </a:solidFill>
            </a:endParaRPr>
          </a:p>
        </p:txBody>
      </p:sp>
      <p:sp>
        <p:nvSpPr>
          <p:cNvPr id="7" name="Metin kutusu 6">
            <a:extLst>
              <a:ext uri="{FF2B5EF4-FFF2-40B4-BE49-F238E27FC236}">
                <a16:creationId xmlns:a16="http://schemas.microsoft.com/office/drawing/2014/main" id="{5148E2BC-F35A-451D-85EB-0FCBF8C90975}"/>
              </a:ext>
            </a:extLst>
          </p:cNvPr>
          <p:cNvSpPr txBox="1"/>
          <p:nvPr/>
        </p:nvSpPr>
        <p:spPr>
          <a:xfrm>
            <a:off x="838200" y="5832781"/>
            <a:ext cx="10515600" cy="707886"/>
          </a:xfrm>
          <a:prstGeom prst="rect">
            <a:avLst/>
          </a:prstGeom>
          <a:noFill/>
        </p:spPr>
        <p:txBody>
          <a:bodyPr wrap="square" rtlCol="0">
            <a:spAutoFit/>
          </a:bodyPr>
          <a:lstStyle/>
          <a:p>
            <a:pPr marL="228600" indent="-228600">
              <a:spcAft>
                <a:spcPts val="600"/>
              </a:spcAft>
              <a:buAutoNum type="arabicParenBoth"/>
            </a:pPr>
            <a:r>
              <a:rPr lang="tr-TR" sz="1000" dirty="0">
                <a:solidFill>
                  <a:schemeClr val="tx1">
                    <a:lumMod val="95000"/>
                    <a:lumOff val="5000"/>
                  </a:schemeClr>
                </a:solidFill>
                <a:hlinkClick r:id="rId2"/>
              </a:rPr>
              <a:t>h</a:t>
            </a:r>
            <a:r>
              <a:rPr lang="tr-TR"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ttps://foodsupplementseurope.org/publications-guidelines/</a:t>
            </a:r>
            <a:r>
              <a:rPr lang="tr-TR" sz="1000" dirty="0">
                <a:solidFill>
                  <a:schemeClr val="tx1">
                    <a:lumMod val="95000"/>
                    <a:lumOff val="5000"/>
                  </a:schemeClr>
                </a:solidFill>
              </a:rPr>
              <a:t> (</a:t>
            </a:r>
            <a:r>
              <a:rPr lang="tr-TR" sz="1000" dirty="0" err="1">
                <a:solidFill>
                  <a:schemeClr val="tx1">
                    <a:lumMod val="95000"/>
                    <a:lumOff val="5000"/>
                  </a:schemeClr>
                </a:solidFill>
              </a:rPr>
              <a:t>accessed</a:t>
            </a:r>
            <a:r>
              <a:rPr lang="tr-TR" sz="1000" dirty="0">
                <a:solidFill>
                  <a:schemeClr val="tx1">
                    <a:lumMod val="95000"/>
                    <a:lumOff val="5000"/>
                  </a:schemeClr>
                </a:solidFill>
              </a:rPr>
              <a:t> on 11/11/2021).</a:t>
            </a:r>
          </a:p>
          <a:p>
            <a:pPr marL="228600" indent="-228600">
              <a:spcAft>
                <a:spcPts val="600"/>
              </a:spcAft>
              <a:buAutoNum type="arabicParenBoth"/>
            </a:pPr>
            <a:r>
              <a:rPr lang="en-US" sz="1000" dirty="0">
                <a:solidFill>
                  <a:schemeClr val="tx1">
                    <a:lumMod val="95000"/>
                    <a:lumOff val="5000"/>
                  </a:schemeClr>
                </a:solidFill>
              </a:rPr>
              <a:t>Maughan RJ. Nutrition in sport. Blackwell Science, Oxford, (2000)</a:t>
            </a:r>
            <a:r>
              <a:rPr lang="tr-TR" sz="1000" dirty="0">
                <a:solidFill>
                  <a:schemeClr val="tx1">
                    <a:lumMod val="95000"/>
                    <a:lumOff val="5000"/>
                  </a:schemeClr>
                </a:solidFill>
              </a:rPr>
              <a:t> </a:t>
            </a:r>
            <a:r>
              <a:rPr lang="en-US" sz="1000" dirty="0">
                <a:solidFill>
                  <a:schemeClr val="tx1">
                    <a:lumMod val="95000"/>
                    <a:lumOff val="5000"/>
                  </a:schemeClr>
                </a:solidFill>
              </a:rPr>
              <a:t>339-341.</a:t>
            </a:r>
            <a:endParaRPr lang="tr-TR" sz="1000" dirty="0">
              <a:solidFill>
                <a:schemeClr val="tx1">
                  <a:lumMod val="95000"/>
                  <a:lumOff val="5000"/>
                </a:schemeClr>
              </a:solidFill>
            </a:endParaRPr>
          </a:p>
          <a:p>
            <a:pPr marL="228600" indent="-228600">
              <a:spcAft>
                <a:spcPts val="600"/>
              </a:spcAft>
              <a:buAutoNum type="arabicParenBoth"/>
            </a:pPr>
            <a:r>
              <a:rPr lang="en-US" sz="1000" dirty="0" err="1">
                <a:solidFill>
                  <a:schemeClr val="tx1">
                    <a:lumMod val="95000"/>
                    <a:lumOff val="5000"/>
                  </a:schemeClr>
                </a:solidFill>
              </a:rPr>
              <a:t>Hambidge</a:t>
            </a:r>
            <a:r>
              <a:rPr lang="en-US" sz="1000" dirty="0">
                <a:solidFill>
                  <a:schemeClr val="tx1">
                    <a:lumMod val="95000"/>
                    <a:lumOff val="5000"/>
                  </a:schemeClr>
                </a:solidFill>
              </a:rPr>
              <a:t> M. Human zinc deficiency. J </a:t>
            </a:r>
            <a:r>
              <a:rPr lang="en-US" sz="1000" dirty="0" err="1">
                <a:solidFill>
                  <a:schemeClr val="tx1">
                    <a:lumMod val="95000"/>
                    <a:lumOff val="5000"/>
                  </a:schemeClr>
                </a:solidFill>
              </a:rPr>
              <a:t>Nutr</a:t>
            </a:r>
            <a:r>
              <a:rPr lang="en-US" sz="1000" dirty="0">
                <a:solidFill>
                  <a:schemeClr val="tx1">
                    <a:lumMod val="95000"/>
                    <a:lumOff val="5000"/>
                  </a:schemeClr>
                </a:solidFill>
              </a:rPr>
              <a:t>, 130 (2000) 1344-1349.</a:t>
            </a:r>
            <a:endParaRPr lang="tr-TR" sz="1000" dirty="0">
              <a:solidFill>
                <a:schemeClr val="tx1">
                  <a:lumMod val="95000"/>
                  <a:lumOff val="5000"/>
                </a:schemeClr>
              </a:solidFill>
            </a:endParaRPr>
          </a:p>
        </p:txBody>
      </p:sp>
      <p:sp>
        <p:nvSpPr>
          <p:cNvPr id="14" name="Açıklama Balonu: Sol Ok 13">
            <a:extLst>
              <a:ext uri="{FF2B5EF4-FFF2-40B4-BE49-F238E27FC236}">
                <a16:creationId xmlns:a16="http://schemas.microsoft.com/office/drawing/2014/main" id="{35062C4B-16A6-4320-8798-1DEAB02A7814}"/>
              </a:ext>
            </a:extLst>
          </p:cNvPr>
          <p:cNvSpPr/>
          <p:nvPr/>
        </p:nvSpPr>
        <p:spPr>
          <a:xfrm>
            <a:off x="5740790" y="1027906"/>
            <a:ext cx="5613010" cy="2366547"/>
          </a:xfrm>
          <a:prstGeom prst="leftArrowCallout">
            <a:avLst>
              <a:gd name="adj1" fmla="val 15055"/>
              <a:gd name="adj2" fmla="val 25000"/>
              <a:gd name="adj3" fmla="val 25000"/>
              <a:gd name="adj4" fmla="val 64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Çinko, hücre bölünmesi ve protein sentezi için çok önemli göründüğünden, fiziksel büyümedeki bozulma en ilgili klinik özelliklerden biridir. Çinko eksikliğinin doğrusal büyümeyi ve kilo alımını etkilediği düşünüldüğünde, çocuklarda yeterli çinko alımı esastır (3).</a:t>
            </a:r>
          </a:p>
        </p:txBody>
      </p:sp>
      <p:sp>
        <p:nvSpPr>
          <p:cNvPr id="8" name="Açıklama Balonu: Sol Ok 7">
            <a:extLst>
              <a:ext uri="{FF2B5EF4-FFF2-40B4-BE49-F238E27FC236}">
                <a16:creationId xmlns:a16="http://schemas.microsoft.com/office/drawing/2014/main" id="{2E94E370-769B-45B3-9E9D-8C071B0267B2}"/>
              </a:ext>
            </a:extLst>
          </p:cNvPr>
          <p:cNvSpPr/>
          <p:nvPr/>
        </p:nvSpPr>
        <p:spPr>
          <a:xfrm>
            <a:off x="2713891" y="2945742"/>
            <a:ext cx="4193346" cy="2523335"/>
          </a:xfrm>
          <a:prstGeom prst="leftArrowCallout">
            <a:avLst>
              <a:gd name="adj1" fmla="val 15055"/>
              <a:gd name="adj2" fmla="val 25000"/>
              <a:gd name="adj3" fmla="val 25000"/>
              <a:gd name="adj4" fmla="val 6497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Sporcular genellikle ter  nedeniyle yüksek vitamin/ mineral ihtiyaçları vardır. </a:t>
            </a:r>
          </a:p>
        </p:txBody>
      </p:sp>
    </p:spTree>
    <p:extLst>
      <p:ext uri="{BB962C8B-B14F-4D97-AF65-F5344CB8AC3E}">
        <p14:creationId xmlns:p14="http://schemas.microsoft.com/office/powerpoint/2010/main" val="289049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B14C1E-F18F-40F5-B4D5-AA0B3B24B07B}"/>
              </a:ext>
            </a:extLst>
          </p:cNvPr>
          <p:cNvSpPr>
            <a:spLocks noGrp="1"/>
          </p:cNvSpPr>
          <p:nvPr>
            <p:ph type="title"/>
          </p:nvPr>
        </p:nvSpPr>
        <p:spPr/>
        <p:txBody>
          <a:bodyPr/>
          <a:lstStyle/>
          <a:p>
            <a:r>
              <a:rPr lang="tr-TR" b="1" dirty="0"/>
              <a:t>Çinko Etkileşimi ve Düzeyleri</a:t>
            </a:r>
          </a:p>
        </p:txBody>
      </p:sp>
      <p:sp>
        <p:nvSpPr>
          <p:cNvPr id="3" name="İçerik Yer Tutucusu 2">
            <a:extLst>
              <a:ext uri="{FF2B5EF4-FFF2-40B4-BE49-F238E27FC236}">
                <a16:creationId xmlns:a16="http://schemas.microsoft.com/office/drawing/2014/main" id="{63D2A974-0483-4CA7-9DAC-5E9FFC460D96}"/>
              </a:ext>
            </a:extLst>
          </p:cNvPr>
          <p:cNvSpPr>
            <a:spLocks noGrp="1"/>
          </p:cNvSpPr>
          <p:nvPr>
            <p:ph idx="1"/>
          </p:nvPr>
        </p:nvSpPr>
        <p:spPr/>
        <p:txBody>
          <a:bodyPr/>
          <a:lstStyle/>
          <a:p>
            <a:pPr marL="0" indent="0">
              <a:buNone/>
            </a:pPr>
            <a:r>
              <a:rPr lang="tr-TR" b="1" dirty="0"/>
              <a:t>Etkileşimi:</a:t>
            </a:r>
          </a:p>
          <a:p>
            <a:r>
              <a:rPr lang="tr-TR" dirty="0"/>
              <a:t>Kalsiyum ve demir gibi mineraller yüksek dozda alındığında çinko emilimini azaltırlar.</a:t>
            </a:r>
          </a:p>
          <a:p>
            <a:r>
              <a:rPr lang="tr-TR" dirty="0"/>
              <a:t>Çinkonun iyi emilebilmesi için yüksek lifli yiyeceklerle aynı anda alınmamalıdır (</a:t>
            </a:r>
            <a:r>
              <a:rPr lang="tr-TR" b="1" dirty="0"/>
              <a:t>çinkonun her formu için geçerli değildir</a:t>
            </a:r>
            <a:r>
              <a:rPr lang="tr-TR" dirty="0"/>
              <a:t>). </a:t>
            </a:r>
          </a:p>
          <a:p>
            <a:pPr marL="0" indent="0">
              <a:buNone/>
            </a:pPr>
            <a:r>
              <a:rPr lang="tr-TR" b="1" dirty="0"/>
              <a:t>Düzeyleri:</a:t>
            </a:r>
          </a:p>
          <a:p>
            <a:r>
              <a:rPr lang="tr-TR" dirty="0"/>
              <a:t>Plazma çinko düzeyleri 70-120 </a:t>
            </a:r>
            <a:r>
              <a:rPr lang="tr-TR" dirty="0" err="1"/>
              <a:t>mcg</a:t>
            </a:r>
            <a:r>
              <a:rPr lang="tr-TR" dirty="0"/>
              <a:t>/</a:t>
            </a:r>
            <a:r>
              <a:rPr lang="tr-TR" dirty="0" err="1"/>
              <a:t>dL</a:t>
            </a:r>
            <a:r>
              <a:rPr lang="tr-TR" dirty="0"/>
              <a:t> düzeyindedir.</a:t>
            </a:r>
          </a:p>
        </p:txBody>
      </p:sp>
      <p:sp>
        <p:nvSpPr>
          <p:cNvPr id="4" name="Metin kutusu 3">
            <a:extLst>
              <a:ext uri="{FF2B5EF4-FFF2-40B4-BE49-F238E27FC236}">
                <a16:creationId xmlns:a16="http://schemas.microsoft.com/office/drawing/2014/main" id="{F4834827-D51F-4ADA-A56A-A6215694EAB8}"/>
              </a:ext>
            </a:extLst>
          </p:cNvPr>
          <p:cNvSpPr txBox="1"/>
          <p:nvPr/>
        </p:nvSpPr>
        <p:spPr>
          <a:xfrm>
            <a:off x="838200" y="6057435"/>
            <a:ext cx="10677379" cy="254465"/>
          </a:xfrm>
          <a:prstGeom prst="rect">
            <a:avLst/>
          </a:prstGeom>
          <a:noFill/>
        </p:spPr>
        <p:txBody>
          <a:bodyPr wrap="square" rtlCol="0">
            <a:spAutoFit/>
          </a:bodyPr>
          <a:lstStyle/>
          <a:p>
            <a:r>
              <a:rPr lang="tr-TR" sz="1000" dirty="0" err="1"/>
              <a:t>Tijen</a:t>
            </a:r>
            <a:r>
              <a:rPr lang="tr-TR" sz="1000" dirty="0"/>
              <a:t> ACARKAN, 2020: </a:t>
            </a:r>
            <a:r>
              <a:rPr lang="tr-TR" sz="1000" dirty="0" err="1"/>
              <a:t>Esential</a:t>
            </a:r>
            <a:r>
              <a:rPr lang="tr-TR" sz="1000" dirty="0"/>
              <a:t> </a:t>
            </a:r>
            <a:r>
              <a:rPr lang="tr-TR" sz="1000" dirty="0" err="1"/>
              <a:t>micronutrient</a:t>
            </a:r>
            <a:r>
              <a:rPr lang="tr-TR" sz="1000" dirty="0"/>
              <a:t>- </a:t>
            </a:r>
            <a:r>
              <a:rPr lang="tr-TR" sz="1000" dirty="0" err="1"/>
              <a:t>Zinc</a:t>
            </a:r>
            <a:r>
              <a:rPr lang="tr-TR" sz="1000" dirty="0"/>
              <a:t>.</a:t>
            </a:r>
            <a:r>
              <a:rPr lang="en-US" sz="1000" dirty="0"/>
              <a:t> Journal of Complementary Medicine, Regulation and Neural Therapy Volume 14, Number 1</a:t>
            </a:r>
            <a:r>
              <a:rPr lang="tr-TR" sz="1000" dirty="0"/>
              <a:t>.  </a:t>
            </a:r>
          </a:p>
        </p:txBody>
      </p:sp>
    </p:spTree>
    <p:extLst>
      <p:ext uri="{BB962C8B-B14F-4D97-AF65-F5344CB8AC3E}">
        <p14:creationId xmlns:p14="http://schemas.microsoft.com/office/powerpoint/2010/main" val="263209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84F4E8-EEB0-4FCD-9210-E8C2F1A0D8CD}"/>
              </a:ext>
            </a:extLst>
          </p:cNvPr>
          <p:cNvSpPr>
            <a:spLocks noGrp="1"/>
          </p:cNvSpPr>
          <p:nvPr>
            <p:ph type="title"/>
          </p:nvPr>
        </p:nvSpPr>
        <p:spPr/>
        <p:txBody>
          <a:bodyPr/>
          <a:lstStyle/>
          <a:p>
            <a:r>
              <a:rPr lang="tr-TR" b="1" dirty="0"/>
              <a:t>Çinko Kullanımı</a:t>
            </a:r>
          </a:p>
        </p:txBody>
      </p:sp>
      <p:pic>
        <p:nvPicPr>
          <p:cNvPr id="5" name="Resim 4">
            <a:extLst>
              <a:ext uri="{FF2B5EF4-FFF2-40B4-BE49-F238E27FC236}">
                <a16:creationId xmlns:a16="http://schemas.microsoft.com/office/drawing/2014/main" id="{67D2E7D4-F112-4C70-9533-82C13B2533D4}"/>
              </a:ext>
            </a:extLst>
          </p:cNvPr>
          <p:cNvPicPr>
            <a:picLocks noChangeAspect="1"/>
          </p:cNvPicPr>
          <p:nvPr/>
        </p:nvPicPr>
        <p:blipFill rotWithShape="1">
          <a:blip r:embed="rId2"/>
          <a:srcRect l="6874" t="38301" r="64643" b="19562"/>
          <a:stretch/>
        </p:blipFill>
        <p:spPr>
          <a:xfrm>
            <a:off x="723928" y="1756271"/>
            <a:ext cx="5602883" cy="4660289"/>
          </a:xfrm>
          <a:prstGeom prst="rect">
            <a:avLst/>
          </a:prstGeom>
        </p:spPr>
      </p:pic>
      <p:sp>
        <p:nvSpPr>
          <p:cNvPr id="7" name="Metin kutusu 6">
            <a:extLst>
              <a:ext uri="{FF2B5EF4-FFF2-40B4-BE49-F238E27FC236}">
                <a16:creationId xmlns:a16="http://schemas.microsoft.com/office/drawing/2014/main" id="{66857F87-63F3-4D3B-A47C-41CF7248F91C}"/>
              </a:ext>
            </a:extLst>
          </p:cNvPr>
          <p:cNvSpPr txBox="1"/>
          <p:nvPr/>
        </p:nvSpPr>
        <p:spPr>
          <a:xfrm>
            <a:off x="6326811" y="2136338"/>
            <a:ext cx="5222017" cy="2308324"/>
          </a:xfrm>
          <a:prstGeom prst="rect">
            <a:avLst/>
          </a:prstGeom>
          <a:noFill/>
        </p:spPr>
        <p:txBody>
          <a:bodyPr wrap="square">
            <a:spAutoFit/>
          </a:bodyPr>
          <a:lstStyle/>
          <a:p>
            <a:r>
              <a:rPr lang="tr-TR" sz="1800" b="1" i="0" u="none" strike="noStrike" baseline="0" dirty="0">
                <a:solidFill>
                  <a:srgbClr val="000000"/>
                </a:solidFill>
              </a:rPr>
              <a:t>SCF: </a:t>
            </a:r>
            <a:r>
              <a:rPr lang="en-US" sz="1800" b="0" i="0" u="none" strike="noStrike" baseline="0" dirty="0">
                <a:solidFill>
                  <a:srgbClr val="000000"/>
                </a:solidFill>
              </a:rPr>
              <a:t>The Scientific Committee on Food</a:t>
            </a:r>
            <a:endParaRPr lang="tr-TR" sz="1800" b="0" i="0" u="none" strike="noStrike" baseline="0" dirty="0">
              <a:solidFill>
                <a:srgbClr val="000000"/>
              </a:solidFill>
            </a:endParaRPr>
          </a:p>
          <a:p>
            <a:r>
              <a:rPr lang="tr-TR" sz="1800" b="1" i="0" u="none" strike="noStrike" baseline="0" dirty="0">
                <a:solidFill>
                  <a:srgbClr val="000000"/>
                </a:solidFill>
              </a:rPr>
              <a:t>FNB: </a:t>
            </a:r>
            <a:r>
              <a:rPr lang="en-US" sz="1800" b="0" i="0" u="none" strike="noStrike" baseline="0" dirty="0">
                <a:solidFill>
                  <a:srgbClr val="000000"/>
                </a:solidFill>
              </a:rPr>
              <a:t>the Food and Nutrition Board</a:t>
            </a:r>
            <a:endParaRPr lang="tr-TR" dirty="0">
              <a:solidFill>
                <a:srgbClr val="000000"/>
              </a:solidFill>
            </a:endParaRPr>
          </a:p>
          <a:p>
            <a:r>
              <a:rPr lang="en-US" sz="1800" b="1" i="0" u="none" strike="noStrike" baseline="0" dirty="0">
                <a:solidFill>
                  <a:srgbClr val="000000"/>
                </a:solidFill>
              </a:rPr>
              <a:t>LOAEL</a:t>
            </a:r>
            <a:r>
              <a:rPr lang="tr-TR" sz="1800" b="1" i="0" u="none" strike="noStrike" baseline="0" dirty="0">
                <a:solidFill>
                  <a:srgbClr val="000000"/>
                </a:solidFill>
              </a:rPr>
              <a:t> (</a:t>
            </a:r>
            <a:r>
              <a:rPr lang="tr-TR" b="1" dirty="0">
                <a:solidFill>
                  <a:srgbClr val="000000"/>
                </a:solidFill>
              </a:rPr>
              <a:t>Gözlenen en düşük yan etki seviyesi) </a:t>
            </a:r>
            <a:r>
              <a:rPr lang="tr-TR" sz="1800" b="1" i="0" u="none" strike="noStrike" baseline="0" dirty="0">
                <a:solidFill>
                  <a:srgbClr val="000000"/>
                </a:solidFill>
              </a:rPr>
              <a:t>: </a:t>
            </a:r>
            <a:r>
              <a:rPr lang="en-US" sz="1800" b="0" i="0" u="none" strike="noStrike" baseline="0" dirty="0">
                <a:solidFill>
                  <a:srgbClr val="000000"/>
                </a:solidFill>
              </a:rPr>
              <a:t>Lowest Observed Adverse Effect Levels</a:t>
            </a:r>
            <a:endParaRPr lang="tr-TR" sz="1800" b="1" i="0" u="sng" strike="noStrike" baseline="0" dirty="0">
              <a:solidFill>
                <a:srgbClr val="000000"/>
              </a:solidFill>
            </a:endParaRPr>
          </a:p>
          <a:p>
            <a:r>
              <a:rPr lang="en-US" sz="1800" b="1" i="0" u="none" strike="noStrike" baseline="0" dirty="0">
                <a:solidFill>
                  <a:srgbClr val="000000"/>
                </a:solidFill>
              </a:rPr>
              <a:t>NOAEL</a:t>
            </a:r>
            <a:r>
              <a:rPr lang="tr-TR" sz="1800" b="1" i="0" u="none" strike="noStrike" baseline="0" dirty="0">
                <a:solidFill>
                  <a:srgbClr val="000000"/>
                </a:solidFill>
              </a:rPr>
              <a:t> (Gözlenmeyen yan etki seviyesi): </a:t>
            </a:r>
            <a:r>
              <a:rPr lang="en-US" sz="1800" b="0" i="0" u="none" strike="noStrike" baseline="0" dirty="0">
                <a:solidFill>
                  <a:srgbClr val="000000"/>
                </a:solidFill>
              </a:rPr>
              <a:t>No Observed Adverse Effect Level</a:t>
            </a:r>
            <a:r>
              <a:rPr lang="tr-TR" sz="1800" b="0" i="0" u="none" strike="noStrike" baseline="0" dirty="0">
                <a:solidFill>
                  <a:srgbClr val="000000"/>
                </a:solidFill>
              </a:rPr>
              <a:t> </a:t>
            </a:r>
          </a:p>
          <a:p>
            <a:r>
              <a:rPr lang="tr-TR" sz="1800" b="1" i="0" u="none" strike="noStrike" baseline="0" dirty="0">
                <a:solidFill>
                  <a:srgbClr val="000000"/>
                </a:solidFill>
              </a:rPr>
              <a:t>UL (</a:t>
            </a:r>
            <a:r>
              <a:rPr lang="tr-TR" sz="1800" b="1" i="0" u="none" strike="noStrike" baseline="0" dirty="0" err="1">
                <a:solidFill>
                  <a:srgbClr val="000000"/>
                </a:solidFill>
              </a:rPr>
              <a:t>Tolere</a:t>
            </a:r>
            <a:r>
              <a:rPr lang="tr-TR" sz="1800" b="1" i="0" u="none" strike="noStrike" baseline="0" dirty="0">
                <a:solidFill>
                  <a:srgbClr val="000000"/>
                </a:solidFill>
              </a:rPr>
              <a:t> Edilebilir Üst Alım Seviyeleri): </a:t>
            </a:r>
            <a:r>
              <a:rPr lang="tr-TR" sz="1800" b="0" i="0" u="none" strike="noStrike" baseline="0" dirty="0" err="1">
                <a:solidFill>
                  <a:srgbClr val="000000"/>
                </a:solidFill>
              </a:rPr>
              <a:t>Tolerable</a:t>
            </a:r>
            <a:r>
              <a:rPr lang="tr-TR" sz="1800" b="0" i="0" u="none" strike="noStrike" baseline="0" dirty="0">
                <a:solidFill>
                  <a:srgbClr val="000000"/>
                </a:solidFill>
              </a:rPr>
              <a:t> </a:t>
            </a:r>
            <a:r>
              <a:rPr lang="tr-TR" sz="1800" b="0" i="0" u="none" strike="noStrike" baseline="0" dirty="0" err="1">
                <a:solidFill>
                  <a:srgbClr val="000000"/>
                </a:solidFill>
              </a:rPr>
              <a:t>Upper</a:t>
            </a:r>
            <a:r>
              <a:rPr lang="tr-TR" dirty="0">
                <a:solidFill>
                  <a:srgbClr val="000000"/>
                </a:solidFill>
              </a:rPr>
              <a:t> </a:t>
            </a:r>
            <a:r>
              <a:rPr lang="tr-TR" sz="1800" b="0" i="0" u="none" strike="noStrike" baseline="0" dirty="0" err="1">
                <a:solidFill>
                  <a:srgbClr val="000000"/>
                </a:solidFill>
              </a:rPr>
              <a:t>Intake</a:t>
            </a:r>
            <a:r>
              <a:rPr lang="tr-TR" sz="1800" b="0" i="0" u="none" strike="noStrike" baseline="0" dirty="0">
                <a:solidFill>
                  <a:srgbClr val="000000"/>
                </a:solidFill>
              </a:rPr>
              <a:t> </a:t>
            </a:r>
            <a:r>
              <a:rPr lang="tr-TR" sz="1800" b="0" i="0" u="none" strike="noStrike" baseline="0" dirty="0" err="1">
                <a:solidFill>
                  <a:srgbClr val="000000"/>
                </a:solidFill>
              </a:rPr>
              <a:t>Levels</a:t>
            </a:r>
            <a:endParaRPr lang="tr-TR" sz="1800" b="1" i="0" u="none" strike="noStrike" baseline="0" dirty="0">
              <a:solidFill>
                <a:srgbClr val="000000"/>
              </a:solidFill>
            </a:endParaRPr>
          </a:p>
        </p:txBody>
      </p:sp>
      <p:sp>
        <p:nvSpPr>
          <p:cNvPr id="8" name="Metin kutusu 7">
            <a:extLst>
              <a:ext uri="{FF2B5EF4-FFF2-40B4-BE49-F238E27FC236}">
                <a16:creationId xmlns:a16="http://schemas.microsoft.com/office/drawing/2014/main" id="{BAC7D364-DAA0-4AFF-9A94-DEF7D8754B40}"/>
              </a:ext>
            </a:extLst>
          </p:cNvPr>
          <p:cNvSpPr txBox="1"/>
          <p:nvPr/>
        </p:nvSpPr>
        <p:spPr>
          <a:xfrm>
            <a:off x="988255" y="6293450"/>
            <a:ext cx="10515600" cy="246221"/>
          </a:xfrm>
          <a:prstGeom prst="rect">
            <a:avLst/>
          </a:prstGeom>
          <a:noFill/>
        </p:spPr>
        <p:txBody>
          <a:bodyPr wrap="square" rtlCol="0">
            <a:spAutoFit/>
          </a:bodyPr>
          <a:lstStyle/>
          <a:p>
            <a:pPr>
              <a:spcAft>
                <a:spcPts val="600"/>
              </a:spcAft>
            </a:pPr>
            <a:r>
              <a:rPr lang="tr-TR" sz="1000" dirty="0">
                <a:solidFill>
                  <a:schemeClr val="tx1">
                    <a:lumMod val="95000"/>
                    <a:lumOff val="5000"/>
                  </a:schemeClr>
                </a:solidFill>
                <a:hlinkClick r:id="rId3">
                  <a:extLst>
                    <a:ext uri="{A12FA001-AC4F-418D-AE19-62706E023703}">
                      <ahyp:hlinkClr xmlns:ahyp="http://schemas.microsoft.com/office/drawing/2018/hyperlinkcolor" val="tx"/>
                    </a:ext>
                  </a:extLst>
                </a:hlinkClick>
              </a:rPr>
              <a:t>https://foodsupplementseurope.org/publications-guidelines/</a:t>
            </a:r>
            <a:r>
              <a:rPr lang="tr-TR" sz="1000" dirty="0">
                <a:solidFill>
                  <a:schemeClr val="tx1">
                    <a:lumMod val="95000"/>
                    <a:lumOff val="5000"/>
                  </a:schemeClr>
                </a:solidFill>
              </a:rPr>
              <a:t> (</a:t>
            </a:r>
            <a:r>
              <a:rPr lang="tr-TR" sz="1000" dirty="0" err="1">
                <a:solidFill>
                  <a:schemeClr val="tx1">
                    <a:lumMod val="95000"/>
                    <a:lumOff val="5000"/>
                  </a:schemeClr>
                </a:solidFill>
              </a:rPr>
              <a:t>accessed</a:t>
            </a:r>
            <a:r>
              <a:rPr lang="tr-TR" sz="1000" dirty="0">
                <a:solidFill>
                  <a:schemeClr val="tx1">
                    <a:lumMod val="95000"/>
                    <a:lumOff val="5000"/>
                  </a:schemeClr>
                </a:solidFill>
              </a:rPr>
              <a:t> on 11/11/2021).</a:t>
            </a:r>
          </a:p>
        </p:txBody>
      </p:sp>
      <p:sp>
        <p:nvSpPr>
          <p:cNvPr id="9" name="Dikdörtgen 8">
            <a:extLst>
              <a:ext uri="{FF2B5EF4-FFF2-40B4-BE49-F238E27FC236}">
                <a16:creationId xmlns:a16="http://schemas.microsoft.com/office/drawing/2014/main" id="{88000AED-836C-48F6-9551-D5881883F845}"/>
              </a:ext>
            </a:extLst>
          </p:cNvPr>
          <p:cNvSpPr/>
          <p:nvPr/>
        </p:nvSpPr>
        <p:spPr>
          <a:xfrm>
            <a:off x="3094891" y="4965895"/>
            <a:ext cx="1153551" cy="246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4386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500479-6D25-4BFD-9022-38B221D27459}"/>
              </a:ext>
            </a:extLst>
          </p:cNvPr>
          <p:cNvSpPr>
            <a:spLocks noGrp="1"/>
          </p:cNvSpPr>
          <p:nvPr>
            <p:ph type="title"/>
          </p:nvPr>
        </p:nvSpPr>
        <p:spPr/>
        <p:txBody>
          <a:bodyPr/>
          <a:lstStyle/>
          <a:p>
            <a:r>
              <a:rPr lang="tr-TR" b="1" dirty="0"/>
              <a:t>Çinko Formları</a:t>
            </a:r>
          </a:p>
        </p:txBody>
      </p:sp>
      <p:sp>
        <p:nvSpPr>
          <p:cNvPr id="3" name="İçerik Yer Tutucusu 2">
            <a:extLst>
              <a:ext uri="{FF2B5EF4-FFF2-40B4-BE49-F238E27FC236}">
                <a16:creationId xmlns:a16="http://schemas.microsoft.com/office/drawing/2014/main" id="{7A6DA324-F265-4C1B-AD07-6E39F1A53B59}"/>
              </a:ext>
            </a:extLst>
          </p:cNvPr>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
        <p:nvSpPr>
          <p:cNvPr id="4" name="Metin kutusu 3">
            <a:extLst>
              <a:ext uri="{FF2B5EF4-FFF2-40B4-BE49-F238E27FC236}">
                <a16:creationId xmlns:a16="http://schemas.microsoft.com/office/drawing/2014/main" id="{BEEC1568-9E69-4355-978A-6F35B0FBFD75}"/>
              </a:ext>
            </a:extLst>
          </p:cNvPr>
          <p:cNvSpPr txBox="1"/>
          <p:nvPr/>
        </p:nvSpPr>
        <p:spPr>
          <a:xfrm>
            <a:off x="838200" y="6057435"/>
            <a:ext cx="10677379" cy="246221"/>
          </a:xfrm>
          <a:prstGeom prst="rect">
            <a:avLst/>
          </a:prstGeom>
          <a:noFill/>
        </p:spPr>
        <p:txBody>
          <a:bodyPr wrap="square" rtlCol="0">
            <a:spAutoFit/>
          </a:bodyPr>
          <a:lstStyle/>
          <a:p>
            <a:r>
              <a:rPr lang="tr-TR" sz="1000" dirty="0" err="1"/>
              <a:t>Majeed</a:t>
            </a:r>
            <a:r>
              <a:rPr lang="tr-TR" sz="1000" dirty="0"/>
              <a:t> M, </a:t>
            </a:r>
            <a:r>
              <a:rPr lang="tr-TR" sz="1000" dirty="0" err="1"/>
              <a:t>Chavez</a:t>
            </a:r>
            <a:r>
              <a:rPr lang="tr-TR" sz="1000" dirty="0"/>
              <a:t> M, </a:t>
            </a:r>
            <a:r>
              <a:rPr lang="tr-TR" sz="1000" dirty="0" err="1"/>
              <a:t>Nagabhushanam</a:t>
            </a:r>
            <a:r>
              <a:rPr lang="tr-TR" sz="1000" dirty="0"/>
              <a:t> K </a:t>
            </a:r>
            <a:r>
              <a:rPr lang="tr-TR" sz="1000" dirty="0" err="1"/>
              <a:t>and</a:t>
            </a:r>
            <a:r>
              <a:rPr lang="tr-TR" sz="1000" dirty="0"/>
              <a:t> </a:t>
            </a:r>
            <a:r>
              <a:rPr lang="tr-TR" sz="1000" dirty="0" err="1"/>
              <a:t>Mundkur</a:t>
            </a:r>
            <a:r>
              <a:rPr lang="tr-TR" sz="1000" dirty="0"/>
              <a:t> L. </a:t>
            </a:r>
            <a:r>
              <a:rPr lang="tr-TR" sz="1000" dirty="0" err="1"/>
              <a:t>Zinc</a:t>
            </a:r>
            <a:r>
              <a:rPr lang="tr-TR" sz="1000" dirty="0"/>
              <a:t> </a:t>
            </a:r>
            <a:r>
              <a:rPr lang="tr-TR" sz="1000" dirty="0" err="1"/>
              <a:t>Supplements</a:t>
            </a:r>
            <a:r>
              <a:rPr lang="tr-TR" sz="1000" dirty="0"/>
              <a:t> in COVID-19 </a:t>
            </a:r>
            <a:r>
              <a:rPr lang="tr-TR" sz="1000" dirty="0" err="1"/>
              <a:t>Pathogenesis-Current</a:t>
            </a:r>
            <a:r>
              <a:rPr lang="tr-TR" sz="1000" dirty="0"/>
              <a:t> </a:t>
            </a:r>
            <a:r>
              <a:rPr lang="tr-TR" sz="1000" dirty="0" err="1"/>
              <a:t>Perspectives</a:t>
            </a:r>
            <a:r>
              <a:rPr lang="tr-TR" sz="1000" dirty="0"/>
              <a:t>. Austin J </a:t>
            </a:r>
            <a:r>
              <a:rPr lang="tr-TR" sz="1000" dirty="0" err="1"/>
              <a:t>Nutr</a:t>
            </a:r>
            <a:r>
              <a:rPr lang="tr-TR" sz="1000" dirty="0"/>
              <a:t> </a:t>
            </a:r>
            <a:r>
              <a:rPr lang="tr-TR" sz="1000" dirty="0" err="1"/>
              <a:t>Metab</a:t>
            </a:r>
            <a:r>
              <a:rPr lang="tr-TR" sz="1000" dirty="0"/>
              <a:t>. 2021; 8(2): 1107.</a:t>
            </a:r>
          </a:p>
        </p:txBody>
      </p:sp>
      <p:graphicFrame>
        <p:nvGraphicFramePr>
          <p:cNvPr id="5" name="Diyagram 4">
            <a:extLst>
              <a:ext uri="{FF2B5EF4-FFF2-40B4-BE49-F238E27FC236}">
                <a16:creationId xmlns:a16="http://schemas.microsoft.com/office/drawing/2014/main" id="{1A868E19-F534-48F1-8D94-63337404E0ED}"/>
              </a:ext>
            </a:extLst>
          </p:cNvPr>
          <p:cNvGraphicFramePr/>
          <p:nvPr>
            <p:extLst>
              <p:ext uri="{D42A27DB-BD31-4B8C-83A1-F6EECF244321}">
                <p14:modId xmlns:p14="http://schemas.microsoft.com/office/powerpoint/2010/main" val="1236389393"/>
              </p:ext>
            </p:extLst>
          </p:nvPr>
        </p:nvGraphicFramePr>
        <p:xfrm>
          <a:off x="676421" y="2114499"/>
          <a:ext cx="5043267" cy="2840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etin kutusu 9">
            <a:extLst>
              <a:ext uri="{FF2B5EF4-FFF2-40B4-BE49-F238E27FC236}">
                <a16:creationId xmlns:a16="http://schemas.microsoft.com/office/drawing/2014/main" id="{893E1224-C93F-448D-BA3C-47EA3E5A0C3C}"/>
              </a:ext>
            </a:extLst>
          </p:cNvPr>
          <p:cNvSpPr txBox="1"/>
          <p:nvPr/>
        </p:nvSpPr>
        <p:spPr>
          <a:xfrm>
            <a:off x="5881467" y="2074059"/>
            <a:ext cx="6098344" cy="3046988"/>
          </a:xfrm>
          <a:prstGeom prst="rect">
            <a:avLst/>
          </a:prstGeom>
          <a:noFill/>
        </p:spPr>
        <p:txBody>
          <a:bodyPr wrap="square">
            <a:spAutoFit/>
          </a:bodyPr>
          <a:lstStyle/>
          <a:p>
            <a:pPr marL="0" indent="0">
              <a:buNone/>
            </a:pPr>
            <a:r>
              <a:rPr lang="tr-TR" sz="3200" i="1" dirty="0" err="1"/>
              <a:t>Pikolinat</a:t>
            </a:r>
            <a:r>
              <a:rPr lang="tr-TR" sz="3200" i="1" dirty="0"/>
              <a:t>, </a:t>
            </a:r>
            <a:r>
              <a:rPr lang="tr-TR" sz="3200" i="1" dirty="0" err="1"/>
              <a:t>sitrat</a:t>
            </a:r>
            <a:r>
              <a:rPr lang="tr-TR" sz="3200" i="1" dirty="0"/>
              <a:t>, asetat, </a:t>
            </a:r>
            <a:r>
              <a:rPr lang="tr-TR" sz="3200" i="1" dirty="0" err="1"/>
              <a:t>glukonat</a:t>
            </a:r>
            <a:r>
              <a:rPr lang="tr-TR" sz="3200" i="1" dirty="0"/>
              <a:t>, </a:t>
            </a:r>
            <a:r>
              <a:rPr lang="tr-TR" sz="3200" i="1" dirty="0" err="1"/>
              <a:t>bisglisinat</a:t>
            </a:r>
            <a:r>
              <a:rPr lang="tr-TR" sz="3200" i="1" dirty="0"/>
              <a:t> ve </a:t>
            </a:r>
            <a:r>
              <a:rPr lang="tr-TR" sz="3200" i="1" dirty="0" err="1"/>
              <a:t>monometiyonin</a:t>
            </a:r>
            <a:r>
              <a:rPr lang="tr-TR" sz="3200" i="1" dirty="0"/>
              <a:t> kompleksleri gibi çinkonun </a:t>
            </a:r>
            <a:r>
              <a:rPr lang="tr-TR" sz="3200" b="1" i="1" dirty="0"/>
              <a:t>organik formları</a:t>
            </a:r>
            <a:r>
              <a:rPr lang="tr-TR" sz="3200" i="1" dirty="0"/>
              <a:t>, inorganik tuzlardan daha iyi emilir ve daha düşük dozlarda biyolojik etkilere sahiptir.</a:t>
            </a:r>
          </a:p>
        </p:txBody>
      </p:sp>
    </p:spTree>
    <p:extLst>
      <p:ext uri="{BB962C8B-B14F-4D97-AF65-F5344CB8AC3E}">
        <p14:creationId xmlns:p14="http://schemas.microsoft.com/office/powerpoint/2010/main" val="334031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AAAE227E-E7D8-4933-A5E5-E07EFC99A439}"/>
              </a:ext>
            </a:extLst>
          </p:cNvPr>
          <p:cNvGraphicFramePr/>
          <p:nvPr/>
        </p:nvGraphicFramePr>
        <p:xfrm>
          <a:off x="1131277" y="411480"/>
          <a:ext cx="9929446" cy="6256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a:extLst>
              <a:ext uri="{FF2B5EF4-FFF2-40B4-BE49-F238E27FC236}">
                <a16:creationId xmlns:a16="http://schemas.microsoft.com/office/drawing/2014/main" id="{89B097DD-9042-4885-ACE7-113561467916}"/>
              </a:ext>
            </a:extLst>
          </p:cNvPr>
          <p:cNvSpPr txBox="1"/>
          <p:nvPr/>
        </p:nvSpPr>
        <p:spPr>
          <a:xfrm>
            <a:off x="4698608" y="5231395"/>
            <a:ext cx="2363373" cy="369332"/>
          </a:xfrm>
          <a:prstGeom prst="rect">
            <a:avLst/>
          </a:prstGeom>
          <a:noFill/>
        </p:spPr>
        <p:txBody>
          <a:bodyPr wrap="square" rtlCol="0">
            <a:spAutoFit/>
          </a:bodyPr>
          <a:lstStyle/>
          <a:p>
            <a:r>
              <a:rPr lang="tr-TR" b="1" dirty="0" err="1"/>
              <a:t>Kuinoa</a:t>
            </a:r>
            <a:r>
              <a:rPr lang="tr-TR" b="1" dirty="0"/>
              <a:t> Tohum Ekstresi </a:t>
            </a:r>
          </a:p>
        </p:txBody>
      </p:sp>
      <p:sp>
        <p:nvSpPr>
          <p:cNvPr id="7" name="Metin kutusu 6">
            <a:extLst>
              <a:ext uri="{FF2B5EF4-FFF2-40B4-BE49-F238E27FC236}">
                <a16:creationId xmlns:a16="http://schemas.microsoft.com/office/drawing/2014/main" id="{3904FE49-5D1D-478D-A49F-6B291033C979}"/>
              </a:ext>
            </a:extLst>
          </p:cNvPr>
          <p:cNvSpPr txBox="1"/>
          <p:nvPr/>
        </p:nvSpPr>
        <p:spPr>
          <a:xfrm>
            <a:off x="1131277" y="3707901"/>
            <a:ext cx="2202766" cy="3139321"/>
          </a:xfrm>
          <a:prstGeom prst="rect">
            <a:avLst/>
          </a:prstGeom>
          <a:noFill/>
        </p:spPr>
        <p:txBody>
          <a:bodyPr wrap="square" rtlCol="0">
            <a:spAutoFit/>
          </a:bodyPr>
          <a:lstStyle/>
          <a:p>
            <a:r>
              <a:rPr lang="tr-TR" sz="1800" dirty="0">
                <a:effectLst/>
              </a:rPr>
              <a:t>Üzüm</a:t>
            </a:r>
            <a:r>
              <a:rPr lang="tr-TR" dirty="0"/>
              <a:t> </a:t>
            </a:r>
          </a:p>
          <a:p>
            <a:r>
              <a:rPr lang="tr-TR" sz="1800" dirty="0">
                <a:effectLst/>
              </a:rPr>
              <a:t>Nar kabuğu</a:t>
            </a:r>
          </a:p>
          <a:p>
            <a:r>
              <a:rPr lang="tr-TR" sz="1800" dirty="0">
                <a:effectLst/>
              </a:rPr>
              <a:t>Yaban mersini</a:t>
            </a:r>
          </a:p>
          <a:p>
            <a:r>
              <a:rPr lang="tr-TR" sz="1800" dirty="0">
                <a:effectLst/>
              </a:rPr>
              <a:t>Yüksek mavi yemiş</a:t>
            </a:r>
          </a:p>
          <a:p>
            <a:r>
              <a:rPr lang="tr-TR" dirty="0" err="1"/>
              <a:t>Cranberry</a:t>
            </a:r>
            <a:endParaRPr lang="tr-TR" dirty="0"/>
          </a:p>
          <a:p>
            <a:r>
              <a:rPr lang="tr-TR" dirty="0"/>
              <a:t>Çilek</a:t>
            </a:r>
          </a:p>
          <a:p>
            <a:r>
              <a:rPr lang="tr-TR" dirty="0"/>
              <a:t>Frambuaz ekstreleri</a:t>
            </a:r>
          </a:p>
          <a:p>
            <a:r>
              <a:rPr lang="tr-TR" sz="1800" dirty="0">
                <a:effectLst/>
              </a:rPr>
              <a:t> </a:t>
            </a:r>
          </a:p>
          <a:p>
            <a:r>
              <a:rPr lang="tr-TR" sz="1800" dirty="0">
                <a:effectLst/>
              </a:rPr>
              <a:t> </a:t>
            </a:r>
          </a:p>
          <a:p>
            <a:endParaRPr lang="tr-TR" sz="1800" dirty="0">
              <a:effectLst/>
            </a:endParaRPr>
          </a:p>
          <a:p>
            <a:endParaRPr lang="tr-TR" dirty="0"/>
          </a:p>
        </p:txBody>
      </p:sp>
      <p:sp>
        <p:nvSpPr>
          <p:cNvPr id="8" name="Metin kutusu 7">
            <a:extLst>
              <a:ext uri="{FF2B5EF4-FFF2-40B4-BE49-F238E27FC236}">
                <a16:creationId xmlns:a16="http://schemas.microsoft.com/office/drawing/2014/main" id="{AA003AA5-8DD6-4C36-8CEF-3CDCEDF0C920}"/>
              </a:ext>
            </a:extLst>
          </p:cNvPr>
          <p:cNvSpPr txBox="1"/>
          <p:nvPr/>
        </p:nvSpPr>
        <p:spPr>
          <a:xfrm>
            <a:off x="7621174" y="5246784"/>
            <a:ext cx="3836962" cy="646331"/>
          </a:xfrm>
          <a:prstGeom prst="rect">
            <a:avLst/>
          </a:prstGeom>
          <a:noFill/>
        </p:spPr>
        <p:txBody>
          <a:bodyPr wrap="square" rtlCol="0">
            <a:spAutoFit/>
          </a:bodyPr>
          <a:lstStyle/>
          <a:p>
            <a:pPr marL="342900" indent="-342900">
              <a:buFont typeface="Arial" panose="020B0604020202020204" pitchFamily="34" charset="0"/>
              <a:buChar char="•"/>
            </a:pPr>
            <a:r>
              <a:rPr lang="tr-TR" dirty="0"/>
              <a:t>Çinko mono L-</a:t>
            </a:r>
            <a:r>
              <a:rPr lang="tr-TR" dirty="0" err="1"/>
              <a:t>metionin</a:t>
            </a:r>
            <a:r>
              <a:rPr lang="tr-TR" dirty="0"/>
              <a:t> sülfat</a:t>
            </a:r>
          </a:p>
          <a:p>
            <a:pPr marL="342900" indent="-342900">
              <a:buFont typeface="Arial" panose="020B0604020202020204" pitchFamily="34" charset="0"/>
              <a:buChar char="•"/>
            </a:pPr>
            <a:r>
              <a:rPr lang="tr-TR" dirty="0"/>
              <a:t>Çinko </a:t>
            </a:r>
            <a:r>
              <a:rPr lang="tr-TR" dirty="0" err="1"/>
              <a:t>bisglisinat</a:t>
            </a:r>
            <a:endParaRPr lang="tr-TR" dirty="0"/>
          </a:p>
        </p:txBody>
      </p:sp>
    </p:spTree>
    <p:extLst>
      <p:ext uri="{BB962C8B-B14F-4D97-AF65-F5344CB8AC3E}">
        <p14:creationId xmlns:p14="http://schemas.microsoft.com/office/powerpoint/2010/main" val="308584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AAA557-93EF-450A-B597-A01BF3B09EC4}"/>
              </a:ext>
            </a:extLst>
          </p:cNvPr>
          <p:cNvSpPr>
            <a:spLocks noGrp="1"/>
          </p:cNvSpPr>
          <p:nvPr>
            <p:ph type="title"/>
          </p:nvPr>
        </p:nvSpPr>
        <p:spPr/>
        <p:txBody>
          <a:bodyPr/>
          <a:lstStyle/>
          <a:p>
            <a:r>
              <a:rPr lang="tr-TR" b="1" dirty="0" err="1"/>
              <a:t>Neptune</a:t>
            </a:r>
            <a:r>
              <a:rPr lang="tr-TR" b="1" dirty="0"/>
              <a:t> </a:t>
            </a:r>
            <a:r>
              <a:rPr lang="tr-TR" b="1" dirty="0" err="1"/>
              <a:t>Zinc</a:t>
            </a:r>
            <a:endParaRPr lang="tr-TR" b="1" dirty="0"/>
          </a:p>
        </p:txBody>
      </p:sp>
      <p:sp>
        <p:nvSpPr>
          <p:cNvPr id="3" name="İçerik Yer Tutucusu 2">
            <a:extLst>
              <a:ext uri="{FF2B5EF4-FFF2-40B4-BE49-F238E27FC236}">
                <a16:creationId xmlns:a16="http://schemas.microsoft.com/office/drawing/2014/main" id="{B63FC7BD-3B51-46B7-B250-01A720D7EB91}"/>
              </a:ext>
            </a:extLst>
          </p:cNvPr>
          <p:cNvSpPr>
            <a:spLocks noGrp="1"/>
          </p:cNvSpPr>
          <p:nvPr>
            <p:ph idx="1"/>
          </p:nvPr>
        </p:nvSpPr>
        <p:spPr/>
        <p:txBody>
          <a:bodyPr>
            <a:normAutofit/>
          </a:bodyPr>
          <a:lstStyle/>
          <a:p>
            <a:r>
              <a:rPr lang="tr-TR" b="1" dirty="0"/>
              <a:t>Çinko mono L-</a:t>
            </a:r>
            <a:r>
              <a:rPr lang="tr-TR" b="1" dirty="0" err="1"/>
              <a:t>metionin</a:t>
            </a:r>
            <a:r>
              <a:rPr lang="tr-TR" b="1" dirty="0"/>
              <a:t> sülfat: </a:t>
            </a:r>
          </a:p>
          <a:p>
            <a:pPr lvl="1"/>
            <a:r>
              <a:rPr lang="tr-TR" dirty="0"/>
              <a:t>Çinkonun vücut tarafından kolayca emilen amino asit </a:t>
            </a:r>
            <a:r>
              <a:rPr lang="tr-TR" dirty="0" err="1"/>
              <a:t>metiyonin</a:t>
            </a:r>
            <a:r>
              <a:rPr lang="tr-TR" dirty="0"/>
              <a:t> ile bağlantısı, ince bağırsağın başlangıcındaki reseptörler aracılığıyla hemen emilmesini sağlar.</a:t>
            </a:r>
          </a:p>
          <a:p>
            <a:pPr lvl="1"/>
            <a:r>
              <a:rPr lang="tr-TR" dirty="0"/>
              <a:t>Bilimsel araştırmalar, </a:t>
            </a:r>
            <a:r>
              <a:rPr lang="tr-TR" b="1" dirty="0"/>
              <a:t>Çinko mono L-</a:t>
            </a:r>
            <a:r>
              <a:rPr lang="tr-TR" b="1" dirty="0" err="1"/>
              <a:t>metionin</a:t>
            </a:r>
            <a:r>
              <a:rPr lang="tr-TR" b="1" dirty="0"/>
              <a:t> sülfatın </a:t>
            </a:r>
            <a:r>
              <a:rPr lang="tr-TR" u="sng" dirty="0"/>
              <a:t>çinko sülfata kıyasla </a:t>
            </a:r>
            <a:r>
              <a:rPr lang="tr-TR" dirty="0"/>
              <a:t>%24  daha fazla emilebilir olduğunu, vücutta daha uzun süre kaldığını ve çok etkili olduğunun göstermiştir.</a:t>
            </a:r>
          </a:p>
          <a:p>
            <a:pPr lvl="1"/>
            <a:r>
              <a:rPr lang="tr-TR" dirty="0"/>
              <a:t>Vücut tarafından emilim, diğer besinlerin veya liflerin varlığından etkilenmez.</a:t>
            </a:r>
          </a:p>
          <a:p>
            <a:pPr lvl="1"/>
            <a:r>
              <a:rPr lang="tr-TR" dirty="0"/>
              <a:t>Çok güçlü antioksidandır.</a:t>
            </a:r>
          </a:p>
        </p:txBody>
      </p:sp>
      <p:sp>
        <p:nvSpPr>
          <p:cNvPr id="4" name="Metin kutusu 3">
            <a:extLst>
              <a:ext uri="{FF2B5EF4-FFF2-40B4-BE49-F238E27FC236}">
                <a16:creationId xmlns:a16="http://schemas.microsoft.com/office/drawing/2014/main" id="{08065826-59B6-4A1C-B627-D0BF850AF532}"/>
              </a:ext>
            </a:extLst>
          </p:cNvPr>
          <p:cNvSpPr txBox="1"/>
          <p:nvPr/>
        </p:nvSpPr>
        <p:spPr>
          <a:xfrm>
            <a:off x="838200" y="6057435"/>
            <a:ext cx="10677379" cy="246221"/>
          </a:xfrm>
          <a:prstGeom prst="rect">
            <a:avLst/>
          </a:prstGeom>
          <a:noFill/>
        </p:spPr>
        <p:txBody>
          <a:bodyPr wrap="square" rtlCol="0">
            <a:spAutoFit/>
          </a:bodyPr>
          <a:lstStyle/>
          <a:p>
            <a:r>
              <a:rPr lang="tr-TR" sz="1000" dirty="0" err="1"/>
              <a:t>Majeed</a:t>
            </a:r>
            <a:r>
              <a:rPr lang="tr-TR" sz="1000" dirty="0"/>
              <a:t> M, </a:t>
            </a:r>
            <a:r>
              <a:rPr lang="tr-TR" sz="1000" dirty="0" err="1"/>
              <a:t>Chavez</a:t>
            </a:r>
            <a:r>
              <a:rPr lang="tr-TR" sz="1000" dirty="0"/>
              <a:t> M, </a:t>
            </a:r>
            <a:r>
              <a:rPr lang="tr-TR" sz="1000" dirty="0" err="1"/>
              <a:t>Nagabhushanam</a:t>
            </a:r>
            <a:r>
              <a:rPr lang="tr-TR" sz="1000" dirty="0"/>
              <a:t> K </a:t>
            </a:r>
            <a:r>
              <a:rPr lang="tr-TR" sz="1000" dirty="0" err="1"/>
              <a:t>and</a:t>
            </a:r>
            <a:r>
              <a:rPr lang="tr-TR" sz="1000" dirty="0"/>
              <a:t> </a:t>
            </a:r>
            <a:r>
              <a:rPr lang="tr-TR" sz="1000" dirty="0" err="1"/>
              <a:t>Mundkur</a:t>
            </a:r>
            <a:r>
              <a:rPr lang="tr-TR" sz="1000" dirty="0"/>
              <a:t> L. </a:t>
            </a:r>
            <a:r>
              <a:rPr lang="tr-TR" sz="1000" dirty="0" err="1"/>
              <a:t>Zinc</a:t>
            </a:r>
            <a:r>
              <a:rPr lang="tr-TR" sz="1000" dirty="0"/>
              <a:t> </a:t>
            </a:r>
            <a:r>
              <a:rPr lang="tr-TR" sz="1000" dirty="0" err="1"/>
              <a:t>Supplements</a:t>
            </a:r>
            <a:r>
              <a:rPr lang="tr-TR" sz="1000" dirty="0"/>
              <a:t> in COVID-19 </a:t>
            </a:r>
            <a:r>
              <a:rPr lang="tr-TR" sz="1000" dirty="0" err="1"/>
              <a:t>Pathogenesis-Current</a:t>
            </a:r>
            <a:r>
              <a:rPr lang="tr-TR" sz="1000" dirty="0"/>
              <a:t> </a:t>
            </a:r>
            <a:r>
              <a:rPr lang="tr-TR" sz="1000" dirty="0" err="1"/>
              <a:t>Perspectives</a:t>
            </a:r>
            <a:r>
              <a:rPr lang="tr-TR" sz="1000" dirty="0"/>
              <a:t>. Austin J </a:t>
            </a:r>
            <a:r>
              <a:rPr lang="tr-TR" sz="1000" dirty="0" err="1"/>
              <a:t>Nutr</a:t>
            </a:r>
            <a:r>
              <a:rPr lang="tr-TR" sz="1000" dirty="0"/>
              <a:t> </a:t>
            </a:r>
            <a:r>
              <a:rPr lang="tr-TR" sz="1000" dirty="0" err="1"/>
              <a:t>Metab</a:t>
            </a:r>
            <a:r>
              <a:rPr lang="tr-TR" sz="1000" dirty="0"/>
              <a:t>. 2021; 8(2): 1107.</a:t>
            </a:r>
          </a:p>
        </p:txBody>
      </p:sp>
    </p:spTree>
    <p:extLst>
      <p:ext uri="{BB962C8B-B14F-4D97-AF65-F5344CB8AC3E}">
        <p14:creationId xmlns:p14="http://schemas.microsoft.com/office/powerpoint/2010/main" val="2159934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4CEFD2-BEB6-4B61-9C85-3D4B2A00BC4E}"/>
              </a:ext>
            </a:extLst>
          </p:cNvPr>
          <p:cNvSpPr>
            <a:spLocks noGrp="1"/>
          </p:cNvSpPr>
          <p:nvPr>
            <p:ph type="title"/>
          </p:nvPr>
        </p:nvSpPr>
        <p:spPr/>
        <p:txBody>
          <a:bodyPr/>
          <a:lstStyle/>
          <a:p>
            <a:r>
              <a:rPr lang="tr-TR" b="1" dirty="0" err="1"/>
              <a:t>Neptune</a:t>
            </a:r>
            <a:r>
              <a:rPr lang="tr-TR" b="1" dirty="0"/>
              <a:t> </a:t>
            </a:r>
            <a:r>
              <a:rPr lang="tr-TR" b="1" dirty="0" err="1"/>
              <a:t>Zinc</a:t>
            </a:r>
            <a:endParaRPr lang="tr-TR" dirty="0"/>
          </a:p>
        </p:txBody>
      </p:sp>
      <p:pic>
        <p:nvPicPr>
          <p:cNvPr id="5" name="İçerik Yer Tutucusu 4">
            <a:extLst>
              <a:ext uri="{FF2B5EF4-FFF2-40B4-BE49-F238E27FC236}">
                <a16:creationId xmlns:a16="http://schemas.microsoft.com/office/drawing/2014/main" id="{5F0C017C-E1FB-4E0C-A522-11CDAA0BAC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401" y="1974910"/>
            <a:ext cx="5984631" cy="3464076"/>
          </a:xfrm>
        </p:spPr>
      </p:pic>
      <p:sp>
        <p:nvSpPr>
          <p:cNvPr id="9" name="Metin kutusu 8">
            <a:extLst>
              <a:ext uri="{FF2B5EF4-FFF2-40B4-BE49-F238E27FC236}">
                <a16:creationId xmlns:a16="http://schemas.microsoft.com/office/drawing/2014/main" id="{42570A7B-AB0F-4DFB-80E9-CFBA434B3B32}"/>
              </a:ext>
            </a:extLst>
          </p:cNvPr>
          <p:cNvSpPr txBox="1"/>
          <p:nvPr/>
        </p:nvSpPr>
        <p:spPr>
          <a:xfrm>
            <a:off x="3291963" y="5468632"/>
            <a:ext cx="3522785" cy="246221"/>
          </a:xfrm>
          <a:prstGeom prst="rect">
            <a:avLst/>
          </a:prstGeom>
          <a:noFill/>
        </p:spPr>
        <p:txBody>
          <a:bodyPr wrap="square">
            <a:spAutoFit/>
          </a:bodyPr>
          <a:lstStyle/>
          <a:p>
            <a:r>
              <a:rPr lang="en-US" sz="1000" b="0" i="0" u="none" strike="noStrike" baseline="0" dirty="0">
                <a:solidFill>
                  <a:srgbClr val="000000"/>
                </a:solidFill>
                <a:latin typeface="Arial" panose="020B0604020202020204" pitchFamily="34" charset="0"/>
              </a:rPr>
              <a:t>Comparative bioavailability study of various Zinc salts</a:t>
            </a:r>
            <a:r>
              <a:rPr lang="tr-TR" sz="1000" b="0" i="0" u="none" strike="noStrike" baseline="0" dirty="0">
                <a:solidFill>
                  <a:srgbClr val="000000"/>
                </a:solidFill>
                <a:latin typeface="Arial" panose="020B0604020202020204" pitchFamily="34" charset="0"/>
              </a:rPr>
              <a:t>.</a:t>
            </a:r>
            <a:r>
              <a:rPr lang="en-US" sz="1000" b="0" i="0" u="none" strike="noStrike" baseline="0" dirty="0">
                <a:solidFill>
                  <a:srgbClr val="000000"/>
                </a:solidFill>
                <a:latin typeface="Arial" panose="020B0604020202020204" pitchFamily="34" charset="0"/>
              </a:rPr>
              <a:t> </a:t>
            </a:r>
            <a:endParaRPr lang="tr-TR" sz="2400" dirty="0"/>
          </a:p>
        </p:txBody>
      </p:sp>
      <p:cxnSp>
        <p:nvCxnSpPr>
          <p:cNvPr id="13" name="Düz Ok Bağlayıcısı 12">
            <a:extLst>
              <a:ext uri="{FF2B5EF4-FFF2-40B4-BE49-F238E27FC236}">
                <a16:creationId xmlns:a16="http://schemas.microsoft.com/office/drawing/2014/main" id="{CD60D7D3-C877-4E59-9EAC-3AD58DB6588E}"/>
              </a:ext>
            </a:extLst>
          </p:cNvPr>
          <p:cNvCxnSpPr>
            <a:cxnSpLocks/>
          </p:cNvCxnSpPr>
          <p:nvPr/>
        </p:nvCxnSpPr>
        <p:spPr>
          <a:xfrm flipH="1" flipV="1">
            <a:off x="5116660" y="2404930"/>
            <a:ext cx="1698088" cy="4226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A97FB681-D574-43E2-A8D1-D81BF296FD40}"/>
              </a:ext>
            </a:extLst>
          </p:cNvPr>
          <p:cNvSpPr txBox="1"/>
          <p:nvPr/>
        </p:nvSpPr>
        <p:spPr>
          <a:xfrm>
            <a:off x="6786196" y="2246916"/>
            <a:ext cx="858129" cy="369332"/>
          </a:xfrm>
          <a:prstGeom prst="rect">
            <a:avLst/>
          </a:prstGeom>
          <a:noFill/>
        </p:spPr>
        <p:txBody>
          <a:bodyPr wrap="square" rtlCol="0">
            <a:spAutoFit/>
          </a:bodyPr>
          <a:lstStyle/>
          <a:p>
            <a:r>
              <a:rPr lang="tr-TR" b="1" dirty="0">
                <a:solidFill>
                  <a:srgbClr val="FF0000"/>
                </a:solidFill>
              </a:rPr>
              <a:t>%16</a:t>
            </a:r>
          </a:p>
        </p:txBody>
      </p:sp>
      <p:sp>
        <p:nvSpPr>
          <p:cNvPr id="22" name="Metin kutusu 21">
            <a:extLst>
              <a:ext uri="{FF2B5EF4-FFF2-40B4-BE49-F238E27FC236}">
                <a16:creationId xmlns:a16="http://schemas.microsoft.com/office/drawing/2014/main" id="{D75D65A1-E296-4EF3-82D7-5BE8CAA3AB1D}"/>
              </a:ext>
            </a:extLst>
          </p:cNvPr>
          <p:cNvSpPr txBox="1"/>
          <p:nvPr/>
        </p:nvSpPr>
        <p:spPr>
          <a:xfrm>
            <a:off x="838200" y="6057435"/>
            <a:ext cx="10677379" cy="246221"/>
          </a:xfrm>
          <a:prstGeom prst="rect">
            <a:avLst/>
          </a:prstGeom>
          <a:noFill/>
        </p:spPr>
        <p:txBody>
          <a:bodyPr wrap="square" rtlCol="0">
            <a:spAutoFit/>
          </a:bodyPr>
          <a:lstStyle/>
          <a:p>
            <a:r>
              <a:rPr lang="tr-TR" sz="1000" dirty="0" err="1"/>
              <a:t>Majeed</a:t>
            </a:r>
            <a:r>
              <a:rPr lang="tr-TR" sz="1000" dirty="0"/>
              <a:t> M, </a:t>
            </a:r>
            <a:r>
              <a:rPr lang="tr-TR" sz="1000" dirty="0" err="1"/>
              <a:t>Chavez</a:t>
            </a:r>
            <a:r>
              <a:rPr lang="tr-TR" sz="1000" dirty="0"/>
              <a:t> M, </a:t>
            </a:r>
            <a:r>
              <a:rPr lang="tr-TR" sz="1000" dirty="0" err="1"/>
              <a:t>Nagabhushanam</a:t>
            </a:r>
            <a:r>
              <a:rPr lang="tr-TR" sz="1000" dirty="0"/>
              <a:t> K </a:t>
            </a:r>
            <a:r>
              <a:rPr lang="tr-TR" sz="1000" dirty="0" err="1"/>
              <a:t>and</a:t>
            </a:r>
            <a:r>
              <a:rPr lang="tr-TR" sz="1000" dirty="0"/>
              <a:t> </a:t>
            </a:r>
            <a:r>
              <a:rPr lang="tr-TR" sz="1000" dirty="0" err="1"/>
              <a:t>Mundkur</a:t>
            </a:r>
            <a:r>
              <a:rPr lang="tr-TR" sz="1000" dirty="0"/>
              <a:t> L. </a:t>
            </a:r>
            <a:r>
              <a:rPr lang="tr-TR" sz="1000" dirty="0" err="1"/>
              <a:t>Zinc</a:t>
            </a:r>
            <a:r>
              <a:rPr lang="tr-TR" sz="1000" dirty="0"/>
              <a:t> </a:t>
            </a:r>
            <a:r>
              <a:rPr lang="tr-TR" sz="1000" dirty="0" err="1"/>
              <a:t>Supplements</a:t>
            </a:r>
            <a:r>
              <a:rPr lang="tr-TR" sz="1000" dirty="0"/>
              <a:t> in COVID-19 </a:t>
            </a:r>
            <a:r>
              <a:rPr lang="tr-TR" sz="1000" dirty="0" err="1"/>
              <a:t>Pathogenesis-Current</a:t>
            </a:r>
            <a:r>
              <a:rPr lang="tr-TR" sz="1000" dirty="0"/>
              <a:t> </a:t>
            </a:r>
            <a:r>
              <a:rPr lang="tr-TR" sz="1000" dirty="0" err="1"/>
              <a:t>Perspectives</a:t>
            </a:r>
            <a:r>
              <a:rPr lang="tr-TR" sz="1000" dirty="0"/>
              <a:t>. Austin J </a:t>
            </a:r>
            <a:r>
              <a:rPr lang="tr-TR" sz="1000" dirty="0" err="1"/>
              <a:t>Nutr</a:t>
            </a:r>
            <a:r>
              <a:rPr lang="tr-TR" sz="1000" dirty="0"/>
              <a:t> </a:t>
            </a:r>
            <a:r>
              <a:rPr lang="tr-TR" sz="1000" dirty="0" err="1"/>
              <a:t>Metab</a:t>
            </a:r>
            <a:r>
              <a:rPr lang="tr-TR" sz="1000" dirty="0"/>
              <a:t>. 2021; 8(2): 1107.</a:t>
            </a:r>
          </a:p>
        </p:txBody>
      </p:sp>
      <p:cxnSp>
        <p:nvCxnSpPr>
          <p:cNvPr id="24" name="Düz Ok Bağlayıcısı 23">
            <a:extLst>
              <a:ext uri="{FF2B5EF4-FFF2-40B4-BE49-F238E27FC236}">
                <a16:creationId xmlns:a16="http://schemas.microsoft.com/office/drawing/2014/main" id="{71C53EE5-EB6D-454A-A7D6-4382FAE2A14F}"/>
              </a:ext>
            </a:extLst>
          </p:cNvPr>
          <p:cNvCxnSpPr>
            <a:cxnSpLocks/>
          </p:cNvCxnSpPr>
          <p:nvPr/>
        </p:nvCxnSpPr>
        <p:spPr>
          <a:xfrm flipH="1" flipV="1">
            <a:off x="5053356" y="2434576"/>
            <a:ext cx="3417618" cy="4774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682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4CEFD2-BEB6-4B61-9C85-3D4B2A00BC4E}"/>
              </a:ext>
            </a:extLst>
          </p:cNvPr>
          <p:cNvSpPr>
            <a:spLocks noGrp="1"/>
          </p:cNvSpPr>
          <p:nvPr>
            <p:ph type="title"/>
          </p:nvPr>
        </p:nvSpPr>
        <p:spPr/>
        <p:txBody>
          <a:bodyPr/>
          <a:lstStyle/>
          <a:p>
            <a:r>
              <a:rPr lang="tr-TR" b="1" dirty="0" err="1"/>
              <a:t>Neptune</a:t>
            </a:r>
            <a:r>
              <a:rPr lang="tr-TR" b="1" dirty="0"/>
              <a:t> </a:t>
            </a:r>
            <a:r>
              <a:rPr lang="tr-TR" b="1" dirty="0" err="1"/>
              <a:t>Zinc</a:t>
            </a:r>
            <a:endParaRPr lang="tr-TR" dirty="0"/>
          </a:p>
        </p:txBody>
      </p:sp>
      <p:pic>
        <p:nvPicPr>
          <p:cNvPr id="7" name="Resim 6">
            <a:extLst>
              <a:ext uri="{FF2B5EF4-FFF2-40B4-BE49-F238E27FC236}">
                <a16:creationId xmlns:a16="http://schemas.microsoft.com/office/drawing/2014/main" id="{F8E846F2-78B3-4E0A-99C9-83F94775F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568" y="2826890"/>
            <a:ext cx="6291367" cy="1895476"/>
          </a:xfrm>
          <a:prstGeom prst="rect">
            <a:avLst/>
          </a:prstGeom>
        </p:spPr>
      </p:pic>
      <p:sp>
        <p:nvSpPr>
          <p:cNvPr id="11" name="Metin kutusu 10">
            <a:extLst>
              <a:ext uri="{FF2B5EF4-FFF2-40B4-BE49-F238E27FC236}">
                <a16:creationId xmlns:a16="http://schemas.microsoft.com/office/drawing/2014/main" id="{19AF9E2E-FDF6-458D-B356-3D652A5BDFE5}"/>
              </a:ext>
            </a:extLst>
          </p:cNvPr>
          <p:cNvSpPr txBox="1"/>
          <p:nvPr/>
        </p:nvSpPr>
        <p:spPr>
          <a:xfrm>
            <a:off x="3127717" y="4958224"/>
            <a:ext cx="6098344" cy="400110"/>
          </a:xfrm>
          <a:prstGeom prst="rect">
            <a:avLst/>
          </a:prstGeom>
          <a:noFill/>
        </p:spPr>
        <p:txBody>
          <a:bodyPr wrap="square">
            <a:spAutoFit/>
          </a:bodyPr>
          <a:lstStyle/>
          <a:p>
            <a:r>
              <a:rPr lang="en-US" sz="1000" b="0" i="0" u="none" strike="noStrike" baseline="0" dirty="0">
                <a:solidFill>
                  <a:srgbClr val="000000"/>
                </a:solidFill>
                <a:latin typeface="Arial" panose="020B0604020202020204" pitchFamily="34" charset="0"/>
              </a:rPr>
              <a:t>Inhibition of a) superoxide anion and b) hydroxyl radicals by Zinc methionine in comparison to other salts at 50μM concentration </a:t>
            </a:r>
            <a:endParaRPr lang="tr-TR" sz="2400" dirty="0"/>
          </a:p>
        </p:txBody>
      </p:sp>
      <p:sp>
        <p:nvSpPr>
          <p:cNvPr id="17" name="Dikdörtgen 16">
            <a:extLst>
              <a:ext uri="{FF2B5EF4-FFF2-40B4-BE49-F238E27FC236}">
                <a16:creationId xmlns:a16="http://schemas.microsoft.com/office/drawing/2014/main" id="{1F0CD6CF-F551-40A0-B045-95BB16924CAF}"/>
              </a:ext>
            </a:extLst>
          </p:cNvPr>
          <p:cNvSpPr/>
          <p:nvPr/>
        </p:nvSpPr>
        <p:spPr>
          <a:xfrm>
            <a:off x="2829568" y="4120661"/>
            <a:ext cx="2704473" cy="182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a:extLst>
              <a:ext uri="{FF2B5EF4-FFF2-40B4-BE49-F238E27FC236}">
                <a16:creationId xmlns:a16="http://schemas.microsoft.com/office/drawing/2014/main" id="{54FCCB2C-3A21-4D38-8CA4-3A48BE8B1052}"/>
              </a:ext>
            </a:extLst>
          </p:cNvPr>
          <p:cNvSpPr/>
          <p:nvPr/>
        </p:nvSpPr>
        <p:spPr>
          <a:xfrm>
            <a:off x="5676108" y="4132383"/>
            <a:ext cx="3284765" cy="1711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a:extLst>
              <a:ext uri="{FF2B5EF4-FFF2-40B4-BE49-F238E27FC236}">
                <a16:creationId xmlns:a16="http://schemas.microsoft.com/office/drawing/2014/main" id="{D75D65A1-E296-4EF3-82D7-5BE8CAA3AB1D}"/>
              </a:ext>
            </a:extLst>
          </p:cNvPr>
          <p:cNvSpPr txBox="1"/>
          <p:nvPr/>
        </p:nvSpPr>
        <p:spPr>
          <a:xfrm>
            <a:off x="838200" y="6057435"/>
            <a:ext cx="10677379" cy="246221"/>
          </a:xfrm>
          <a:prstGeom prst="rect">
            <a:avLst/>
          </a:prstGeom>
          <a:noFill/>
        </p:spPr>
        <p:txBody>
          <a:bodyPr wrap="square" rtlCol="0">
            <a:spAutoFit/>
          </a:bodyPr>
          <a:lstStyle/>
          <a:p>
            <a:r>
              <a:rPr lang="tr-TR" sz="1000" dirty="0" err="1"/>
              <a:t>Majeed</a:t>
            </a:r>
            <a:r>
              <a:rPr lang="tr-TR" sz="1000" dirty="0"/>
              <a:t> M, </a:t>
            </a:r>
            <a:r>
              <a:rPr lang="tr-TR" sz="1000" dirty="0" err="1"/>
              <a:t>Chavez</a:t>
            </a:r>
            <a:r>
              <a:rPr lang="tr-TR" sz="1000" dirty="0"/>
              <a:t> M, </a:t>
            </a:r>
            <a:r>
              <a:rPr lang="tr-TR" sz="1000" dirty="0" err="1"/>
              <a:t>Nagabhushanam</a:t>
            </a:r>
            <a:r>
              <a:rPr lang="tr-TR" sz="1000" dirty="0"/>
              <a:t> K </a:t>
            </a:r>
            <a:r>
              <a:rPr lang="tr-TR" sz="1000" dirty="0" err="1"/>
              <a:t>and</a:t>
            </a:r>
            <a:r>
              <a:rPr lang="tr-TR" sz="1000" dirty="0"/>
              <a:t> </a:t>
            </a:r>
            <a:r>
              <a:rPr lang="tr-TR" sz="1000" dirty="0" err="1"/>
              <a:t>Mundkur</a:t>
            </a:r>
            <a:r>
              <a:rPr lang="tr-TR" sz="1000" dirty="0"/>
              <a:t> L. </a:t>
            </a:r>
            <a:r>
              <a:rPr lang="tr-TR" sz="1000" dirty="0" err="1"/>
              <a:t>Zinc</a:t>
            </a:r>
            <a:r>
              <a:rPr lang="tr-TR" sz="1000" dirty="0"/>
              <a:t> </a:t>
            </a:r>
            <a:r>
              <a:rPr lang="tr-TR" sz="1000" dirty="0" err="1"/>
              <a:t>Supplements</a:t>
            </a:r>
            <a:r>
              <a:rPr lang="tr-TR" sz="1000" dirty="0"/>
              <a:t> in COVID-19 </a:t>
            </a:r>
            <a:r>
              <a:rPr lang="tr-TR" sz="1000" dirty="0" err="1"/>
              <a:t>Pathogenesis-Current</a:t>
            </a:r>
            <a:r>
              <a:rPr lang="tr-TR" sz="1000" dirty="0"/>
              <a:t> </a:t>
            </a:r>
            <a:r>
              <a:rPr lang="tr-TR" sz="1000" dirty="0" err="1"/>
              <a:t>Perspectives</a:t>
            </a:r>
            <a:r>
              <a:rPr lang="tr-TR" sz="1000" dirty="0"/>
              <a:t>. Austin J </a:t>
            </a:r>
            <a:r>
              <a:rPr lang="tr-TR" sz="1000" dirty="0" err="1"/>
              <a:t>Nutr</a:t>
            </a:r>
            <a:r>
              <a:rPr lang="tr-TR" sz="1000" dirty="0"/>
              <a:t> </a:t>
            </a:r>
            <a:r>
              <a:rPr lang="tr-TR" sz="1000" dirty="0" err="1"/>
              <a:t>Metab</a:t>
            </a:r>
            <a:r>
              <a:rPr lang="tr-TR" sz="1000" dirty="0"/>
              <a:t>. 2021; 8(2): 1107.</a:t>
            </a:r>
          </a:p>
        </p:txBody>
      </p:sp>
      <p:sp>
        <p:nvSpPr>
          <p:cNvPr id="14" name="Metin kutusu 13">
            <a:extLst>
              <a:ext uri="{FF2B5EF4-FFF2-40B4-BE49-F238E27FC236}">
                <a16:creationId xmlns:a16="http://schemas.microsoft.com/office/drawing/2014/main" id="{BCA09D8D-93D8-47B9-8CDF-3736687E6761}"/>
              </a:ext>
            </a:extLst>
          </p:cNvPr>
          <p:cNvSpPr txBox="1"/>
          <p:nvPr/>
        </p:nvSpPr>
        <p:spPr>
          <a:xfrm>
            <a:off x="3274255" y="1821590"/>
            <a:ext cx="5025683" cy="369332"/>
          </a:xfrm>
          <a:prstGeom prst="rect">
            <a:avLst/>
          </a:prstGeom>
          <a:noFill/>
        </p:spPr>
        <p:txBody>
          <a:bodyPr wrap="square">
            <a:spAutoFit/>
          </a:bodyPr>
          <a:lstStyle/>
          <a:p>
            <a:r>
              <a:rPr lang="tr-TR" b="1" dirty="0" err="1">
                <a:solidFill>
                  <a:srgbClr val="000000"/>
                </a:solidFill>
              </a:rPr>
              <a:t>Inhibition</a:t>
            </a:r>
            <a:r>
              <a:rPr lang="tr-TR" b="1" dirty="0">
                <a:solidFill>
                  <a:srgbClr val="000000"/>
                </a:solidFill>
              </a:rPr>
              <a:t> of </a:t>
            </a:r>
            <a:r>
              <a:rPr lang="tr-TR" b="1" dirty="0" err="1">
                <a:solidFill>
                  <a:srgbClr val="000000"/>
                </a:solidFill>
              </a:rPr>
              <a:t>r</a:t>
            </a:r>
            <a:r>
              <a:rPr lang="tr-TR" b="1" i="0" dirty="0" err="1">
                <a:solidFill>
                  <a:srgbClr val="000000"/>
                </a:solidFill>
                <a:effectLst/>
              </a:rPr>
              <a:t>eactive</a:t>
            </a:r>
            <a:r>
              <a:rPr lang="tr-TR" b="1" i="0" dirty="0">
                <a:solidFill>
                  <a:srgbClr val="000000"/>
                </a:solidFill>
                <a:effectLst/>
              </a:rPr>
              <a:t> </a:t>
            </a:r>
            <a:r>
              <a:rPr lang="tr-TR" b="1" i="0" dirty="0" err="1">
                <a:solidFill>
                  <a:srgbClr val="000000"/>
                </a:solidFill>
                <a:effectLst/>
              </a:rPr>
              <a:t>oxygen-derived</a:t>
            </a:r>
            <a:r>
              <a:rPr lang="tr-TR" b="1" i="0" dirty="0">
                <a:solidFill>
                  <a:srgbClr val="000000"/>
                </a:solidFill>
                <a:effectLst/>
              </a:rPr>
              <a:t> </a:t>
            </a:r>
            <a:r>
              <a:rPr lang="tr-TR" b="1" i="0" dirty="0" err="1">
                <a:solidFill>
                  <a:srgbClr val="000000"/>
                </a:solidFill>
                <a:effectLst/>
              </a:rPr>
              <a:t>free</a:t>
            </a:r>
            <a:r>
              <a:rPr lang="tr-TR" b="1" i="0" dirty="0">
                <a:solidFill>
                  <a:srgbClr val="000000"/>
                </a:solidFill>
                <a:effectLst/>
              </a:rPr>
              <a:t> </a:t>
            </a:r>
            <a:r>
              <a:rPr lang="tr-TR" b="1" i="0" dirty="0" err="1">
                <a:solidFill>
                  <a:srgbClr val="000000"/>
                </a:solidFill>
                <a:effectLst/>
              </a:rPr>
              <a:t>radicals</a:t>
            </a:r>
            <a:endParaRPr lang="tr-TR" b="1" dirty="0"/>
          </a:p>
        </p:txBody>
      </p:sp>
    </p:spTree>
    <p:extLst>
      <p:ext uri="{BB962C8B-B14F-4D97-AF65-F5344CB8AC3E}">
        <p14:creationId xmlns:p14="http://schemas.microsoft.com/office/powerpoint/2010/main" val="106585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3FCBFD0D-B483-49FE-97E7-A903D5A59ACD}"/>
              </a:ext>
            </a:extLst>
          </p:cNvPr>
          <p:cNvSpPr/>
          <p:nvPr/>
        </p:nvSpPr>
        <p:spPr>
          <a:xfrm>
            <a:off x="2406748" y="946053"/>
            <a:ext cx="7378504" cy="4723228"/>
          </a:xfrm>
          <a:custGeom>
            <a:avLst/>
            <a:gdLst>
              <a:gd name="connsiteX0" fmla="*/ 0 w 7378504"/>
              <a:gd name="connsiteY0" fmla="*/ 0 h 4723228"/>
              <a:gd name="connsiteX1" fmla="*/ 567577 w 7378504"/>
              <a:gd name="connsiteY1" fmla="*/ 0 h 4723228"/>
              <a:gd name="connsiteX2" fmla="*/ 1208940 w 7378504"/>
              <a:gd name="connsiteY2" fmla="*/ 0 h 4723228"/>
              <a:gd name="connsiteX3" fmla="*/ 1776517 w 7378504"/>
              <a:gd name="connsiteY3" fmla="*/ 0 h 4723228"/>
              <a:gd name="connsiteX4" fmla="*/ 2491664 w 7378504"/>
              <a:gd name="connsiteY4" fmla="*/ 0 h 4723228"/>
              <a:gd name="connsiteX5" fmla="*/ 2985456 w 7378504"/>
              <a:gd name="connsiteY5" fmla="*/ 0 h 4723228"/>
              <a:gd name="connsiteX6" fmla="*/ 3626819 w 7378504"/>
              <a:gd name="connsiteY6" fmla="*/ 0 h 4723228"/>
              <a:gd name="connsiteX7" fmla="*/ 4268181 w 7378504"/>
              <a:gd name="connsiteY7" fmla="*/ 0 h 4723228"/>
              <a:gd name="connsiteX8" fmla="*/ 4983328 w 7378504"/>
              <a:gd name="connsiteY8" fmla="*/ 0 h 4723228"/>
              <a:gd name="connsiteX9" fmla="*/ 5698475 w 7378504"/>
              <a:gd name="connsiteY9" fmla="*/ 0 h 4723228"/>
              <a:gd name="connsiteX10" fmla="*/ 6266053 w 7378504"/>
              <a:gd name="connsiteY10" fmla="*/ 0 h 4723228"/>
              <a:gd name="connsiteX11" fmla="*/ 7378504 w 7378504"/>
              <a:gd name="connsiteY11" fmla="*/ 0 h 4723228"/>
              <a:gd name="connsiteX12" fmla="*/ 7378504 w 7378504"/>
              <a:gd name="connsiteY12" fmla="*/ 684868 h 4723228"/>
              <a:gd name="connsiteX13" fmla="*/ 7378504 w 7378504"/>
              <a:gd name="connsiteY13" fmla="*/ 1228039 h 4723228"/>
              <a:gd name="connsiteX14" fmla="*/ 7378504 w 7378504"/>
              <a:gd name="connsiteY14" fmla="*/ 1723978 h 4723228"/>
              <a:gd name="connsiteX15" fmla="*/ 7378504 w 7378504"/>
              <a:gd name="connsiteY15" fmla="*/ 2172685 h 4723228"/>
              <a:gd name="connsiteX16" fmla="*/ 7378504 w 7378504"/>
              <a:gd name="connsiteY16" fmla="*/ 2763088 h 4723228"/>
              <a:gd name="connsiteX17" fmla="*/ 7378504 w 7378504"/>
              <a:gd name="connsiteY17" fmla="*/ 3306260 h 4723228"/>
              <a:gd name="connsiteX18" fmla="*/ 7378504 w 7378504"/>
              <a:gd name="connsiteY18" fmla="*/ 3943895 h 4723228"/>
              <a:gd name="connsiteX19" fmla="*/ 7378504 w 7378504"/>
              <a:gd name="connsiteY19" fmla="*/ 4723228 h 4723228"/>
              <a:gd name="connsiteX20" fmla="*/ 7032282 w 7378504"/>
              <a:gd name="connsiteY20" fmla="*/ 4723228 h 4723228"/>
              <a:gd name="connsiteX21" fmla="*/ 6317135 w 7378504"/>
              <a:gd name="connsiteY21" fmla="*/ 4723228 h 4723228"/>
              <a:gd name="connsiteX22" fmla="*/ 5897127 w 7378504"/>
              <a:gd name="connsiteY22" fmla="*/ 4723228 h 4723228"/>
              <a:gd name="connsiteX23" fmla="*/ 5550905 w 7378504"/>
              <a:gd name="connsiteY23" fmla="*/ 4723228 h 4723228"/>
              <a:gd name="connsiteX24" fmla="*/ 4835758 w 7378504"/>
              <a:gd name="connsiteY24" fmla="*/ 4723228 h 4723228"/>
              <a:gd name="connsiteX25" fmla="*/ 4341966 w 7378504"/>
              <a:gd name="connsiteY25" fmla="*/ 4723228 h 4723228"/>
              <a:gd name="connsiteX26" fmla="*/ 3626819 w 7378504"/>
              <a:gd name="connsiteY26" fmla="*/ 4723228 h 4723228"/>
              <a:gd name="connsiteX27" fmla="*/ 2985456 w 7378504"/>
              <a:gd name="connsiteY27" fmla="*/ 4723228 h 4723228"/>
              <a:gd name="connsiteX28" fmla="*/ 2270309 w 7378504"/>
              <a:gd name="connsiteY28" fmla="*/ 4723228 h 4723228"/>
              <a:gd name="connsiteX29" fmla="*/ 1702732 w 7378504"/>
              <a:gd name="connsiteY29" fmla="*/ 4723228 h 4723228"/>
              <a:gd name="connsiteX30" fmla="*/ 1282725 w 7378504"/>
              <a:gd name="connsiteY30" fmla="*/ 4723228 h 4723228"/>
              <a:gd name="connsiteX31" fmla="*/ 715147 w 7378504"/>
              <a:gd name="connsiteY31" fmla="*/ 4723228 h 4723228"/>
              <a:gd name="connsiteX32" fmla="*/ 0 w 7378504"/>
              <a:gd name="connsiteY32" fmla="*/ 4723228 h 4723228"/>
              <a:gd name="connsiteX33" fmla="*/ 0 w 7378504"/>
              <a:gd name="connsiteY33" fmla="*/ 4038360 h 4723228"/>
              <a:gd name="connsiteX34" fmla="*/ 0 w 7378504"/>
              <a:gd name="connsiteY34" fmla="*/ 3589653 h 4723228"/>
              <a:gd name="connsiteX35" fmla="*/ 0 w 7378504"/>
              <a:gd name="connsiteY35" fmla="*/ 2952018 h 4723228"/>
              <a:gd name="connsiteX36" fmla="*/ 0 w 7378504"/>
              <a:gd name="connsiteY36" fmla="*/ 2267149 h 4723228"/>
              <a:gd name="connsiteX37" fmla="*/ 0 w 7378504"/>
              <a:gd name="connsiteY37" fmla="*/ 1723978 h 4723228"/>
              <a:gd name="connsiteX38" fmla="*/ 0 w 7378504"/>
              <a:gd name="connsiteY38" fmla="*/ 1275272 h 4723228"/>
              <a:gd name="connsiteX39" fmla="*/ 0 w 7378504"/>
              <a:gd name="connsiteY39" fmla="*/ 637636 h 4723228"/>
              <a:gd name="connsiteX40" fmla="*/ 0 w 7378504"/>
              <a:gd name="connsiteY40" fmla="*/ 0 h 472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378504" h="4723228" fill="none" extrusionOk="0">
                <a:moveTo>
                  <a:pt x="0" y="0"/>
                </a:moveTo>
                <a:cubicBezTo>
                  <a:pt x="202974" y="-9800"/>
                  <a:pt x="447104" y="38057"/>
                  <a:pt x="567577" y="0"/>
                </a:cubicBezTo>
                <a:cubicBezTo>
                  <a:pt x="688050" y="-38057"/>
                  <a:pt x="1061705" y="46537"/>
                  <a:pt x="1208940" y="0"/>
                </a:cubicBezTo>
                <a:cubicBezTo>
                  <a:pt x="1356175" y="-46537"/>
                  <a:pt x="1599127" y="54696"/>
                  <a:pt x="1776517" y="0"/>
                </a:cubicBezTo>
                <a:cubicBezTo>
                  <a:pt x="1953907" y="-54696"/>
                  <a:pt x="2231991" y="22618"/>
                  <a:pt x="2491664" y="0"/>
                </a:cubicBezTo>
                <a:cubicBezTo>
                  <a:pt x="2751337" y="-22618"/>
                  <a:pt x="2781582" y="11273"/>
                  <a:pt x="2985456" y="0"/>
                </a:cubicBezTo>
                <a:cubicBezTo>
                  <a:pt x="3189330" y="-11273"/>
                  <a:pt x="3369745" y="5284"/>
                  <a:pt x="3626819" y="0"/>
                </a:cubicBezTo>
                <a:cubicBezTo>
                  <a:pt x="3883893" y="-5284"/>
                  <a:pt x="4054016" y="76791"/>
                  <a:pt x="4268181" y="0"/>
                </a:cubicBezTo>
                <a:cubicBezTo>
                  <a:pt x="4482346" y="-76791"/>
                  <a:pt x="4699574" y="58462"/>
                  <a:pt x="4983328" y="0"/>
                </a:cubicBezTo>
                <a:cubicBezTo>
                  <a:pt x="5267082" y="-58462"/>
                  <a:pt x="5403028" y="11992"/>
                  <a:pt x="5698475" y="0"/>
                </a:cubicBezTo>
                <a:cubicBezTo>
                  <a:pt x="5993922" y="-11992"/>
                  <a:pt x="6121316" y="45045"/>
                  <a:pt x="6266053" y="0"/>
                </a:cubicBezTo>
                <a:cubicBezTo>
                  <a:pt x="6410790" y="-45045"/>
                  <a:pt x="6957389" y="87703"/>
                  <a:pt x="7378504" y="0"/>
                </a:cubicBezTo>
                <a:cubicBezTo>
                  <a:pt x="7409745" y="267920"/>
                  <a:pt x="7307345" y="508495"/>
                  <a:pt x="7378504" y="684868"/>
                </a:cubicBezTo>
                <a:cubicBezTo>
                  <a:pt x="7449663" y="861241"/>
                  <a:pt x="7368083" y="964260"/>
                  <a:pt x="7378504" y="1228039"/>
                </a:cubicBezTo>
                <a:cubicBezTo>
                  <a:pt x="7388925" y="1491818"/>
                  <a:pt x="7345766" y="1538110"/>
                  <a:pt x="7378504" y="1723978"/>
                </a:cubicBezTo>
                <a:cubicBezTo>
                  <a:pt x="7411242" y="1909846"/>
                  <a:pt x="7352110" y="2047756"/>
                  <a:pt x="7378504" y="2172685"/>
                </a:cubicBezTo>
                <a:cubicBezTo>
                  <a:pt x="7404898" y="2297614"/>
                  <a:pt x="7369291" y="2527301"/>
                  <a:pt x="7378504" y="2763088"/>
                </a:cubicBezTo>
                <a:cubicBezTo>
                  <a:pt x="7387717" y="2998875"/>
                  <a:pt x="7342560" y="3176722"/>
                  <a:pt x="7378504" y="3306260"/>
                </a:cubicBezTo>
                <a:cubicBezTo>
                  <a:pt x="7414448" y="3435798"/>
                  <a:pt x="7344871" y="3783084"/>
                  <a:pt x="7378504" y="3943895"/>
                </a:cubicBezTo>
                <a:cubicBezTo>
                  <a:pt x="7412137" y="4104707"/>
                  <a:pt x="7326212" y="4533863"/>
                  <a:pt x="7378504" y="4723228"/>
                </a:cubicBezTo>
                <a:cubicBezTo>
                  <a:pt x="7273330" y="4724973"/>
                  <a:pt x="7182145" y="4696979"/>
                  <a:pt x="7032282" y="4723228"/>
                </a:cubicBezTo>
                <a:cubicBezTo>
                  <a:pt x="6882419" y="4749477"/>
                  <a:pt x="6534957" y="4694402"/>
                  <a:pt x="6317135" y="4723228"/>
                </a:cubicBezTo>
                <a:cubicBezTo>
                  <a:pt x="6099313" y="4752054"/>
                  <a:pt x="6030273" y="4695009"/>
                  <a:pt x="5897127" y="4723228"/>
                </a:cubicBezTo>
                <a:cubicBezTo>
                  <a:pt x="5763981" y="4751447"/>
                  <a:pt x="5715086" y="4720475"/>
                  <a:pt x="5550905" y="4723228"/>
                </a:cubicBezTo>
                <a:cubicBezTo>
                  <a:pt x="5386724" y="4725981"/>
                  <a:pt x="5099504" y="4655189"/>
                  <a:pt x="4835758" y="4723228"/>
                </a:cubicBezTo>
                <a:cubicBezTo>
                  <a:pt x="4572012" y="4791267"/>
                  <a:pt x="4521959" y="4719032"/>
                  <a:pt x="4341966" y="4723228"/>
                </a:cubicBezTo>
                <a:cubicBezTo>
                  <a:pt x="4161973" y="4727424"/>
                  <a:pt x="3976629" y="4693051"/>
                  <a:pt x="3626819" y="4723228"/>
                </a:cubicBezTo>
                <a:cubicBezTo>
                  <a:pt x="3277009" y="4753405"/>
                  <a:pt x="3170035" y="4670160"/>
                  <a:pt x="2985456" y="4723228"/>
                </a:cubicBezTo>
                <a:cubicBezTo>
                  <a:pt x="2800877" y="4776296"/>
                  <a:pt x="2512961" y="4716765"/>
                  <a:pt x="2270309" y="4723228"/>
                </a:cubicBezTo>
                <a:cubicBezTo>
                  <a:pt x="2027657" y="4729691"/>
                  <a:pt x="1882692" y="4711534"/>
                  <a:pt x="1702732" y="4723228"/>
                </a:cubicBezTo>
                <a:cubicBezTo>
                  <a:pt x="1522772" y="4734922"/>
                  <a:pt x="1416629" y="4715928"/>
                  <a:pt x="1282725" y="4723228"/>
                </a:cubicBezTo>
                <a:cubicBezTo>
                  <a:pt x="1148821" y="4730528"/>
                  <a:pt x="963459" y="4682001"/>
                  <a:pt x="715147" y="4723228"/>
                </a:cubicBezTo>
                <a:cubicBezTo>
                  <a:pt x="466835" y="4764455"/>
                  <a:pt x="162560" y="4707715"/>
                  <a:pt x="0" y="4723228"/>
                </a:cubicBezTo>
                <a:cubicBezTo>
                  <a:pt x="-29616" y="4464307"/>
                  <a:pt x="52831" y="4255905"/>
                  <a:pt x="0" y="4038360"/>
                </a:cubicBezTo>
                <a:cubicBezTo>
                  <a:pt x="-52831" y="3820815"/>
                  <a:pt x="40115" y="3804091"/>
                  <a:pt x="0" y="3589653"/>
                </a:cubicBezTo>
                <a:cubicBezTo>
                  <a:pt x="-40115" y="3375215"/>
                  <a:pt x="34027" y="3138441"/>
                  <a:pt x="0" y="2952018"/>
                </a:cubicBezTo>
                <a:cubicBezTo>
                  <a:pt x="-34027" y="2765596"/>
                  <a:pt x="11341" y="2497874"/>
                  <a:pt x="0" y="2267149"/>
                </a:cubicBezTo>
                <a:cubicBezTo>
                  <a:pt x="-11341" y="2036424"/>
                  <a:pt x="37293" y="1910031"/>
                  <a:pt x="0" y="1723978"/>
                </a:cubicBezTo>
                <a:cubicBezTo>
                  <a:pt x="-37293" y="1537925"/>
                  <a:pt x="3179" y="1443397"/>
                  <a:pt x="0" y="1275272"/>
                </a:cubicBezTo>
                <a:cubicBezTo>
                  <a:pt x="-3179" y="1107147"/>
                  <a:pt x="7311" y="784448"/>
                  <a:pt x="0" y="637636"/>
                </a:cubicBezTo>
                <a:cubicBezTo>
                  <a:pt x="-7311" y="490824"/>
                  <a:pt x="48695" y="163350"/>
                  <a:pt x="0" y="0"/>
                </a:cubicBezTo>
                <a:close/>
              </a:path>
              <a:path w="7378504" h="4723228" stroke="0" extrusionOk="0">
                <a:moveTo>
                  <a:pt x="0" y="0"/>
                </a:moveTo>
                <a:cubicBezTo>
                  <a:pt x="210760" y="-16120"/>
                  <a:pt x="360915" y="28424"/>
                  <a:pt x="715147" y="0"/>
                </a:cubicBezTo>
                <a:cubicBezTo>
                  <a:pt x="1069379" y="-28424"/>
                  <a:pt x="1013819" y="4677"/>
                  <a:pt x="1282725" y="0"/>
                </a:cubicBezTo>
                <a:cubicBezTo>
                  <a:pt x="1551631" y="-4677"/>
                  <a:pt x="1522453" y="17484"/>
                  <a:pt x="1628947" y="0"/>
                </a:cubicBezTo>
                <a:cubicBezTo>
                  <a:pt x="1735441" y="-17484"/>
                  <a:pt x="1891856" y="26317"/>
                  <a:pt x="1975169" y="0"/>
                </a:cubicBezTo>
                <a:cubicBezTo>
                  <a:pt x="2058482" y="-26317"/>
                  <a:pt x="2512484" y="24781"/>
                  <a:pt x="2690316" y="0"/>
                </a:cubicBezTo>
                <a:cubicBezTo>
                  <a:pt x="2868148" y="-24781"/>
                  <a:pt x="2983222" y="18360"/>
                  <a:pt x="3184108" y="0"/>
                </a:cubicBezTo>
                <a:cubicBezTo>
                  <a:pt x="3384994" y="-18360"/>
                  <a:pt x="3424702" y="29960"/>
                  <a:pt x="3604115" y="0"/>
                </a:cubicBezTo>
                <a:cubicBezTo>
                  <a:pt x="3783528" y="-29960"/>
                  <a:pt x="3980451" y="24568"/>
                  <a:pt x="4097908" y="0"/>
                </a:cubicBezTo>
                <a:cubicBezTo>
                  <a:pt x="4215365" y="-24568"/>
                  <a:pt x="4503001" y="27968"/>
                  <a:pt x="4739270" y="0"/>
                </a:cubicBezTo>
                <a:cubicBezTo>
                  <a:pt x="4975539" y="-27968"/>
                  <a:pt x="5044706" y="41119"/>
                  <a:pt x="5233062" y="0"/>
                </a:cubicBezTo>
                <a:cubicBezTo>
                  <a:pt x="5421418" y="-41119"/>
                  <a:pt x="5532814" y="11599"/>
                  <a:pt x="5800639" y="0"/>
                </a:cubicBezTo>
                <a:cubicBezTo>
                  <a:pt x="6068464" y="-11599"/>
                  <a:pt x="6016636" y="46108"/>
                  <a:pt x="6220646" y="0"/>
                </a:cubicBezTo>
                <a:cubicBezTo>
                  <a:pt x="6424656" y="-46108"/>
                  <a:pt x="6642895" y="20145"/>
                  <a:pt x="6788224" y="0"/>
                </a:cubicBezTo>
                <a:cubicBezTo>
                  <a:pt x="6933553" y="-20145"/>
                  <a:pt x="7217678" y="35995"/>
                  <a:pt x="7378504" y="0"/>
                </a:cubicBezTo>
                <a:cubicBezTo>
                  <a:pt x="7426299" y="309267"/>
                  <a:pt x="7344950" y="522126"/>
                  <a:pt x="7378504" y="684868"/>
                </a:cubicBezTo>
                <a:cubicBezTo>
                  <a:pt x="7412058" y="847610"/>
                  <a:pt x="7341610" y="1061572"/>
                  <a:pt x="7378504" y="1322504"/>
                </a:cubicBezTo>
                <a:cubicBezTo>
                  <a:pt x="7415398" y="1583436"/>
                  <a:pt x="7341091" y="1717111"/>
                  <a:pt x="7378504" y="1818443"/>
                </a:cubicBezTo>
                <a:cubicBezTo>
                  <a:pt x="7415917" y="1919775"/>
                  <a:pt x="7345711" y="2252078"/>
                  <a:pt x="7378504" y="2408846"/>
                </a:cubicBezTo>
                <a:cubicBezTo>
                  <a:pt x="7411297" y="2565614"/>
                  <a:pt x="7354573" y="2731535"/>
                  <a:pt x="7378504" y="2857553"/>
                </a:cubicBezTo>
                <a:cubicBezTo>
                  <a:pt x="7402435" y="2983571"/>
                  <a:pt x="7364406" y="3244642"/>
                  <a:pt x="7378504" y="3353492"/>
                </a:cubicBezTo>
                <a:cubicBezTo>
                  <a:pt x="7392602" y="3462342"/>
                  <a:pt x="7366973" y="3816399"/>
                  <a:pt x="7378504" y="3943895"/>
                </a:cubicBezTo>
                <a:cubicBezTo>
                  <a:pt x="7390035" y="4071391"/>
                  <a:pt x="7316326" y="4446144"/>
                  <a:pt x="7378504" y="4723228"/>
                </a:cubicBezTo>
                <a:cubicBezTo>
                  <a:pt x="7167701" y="4730287"/>
                  <a:pt x="6990158" y="4711816"/>
                  <a:pt x="6884712" y="4723228"/>
                </a:cubicBezTo>
                <a:cubicBezTo>
                  <a:pt x="6779266" y="4734640"/>
                  <a:pt x="6334824" y="4718188"/>
                  <a:pt x="6169564" y="4723228"/>
                </a:cubicBezTo>
                <a:cubicBezTo>
                  <a:pt x="6004304" y="4728268"/>
                  <a:pt x="5804352" y="4683456"/>
                  <a:pt x="5454417" y="4723228"/>
                </a:cubicBezTo>
                <a:cubicBezTo>
                  <a:pt x="5104482" y="4763000"/>
                  <a:pt x="5132124" y="4719485"/>
                  <a:pt x="4886840" y="4723228"/>
                </a:cubicBezTo>
                <a:cubicBezTo>
                  <a:pt x="4641556" y="4726971"/>
                  <a:pt x="4519718" y="4703955"/>
                  <a:pt x="4171693" y="4723228"/>
                </a:cubicBezTo>
                <a:cubicBezTo>
                  <a:pt x="3823668" y="4742501"/>
                  <a:pt x="3797740" y="4723160"/>
                  <a:pt x="3677900" y="4723228"/>
                </a:cubicBezTo>
                <a:cubicBezTo>
                  <a:pt x="3558060" y="4723296"/>
                  <a:pt x="3420709" y="4716926"/>
                  <a:pt x="3184108" y="4723228"/>
                </a:cubicBezTo>
                <a:cubicBezTo>
                  <a:pt x="2947507" y="4729530"/>
                  <a:pt x="2781964" y="4686620"/>
                  <a:pt x="2468961" y="4723228"/>
                </a:cubicBezTo>
                <a:cubicBezTo>
                  <a:pt x="2155958" y="4759836"/>
                  <a:pt x="2247405" y="4707941"/>
                  <a:pt x="2048954" y="4723228"/>
                </a:cubicBezTo>
                <a:cubicBezTo>
                  <a:pt x="1850503" y="4738515"/>
                  <a:pt x="1734129" y="4683723"/>
                  <a:pt x="1481377" y="4723228"/>
                </a:cubicBezTo>
                <a:cubicBezTo>
                  <a:pt x="1228625" y="4762733"/>
                  <a:pt x="1037018" y="4706706"/>
                  <a:pt x="840014" y="4723228"/>
                </a:cubicBezTo>
                <a:cubicBezTo>
                  <a:pt x="643010" y="4739750"/>
                  <a:pt x="178160" y="4698531"/>
                  <a:pt x="0" y="4723228"/>
                </a:cubicBezTo>
                <a:cubicBezTo>
                  <a:pt x="-19011" y="4455412"/>
                  <a:pt x="30722" y="4434878"/>
                  <a:pt x="0" y="4180057"/>
                </a:cubicBezTo>
                <a:cubicBezTo>
                  <a:pt x="-30722" y="3925236"/>
                  <a:pt x="47419" y="3820102"/>
                  <a:pt x="0" y="3684118"/>
                </a:cubicBezTo>
                <a:cubicBezTo>
                  <a:pt x="-47419" y="3548134"/>
                  <a:pt x="25563" y="3342887"/>
                  <a:pt x="0" y="3188179"/>
                </a:cubicBezTo>
                <a:cubicBezTo>
                  <a:pt x="-25563" y="3033471"/>
                  <a:pt x="12496" y="2705425"/>
                  <a:pt x="0" y="2503311"/>
                </a:cubicBezTo>
                <a:cubicBezTo>
                  <a:pt x="-12496" y="2301197"/>
                  <a:pt x="32944" y="2207923"/>
                  <a:pt x="0" y="2007372"/>
                </a:cubicBezTo>
                <a:cubicBezTo>
                  <a:pt x="-32944" y="1806821"/>
                  <a:pt x="41302" y="1716975"/>
                  <a:pt x="0" y="1558665"/>
                </a:cubicBezTo>
                <a:cubicBezTo>
                  <a:pt x="-41302" y="1400355"/>
                  <a:pt x="27945" y="1312097"/>
                  <a:pt x="0" y="1109959"/>
                </a:cubicBezTo>
                <a:cubicBezTo>
                  <a:pt x="-27945" y="907821"/>
                  <a:pt x="37160" y="449583"/>
                  <a:pt x="0" y="0"/>
                </a:cubicBezTo>
                <a:close/>
              </a:path>
            </a:pathLst>
          </a:custGeom>
          <a:solidFill>
            <a:srgbClr val="F1985D"/>
          </a:solidFill>
          <a:ln>
            <a:solidFill>
              <a:srgbClr val="F1985D"/>
            </a:solidFill>
            <a:extLst>
              <a:ext uri="{C807C97D-BFC1-408E-A445-0C87EB9F89A2}">
                <ask:lineSketchStyleProps xmlns:ask="http://schemas.microsoft.com/office/drawing/2018/sketchyshapes" sd="304764036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t>The higher bioavailability of zinc methionine over other zinc sources is attributed to the stable methionine complex, which is preferentially transported into tissues compared to other amino acids. It is reported to be a more potent antioxidant than vitamin E, vitamin C, β-carotene, and </a:t>
            </a:r>
            <a:r>
              <a:rPr lang="en-US" sz="2800" b="1" i="1" u="sng" dirty="0"/>
              <a:t>4-6 times more effective than other zinc salts such as oxide and sulfate, citrate, gluconate, and </a:t>
            </a:r>
            <a:r>
              <a:rPr lang="en-US" sz="2800" b="1" i="1" u="sng" dirty="0" err="1"/>
              <a:t>picolinat</a:t>
            </a:r>
            <a:r>
              <a:rPr lang="tr-TR" sz="2800" b="1" i="1" u="sng" dirty="0"/>
              <a:t>e</a:t>
            </a:r>
            <a:r>
              <a:rPr lang="tr-TR" sz="2800" i="1" u="sng" dirty="0"/>
              <a:t>.</a:t>
            </a:r>
            <a:endParaRPr lang="tr-TR" u="sng" dirty="0"/>
          </a:p>
        </p:txBody>
      </p:sp>
      <p:sp>
        <p:nvSpPr>
          <p:cNvPr id="8" name="Metin kutusu 7">
            <a:extLst>
              <a:ext uri="{FF2B5EF4-FFF2-40B4-BE49-F238E27FC236}">
                <a16:creationId xmlns:a16="http://schemas.microsoft.com/office/drawing/2014/main" id="{18F46E82-985D-4CAF-A0E8-18CAACBB83C6}"/>
              </a:ext>
            </a:extLst>
          </p:cNvPr>
          <p:cNvSpPr txBox="1"/>
          <p:nvPr/>
        </p:nvSpPr>
        <p:spPr>
          <a:xfrm>
            <a:off x="838200" y="6057435"/>
            <a:ext cx="10677379" cy="246221"/>
          </a:xfrm>
          <a:prstGeom prst="rect">
            <a:avLst/>
          </a:prstGeom>
          <a:noFill/>
        </p:spPr>
        <p:txBody>
          <a:bodyPr wrap="square" rtlCol="0">
            <a:spAutoFit/>
          </a:bodyPr>
          <a:lstStyle/>
          <a:p>
            <a:r>
              <a:rPr lang="tr-TR" sz="1000" dirty="0" err="1"/>
              <a:t>Majeed</a:t>
            </a:r>
            <a:r>
              <a:rPr lang="tr-TR" sz="1000" dirty="0"/>
              <a:t> M, </a:t>
            </a:r>
            <a:r>
              <a:rPr lang="tr-TR" sz="1000" dirty="0" err="1"/>
              <a:t>Chavez</a:t>
            </a:r>
            <a:r>
              <a:rPr lang="tr-TR" sz="1000" dirty="0"/>
              <a:t> M, </a:t>
            </a:r>
            <a:r>
              <a:rPr lang="tr-TR" sz="1000" dirty="0" err="1"/>
              <a:t>Nagabhushanam</a:t>
            </a:r>
            <a:r>
              <a:rPr lang="tr-TR" sz="1000" dirty="0"/>
              <a:t> K </a:t>
            </a:r>
            <a:r>
              <a:rPr lang="tr-TR" sz="1000" dirty="0" err="1"/>
              <a:t>and</a:t>
            </a:r>
            <a:r>
              <a:rPr lang="tr-TR" sz="1000" dirty="0"/>
              <a:t> </a:t>
            </a:r>
            <a:r>
              <a:rPr lang="tr-TR" sz="1000" dirty="0" err="1"/>
              <a:t>Mundkur</a:t>
            </a:r>
            <a:r>
              <a:rPr lang="tr-TR" sz="1000" dirty="0"/>
              <a:t> L. </a:t>
            </a:r>
            <a:r>
              <a:rPr lang="tr-TR" sz="1000" dirty="0" err="1"/>
              <a:t>Zinc</a:t>
            </a:r>
            <a:r>
              <a:rPr lang="tr-TR" sz="1000" dirty="0"/>
              <a:t> </a:t>
            </a:r>
            <a:r>
              <a:rPr lang="tr-TR" sz="1000" dirty="0" err="1"/>
              <a:t>Supplements</a:t>
            </a:r>
            <a:r>
              <a:rPr lang="tr-TR" sz="1000" dirty="0"/>
              <a:t> in COVID-19 </a:t>
            </a:r>
            <a:r>
              <a:rPr lang="tr-TR" sz="1000" dirty="0" err="1"/>
              <a:t>Pathogenesis-Current</a:t>
            </a:r>
            <a:r>
              <a:rPr lang="tr-TR" sz="1000" dirty="0"/>
              <a:t> </a:t>
            </a:r>
            <a:r>
              <a:rPr lang="tr-TR" sz="1000" dirty="0" err="1"/>
              <a:t>Perspectives</a:t>
            </a:r>
            <a:r>
              <a:rPr lang="tr-TR" sz="1000" dirty="0"/>
              <a:t>. Austin J </a:t>
            </a:r>
            <a:r>
              <a:rPr lang="tr-TR" sz="1000" dirty="0" err="1"/>
              <a:t>Nutr</a:t>
            </a:r>
            <a:r>
              <a:rPr lang="tr-TR" sz="1000" dirty="0"/>
              <a:t> </a:t>
            </a:r>
            <a:r>
              <a:rPr lang="tr-TR" sz="1000" dirty="0" err="1"/>
              <a:t>Metab</a:t>
            </a:r>
            <a:r>
              <a:rPr lang="tr-TR" sz="1000" dirty="0"/>
              <a:t>. 2021; 8(2): 1107.</a:t>
            </a:r>
          </a:p>
        </p:txBody>
      </p:sp>
    </p:spTree>
    <p:extLst>
      <p:ext uri="{BB962C8B-B14F-4D97-AF65-F5344CB8AC3E}">
        <p14:creationId xmlns:p14="http://schemas.microsoft.com/office/powerpoint/2010/main" val="373287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beyaz tahta içeren bir resim&#10;&#10;Açıklama otomatik olarak oluşturuldu">
            <a:extLst>
              <a:ext uri="{FF2B5EF4-FFF2-40B4-BE49-F238E27FC236}">
                <a16:creationId xmlns:a16="http://schemas.microsoft.com/office/drawing/2014/main" id="{E42FF598-BF43-41C5-8A44-A2F47994DC25}"/>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90" y="1520351"/>
            <a:ext cx="4351338" cy="4351338"/>
          </a:xfrm>
        </p:spPr>
      </p:pic>
      <p:graphicFrame>
        <p:nvGraphicFramePr>
          <p:cNvPr id="6" name="Tablo 5">
            <a:extLst>
              <a:ext uri="{FF2B5EF4-FFF2-40B4-BE49-F238E27FC236}">
                <a16:creationId xmlns:a16="http://schemas.microsoft.com/office/drawing/2014/main" id="{1ED033E4-516F-4176-B41C-C27C8F9ED80A}"/>
              </a:ext>
            </a:extLst>
          </p:cNvPr>
          <p:cNvGraphicFramePr>
            <a:graphicFrameLocks noGrp="1"/>
          </p:cNvGraphicFramePr>
          <p:nvPr>
            <p:extLst>
              <p:ext uri="{D42A27DB-BD31-4B8C-83A1-F6EECF244321}">
                <p14:modId xmlns:p14="http://schemas.microsoft.com/office/powerpoint/2010/main" val="1621825907"/>
              </p:ext>
            </p:extLst>
          </p:nvPr>
        </p:nvGraphicFramePr>
        <p:xfrm>
          <a:off x="5304827" y="1939693"/>
          <a:ext cx="6175583" cy="3931996"/>
        </p:xfrm>
        <a:graphic>
          <a:graphicData uri="http://schemas.openxmlformats.org/drawingml/2006/table">
            <a:tbl>
              <a:tblPr firstRow="1" firstCol="1" bandRow="1">
                <a:tableStyleId>{5940675A-B579-460E-94D1-54222C63F5DA}</a:tableStyleId>
              </a:tblPr>
              <a:tblGrid>
                <a:gridCol w="4318916">
                  <a:extLst>
                    <a:ext uri="{9D8B030D-6E8A-4147-A177-3AD203B41FA5}">
                      <a16:colId xmlns:a16="http://schemas.microsoft.com/office/drawing/2014/main" val="1371179988"/>
                    </a:ext>
                  </a:extLst>
                </a:gridCol>
                <a:gridCol w="1265959">
                  <a:extLst>
                    <a:ext uri="{9D8B030D-6E8A-4147-A177-3AD203B41FA5}">
                      <a16:colId xmlns:a16="http://schemas.microsoft.com/office/drawing/2014/main" val="3075013771"/>
                    </a:ext>
                  </a:extLst>
                </a:gridCol>
                <a:gridCol w="590708">
                  <a:extLst>
                    <a:ext uri="{9D8B030D-6E8A-4147-A177-3AD203B41FA5}">
                      <a16:colId xmlns:a16="http://schemas.microsoft.com/office/drawing/2014/main" val="3080982914"/>
                    </a:ext>
                  </a:extLst>
                </a:gridCol>
              </a:tblGrid>
              <a:tr h="302778">
                <a:tc>
                  <a:txBody>
                    <a:bodyPr/>
                    <a:lstStyle/>
                    <a:p>
                      <a:pPr algn="ctr">
                        <a:lnSpc>
                          <a:spcPct val="115000"/>
                        </a:lnSpc>
                        <a:spcAft>
                          <a:spcPts val="1000"/>
                        </a:spcAft>
                      </a:pPr>
                      <a:r>
                        <a:rPr lang="tr-TR" sz="1400" b="1" dirty="0">
                          <a:effectLst/>
                        </a:rPr>
                        <a:t>Etken Madde</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400" b="1" kern="1200" dirty="0">
                          <a:solidFill>
                            <a:schemeClr val="tx1"/>
                          </a:solidFill>
                          <a:latin typeface="+mn-lt"/>
                          <a:ea typeface="+mn-ea"/>
                          <a:cs typeface="+mn-cs"/>
                        </a:rPr>
                        <a:t>Günlük Porsiyon</a:t>
                      </a:r>
                    </a:p>
                    <a:p>
                      <a:pPr algn="ctr">
                        <a:lnSpc>
                          <a:spcPct val="100000"/>
                        </a:lnSpc>
                        <a:spcAft>
                          <a:spcPts val="0"/>
                        </a:spcAft>
                      </a:pPr>
                      <a:r>
                        <a:rPr lang="tr-TR" sz="1400" b="1" kern="1200" dirty="0">
                          <a:solidFill>
                            <a:schemeClr val="tx1"/>
                          </a:solidFill>
                          <a:latin typeface="+mn-lt"/>
                          <a:ea typeface="+mn-ea"/>
                          <a:cs typeface="+mn-cs"/>
                        </a:rPr>
                        <a:t>(1 Kapsül)</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b="1" dirty="0">
                          <a:effectLst/>
                        </a:rPr>
                        <a:t>BRD*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453391"/>
                  </a:ext>
                </a:extLst>
              </a:tr>
              <a:tr h="321864">
                <a:tc>
                  <a:txBody>
                    <a:bodyPr/>
                    <a:lstStyle/>
                    <a:p>
                      <a:pPr algn="l">
                        <a:lnSpc>
                          <a:spcPct val="115000"/>
                        </a:lnSpc>
                        <a:spcAft>
                          <a:spcPts val="1000"/>
                        </a:spcAft>
                      </a:pPr>
                      <a:r>
                        <a:rPr lang="tr-TR" sz="1400" dirty="0" err="1">
                          <a:effectLst/>
                        </a:rPr>
                        <a:t>Kuinoa</a:t>
                      </a:r>
                      <a:r>
                        <a:rPr lang="tr-TR" sz="1400" dirty="0">
                          <a:effectLst/>
                        </a:rPr>
                        <a:t> tohum ekstresi (</a:t>
                      </a:r>
                      <a:r>
                        <a:rPr lang="tr-TR" sz="1400" i="1" dirty="0" err="1">
                          <a:effectLst/>
                        </a:rPr>
                        <a:t>Chenopodium</a:t>
                      </a:r>
                      <a:r>
                        <a:rPr lang="tr-TR" sz="1400" i="1" dirty="0">
                          <a:effectLst/>
                        </a:rPr>
                        <a:t> </a:t>
                      </a:r>
                      <a:r>
                        <a:rPr lang="tr-TR" sz="1400" i="1" dirty="0" err="1">
                          <a:effectLst/>
                        </a:rPr>
                        <a:t>quinoa</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a:effectLst/>
                        </a:rPr>
                        <a:t>200 mg</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0940782"/>
                  </a:ext>
                </a:extLst>
              </a:tr>
              <a:tr h="156062">
                <a:tc>
                  <a:txBody>
                    <a:bodyPr/>
                    <a:lstStyle/>
                    <a:p>
                      <a:pPr algn="l">
                        <a:lnSpc>
                          <a:spcPct val="115000"/>
                        </a:lnSpc>
                        <a:spcAft>
                          <a:spcPts val="1000"/>
                        </a:spcAft>
                      </a:pPr>
                      <a:r>
                        <a:rPr lang="tr-TR" sz="1400" dirty="0">
                          <a:effectLst/>
                        </a:rPr>
                        <a:t>Çinko</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a:effectLst/>
                        </a:rPr>
                        <a:t>15 mg</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a:effectLst/>
                        </a:rPr>
                        <a:t>%150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347682"/>
                  </a:ext>
                </a:extLst>
              </a:tr>
              <a:tr h="321864">
                <a:tc>
                  <a:txBody>
                    <a:bodyPr/>
                    <a:lstStyle/>
                    <a:p>
                      <a:pPr algn="l">
                        <a:lnSpc>
                          <a:spcPct val="115000"/>
                        </a:lnSpc>
                        <a:spcAft>
                          <a:spcPts val="1000"/>
                        </a:spcAft>
                      </a:pPr>
                      <a:r>
                        <a:rPr lang="tr-TR" sz="1400" dirty="0">
                          <a:effectLst/>
                        </a:rPr>
                        <a:t>Üzüm meyve ekstresi (</a:t>
                      </a:r>
                      <a:r>
                        <a:rPr lang="tr-TR" sz="1400" i="1" dirty="0" err="1">
                          <a:effectLst/>
                        </a:rPr>
                        <a:t>Vitis</a:t>
                      </a:r>
                      <a:r>
                        <a:rPr lang="tr-TR" sz="1400" i="1" dirty="0">
                          <a:effectLst/>
                        </a:rPr>
                        <a:t> </a:t>
                      </a:r>
                      <a:r>
                        <a:rPr lang="tr-TR" sz="1400" i="1" dirty="0" err="1">
                          <a:effectLst/>
                        </a:rPr>
                        <a:t>vinifera</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10,27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725634"/>
                  </a:ext>
                </a:extLst>
              </a:tr>
              <a:tr h="321864">
                <a:tc>
                  <a:txBody>
                    <a:bodyPr/>
                    <a:lstStyle/>
                    <a:p>
                      <a:pPr algn="l">
                        <a:lnSpc>
                          <a:spcPct val="115000"/>
                        </a:lnSpc>
                        <a:spcAft>
                          <a:spcPts val="1000"/>
                        </a:spcAft>
                      </a:pPr>
                      <a:r>
                        <a:rPr lang="tr-TR" sz="1400" dirty="0">
                          <a:effectLst/>
                        </a:rPr>
                        <a:t>Nar meyve kabuğu ekstresi (</a:t>
                      </a:r>
                      <a:r>
                        <a:rPr lang="tr-TR" sz="1400" i="1" dirty="0" err="1">
                          <a:effectLst/>
                        </a:rPr>
                        <a:t>Punica</a:t>
                      </a:r>
                      <a:r>
                        <a:rPr lang="tr-TR" sz="1400" i="1" dirty="0">
                          <a:effectLst/>
                        </a:rPr>
                        <a:t> </a:t>
                      </a:r>
                      <a:r>
                        <a:rPr lang="tr-TR" sz="1400" i="1" dirty="0" err="1">
                          <a:effectLst/>
                        </a:rPr>
                        <a:t>granatum</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3,6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9331323"/>
                  </a:ext>
                </a:extLst>
              </a:tr>
              <a:tr h="321864">
                <a:tc>
                  <a:txBody>
                    <a:bodyPr/>
                    <a:lstStyle/>
                    <a:p>
                      <a:pPr algn="l">
                        <a:lnSpc>
                          <a:spcPct val="115000"/>
                        </a:lnSpc>
                        <a:spcAft>
                          <a:spcPts val="1000"/>
                        </a:spcAft>
                      </a:pPr>
                      <a:r>
                        <a:rPr lang="tr-TR" sz="1400" dirty="0">
                          <a:effectLst/>
                        </a:rPr>
                        <a:t>Yaban mersini meyve ekstresi (</a:t>
                      </a:r>
                      <a:r>
                        <a:rPr lang="tr-TR" sz="1400" i="1" dirty="0" err="1">
                          <a:effectLst/>
                        </a:rPr>
                        <a:t>Vaccinium</a:t>
                      </a:r>
                      <a:r>
                        <a:rPr lang="tr-TR" sz="1400" i="1" dirty="0">
                          <a:effectLst/>
                        </a:rPr>
                        <a:t> </a:t>
                      </a:r>
                      <a:r>
                        <a:rPr lang="tr-TR" sz="1400" i="1" dirty="0" err="1">
                          <a:effectLst/>
                        </a:rPr>
                        <a:t>myrtillus</a:t>
                      </a:r>
                      <a:r>
                        <a:rPr lang="tr-TR" sz="1400" i="1" dirty="0">
                          <a:effectLst/>
                        </a:rPr>
                        <a:t> L</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0,86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9639686"/>
                  </a:ext>
                </a:extLst>
              </a:tr>
              <a:tr h="321864">
                <a:tc>
                  <a:txBody>
                    <a:bodyPr/>
                    <a:lstStyle/>
                    <a:p>
                      <a:pPr algn="l">
                        <a:lnSpc>
                          <a:spcPct val="115000"/>
                        </a:lnSpc>
                        <a:spcAft>
                          <a:spcPts val="1000"/>
                        </a:spcAft>
                      </a:pPr>
                      <a:r>
                        <a:rPr lang="tr-TR" sz="1400" dirty="0">
                          <a:effectLst/>
                        </a:rPr>
                        <a:t>Yüksek mavi yemiş meyve ekstresi (</a:t>
                      </a:r>
                      <a:r>
                        <a:rPr lang="tr-TR" sz="1400" i="1" dirty="0" err="1">
                          <a:effectLst/>
                        </a:rPr>
                        <a:t>Vaccinium</a:t>
                      </a:r>
                      <a:r>
                        <a:rPr lang="tr-TR" sz="1400" i="1" dirty="0">
                          <a:effectLst/>
                        </a:rPr>
                        <a:t> </a:t>
                      </a:r>
                      <a:r>
                        <a:rPr lang="tr-TR" sz="1400" i="1" dirty="0" err="1">
                          <a:effectLst/>
                        </a:rPr>
                        <a:t>corymbosum</a:t>
                      </a:r>
                      <a:r>
                        <a:rPr lang="tr-TR" sz="1400" i="1" dirty="0">
                          <a:effectLst/>
                        </a:rPr>
                        <a:t> L</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0,32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7563186"/>
                  </a:ext>
                </a:extLst>
              </a:tr>
              <a:tr h="487666">
                <a:tc>
                  <a:txBody>
                    <a:bodyPr/>
                    <a:lstStyle/>
                    <a:p>
                      <a:pPr algn="l">
                        <a:lnSpc>
                          <a:spcPct val="115000"/>
                        </a:lnSpc>
                        <a:spcAft>
                          <a:spcPts val="1000"/>
                        </a:spcAft>
                      </a:pPr>
                      <a:r>
                        <a:rPr lang="tr-TR" sz="1400" dirty="0">
                          <a:effectLst/>
                        </a:rPr>
                        <a:t>Büyük meyveli </a:t>
                      </a:r>
                      <a:r>
                        <a:rPr lang="tr-TR" sz="1400" dirty="0" err="1">
                          <a:effectLst/>
                        </a:rPr>
                        <a:t>vaksiniyum</a:t>
                      </a:r>
                      <a:r>
                        <a:rPr lang="tr-TR" sz="1400" dirty="0">
                          <a:effectLst/>
                        </a:rPr>
                        <a:t> meyve ekstresi (</a:t>
                      </a:r>
                      <a:r>
                        <a:rPr lang="tr-TR" sz="1400" i="1" dirty="0" err="1">
                          <a:effectLst/>
                        </a:rPr>
                        <a:t>Vaccinium</a:t>
                      </a:r>
                      <a:r>
                        <a:rPr lang="tr-TR" sz="1400" i="1" dirty="0">
                          <a:effectLst/>
                        </a:rPr>
                        <a:t> </a:t>
                      </a:r>
                      <a:r>
                        <a:rPr lang="tr-TR" sz="1400" i="1" dirty="0" err="1">
                          <a:effectLst/>
                        </a:rPr>
                        <a:t>macrocarpon</a:t>
                      </a:r>
                      <a:r>
                        <a:rPr lang="tr-TR" sz="1400" i="1" dirty="0">
                          <a:effectLst/>
                        </a:rPr>
                        <a:t> </a:t>
                      </a:r>
                      <a:r>
                        <a:rPr lang="tr-TR" sz="1400" i="1" dirty="0" err="1">
                          <a:effectLst/>
                        </a:rPr>
                        <a:t>aiton</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0,32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845508"/>
                  </a:ext>
                </a:extLst>
              </a:tr>
              <a:tr h="487666">
                <a:tc>
                  <a:txBody>
                    <a:bodyPr/>
                    <a:lstStyle/>
                    <a:p>
                      <a:pPr algn="l">
                        <a:lnSpc>
                          <a:spcPct val="115000"/>
                        </a:lnSpc>
                        <a:spcAft>
                          <a:spcPts val="1000"/>
                        </a:spcAft>
                      </a:pPr>
                      <a:r>
                        <a:rPr lang="tr-TR" sz="1400" dirty="0">
                          <a:effectLst/>
                        </a:rPr>
                        <a:t>Çilek meyve ekstresi (</a:t>
                      </a:r>
                      <a:r>
                        <a:rPr lang="tr-TR" sz="1400" i="1" dirty="0" err="1">
                          <a:effectLst/>
                        </a:rPr>
                        <a:t>Fragaria</a:t>
                      </a:r>
                      <a:r>
                        <a:rPr lang="tr-TR" sz="1400" i="1" dirty="0">
                          <a:effectLst/>
                        </a:rPr>
                        <a:t> x ananassa (</a:t>
                      </a:r>
                      <a:r>
                        <a:rPr lang="tr-TR" sz="1400" i="1" dirty="0" err="1">
                          <a:effectLst/>
                        </a:rPr>
                        <a:t>Duchesne</a:t>
                      </a:r>
                      <a:r>
                        <a:rPr lang="tr-TR" sz="1400" i="1" dirty="0">
                          <a:effectLst/>
                        </a:rPr>
                        <a:t> </a:t>
                      </a:r>
                      <a:r>
                        <a:rPr lang="tr-TR" sz="1400" i="1" dirty="0" err="1">
                          <a:effectLst/>
                        </a:rPr>
                        <a:t>ex</a:t>
                      </a:r>
                      <a:r>
                        <a:rPr lang="tr-TR" sz="1400" i="1" dirty="0">
                          <a:effectLst/>
                        </a:rPr>
                        <a:t> </a:t>
                      </a:r>
                      <a:r>
                        <a:rPr lang="tr-TR" sz="1400" i="1" dirty="0" err="1">
                          <a:effectLst/>
                        </a:rPr>
                        <a:t>Weston</a:t>
                      </a:r>
                      <a:r>
                        <a:rPr lang="tr-TR" sz="1400" i="1" dirty="0">
                          <a:effectLst/>
                        </a:rPr>
                        <a:t>) </a:t>
                      </a:r>
                      <a:r>
                        <a:rPr lang="tr-TR" sz="1400" i="1" dirty="0" err="1">
                          <a:effectLst/>
                        </a:rPr>
                        <a:t>Duchesne</a:t>
                      </a:r>
                      <a:r>
                        <a:rPr lang="tr-TR" sz="1400" i="1" dirty="0">
                          <a:effectLst/>
                        </a:rPr>
                        <a:t> </a:t>
                      </a:r>
                      <a:r>
                        <a:rPr lang="tr-TR" sz="1400" i="1" dirty="0" err="1">
                          <a:effectLst/>
                        </a:rPr>
                        <a:t>ex</a:t>
                      </a:r>
                      <a:r>
                        <a:rPr lang="tr-TR" sz="1400" i="1" dirty="0">
                          <a:effectLst/>
                        </a:rPr>
                        <a:t> </a:t>
                      </a:r>
                      <a:r>
                        <a:rPr lang="tr-TR" sz="1400" i="1" dirty="0" err="1">
                          <a:effectLst/>
                        </a:rPr>
                        <a:t>Rozie</a:t>
                      </a:r>
                      <a:r>
                        <a:rPr lang="tr-TR" sz="1400" dirty="0" err="1">
                          <a:effectLst/>
                        </a:rPr>
                        <a:t>r</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0,32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9901850"/>
                  </a:ext>
                </a:extLst>
              </a:tr>
              <a:tr h="321864">
                <a:tc>
                  <a:txBody>
                    <a:bodyPr/>
                    <a:lstStyle/>
                    <a:p>
                      <a:pPr algn="l">
                        <a:lnSpc>
                          <a:spcPct val="115000"/>
                        </a:lnSpc>
                        <a:spcAft>
                          <a:spcPts val="1000"/>
                        </a:spcAft>
                      </a:pPr>
                      <a:r>
                        <a:rPr lang="tr-TR" sz="1400" dirty="0">
                          <a:effectLst/>
                        </a:rPr>
                        <a:t>Frambuaz meyve ekstresi (</a:t>
                      </a:r>
                      <a:r>
                        <a:rPr lang="tr-TR" sz="1400" i="1" dirty="0" err="1">
                          <a:effectLst/>
                        </a:rPr>
                        <a:t>Rubus</a:t>
                      </a:r>
                      <a:r>
                        <a:rPr lang="tr-TR" sz="1400" i="1" dirty="0">
                          <a:effectLst/>
                        </a:rPr>
                        <a:t> </a:t>
                      </a:r>
                      <a:r>
                        <a:rPr lang="tr-TR" sz="1400" i="1" dirty="0" err="1">
                          <a:effectLst/>
                        </a:rPr>
                        <a:t>idaeus</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0,32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029493"/>
                  </a:ext>
                </a:extLst>
              </a:tr>
            </a:tbl>
          </a:graphicData>
        </a:graphic>
      </p:graphicFrame>
      <p:sp>
        <p:nvSpPr>
          <p:cNvPr id="8" name="Metin kutusu 7">
            <a:extLst>
              <a:ext uri="{FF2B5EF4-FFF2-40B4-BE49-F238E27FC236}">
                <a16:creationId xmlns:a16="http://schemas.microsoft.com/office/drawing/2014/main" id="{9D801C00-88B2-49A5-9703-9C901B5FE4C5}"/>
              </a:ext>
            </a:extLst>
          </p:cNvPr>
          <p:cNvSpPr txBox="1"/>
          <p:nvPr/>
        </p:nvSpPr>
        <p:spPr>
          <a:xfrm>
            <a:off x="5266777" y="6048250"/>
            <a:ext cx="6098344" cy="382092"/>
          </a:xfrm>
          <a:prstGeom prst="rect">
            <a:avLst/>
          </a:prstGeom>
          <a:noFill/>
        </p:spPr>
        <p:txBody>
          <a:bodyPr wrap="square">
            <a:spAutoFit/>
          </a:bodyPr>
          <a:lstStyle/>
          <a:p>
            <a:pPr>
              <a:lnSpc>
                <a:spcPct val="150000"/>
              </a:lnSpc>
              <a:spcAft>
                <a:spcPts val="1200"/>
              </a:spcAft>
            </a:pPr>
            <a:r>
              <a:rPr lang="tr-TR" sz="1400" dirty="0"/>
              <a:t>*Günlük porsiyonun Beslenme Referans Değeridir.</a:t>
            </a:r>
          </a:p>
        </p:txBody>
      </p:sp>
      <p:sp>
        <p:nvSpPr>
          <p:cNvPr id="10" name="Metin kutusu 9">
            <a:extLst>
              <a:ext uri="{FF2B5EF4-FFF2-40B4-BE49-F238E27FC236}">
                <a16:creationId xmlns:a16="http://schemas.microsoft.com/office/drawing/2014/main" id="{616E26CE-21E2-4A11-A44E-08F3FD0B16BB}"/>
              </a:ext>
            </a:extLst>
          </p:cNvPr>
          <p:cNvSpPr txBox="1"/>
          <p:nvPr/>
        </p:nvSpPr>
        <p:spPr>
          <a:xfrm>
            <a:off x="5178217" y="781100"/>
            <a:ext cx="6098344" cy="790986"/>
          </a:xfrm>
          <a:prstGeom prst="rect">
            <a:avLst/>
          </a:prstGeom>
          <a:noFill/>
        </p:spPr>
        <p:txBody>
          <a:bodyPr wrap="square">
            <a:spAutoFit/>
          </a:bodyPr>
          <a:lstStyle/>
          <a:p>
            <a:pPr>
              <a:lnSpc>
                <a:spcPct val="150000"/>
              </a:lnSpc>
              <a:spcAft>
                <a:spcPts val="1000"/>
              </a:spcAft>
            </a:pPr>
            <a:r>
              <a:rPr lang="tr-TR" sz="1600" b="1" dirty="0">
                <a:effectLst/>
                <a:ea typeface="Calibri" panose="020F0502020204030204" pitchFamily="34" charset="0"/>
                <a:cs typeface="Times New Roman" panose="02020603050405020304" pitchFamily="18" charset="0"/>
              </a:rPr>
              <a:t>Kullanım Bilgisi:</a:t>
            </a:r>
            <a:r>
              <a:rPr lang="tr-TR" sz="1600" dirty="0">
                <a:effectLst/>
                <a:ea typeface="Calibri" panose="020F0502020204030204" pitchFamily="34" charset="0"/>
                <a:cs typeface="Times New Roman" panose="02020603050405020304" pitchFamily="18" charset="0"/>
              </a:rPr>
              <a:t> 11 yaş ve üzeri tarafından günde 1 kapsül olarak kullanılması tavsiye edilir.</a:t>
            </a:r>
            <a:endParaRPr lang="tr-TR"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307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F3C4E2-8480-4E6A-BE8A-7E8BCB26C13A}"/>
              </a:ext>
            </a:extLst>
          </p:cNvPr>
          <p:cNvSpPr>
            <a:spLocks noGrp="1"/>
          </p:cNvSpPr>
          <p:nvPr>
            <p:ph type="title"/>
          </p:nvPr>
        </p:nvSpPr>
        <p:spPr/>
        <p:txBody>
          <a:bodyPr/>
          <a:lstStyle/>
          <a:p>
            <a:r>
              <a:rPr lang="tr-TR" b="1" dirty="0" err="1"/>
              <a:t>Neptune</a:t>
            </a:r>
            <a:r>
              <a:rPr lang="tr-TR" b="1" dirty="0"/>
              <a:t> </a:t>
            </a:r>
            <a:r>
              <a:rPr lang="tr-TR" b="1" dirty="0" err="1"/>
              <a:t>Zinc</a:t>
            </a:r>
            <a:endParaRPr lang="tr-TR" dirty="0"/>
          </a:p>
        </p:txBody>
      </p:sp>
      <p:sp>
        <p:nvSpPr>
          <p:cNvPr id="3" name="İçerik Yer Tutucusu 2">
            <a:extLst>
              <a:ext uri="{FF2B5EF4-FFF2-40B4-BE49-F238E27FC236}">
                <a16:creationId xmlns:a16="http://schemas.microsoft.com/office/drawing/2014/main" id="{AE36C1CA-8BA8-4122-A7D6-ABD9056879A5}"/>
              </a:ext>
            </a:extLst>
          </p:cNvPr>
          <p:cNvSpPr>
            <a:spLocks noGrp="1"/>
          </p:cNvSpPr>
          <p:nvPr>
            <p:ph idx="1"/>
          </p:nvPr>
        </p:nvSpPr>
        <p:spPr/>
        <p:txBody>
          <a:bodyPr/>
          <a:lstStyle/>
          <a:p>
            <a:r>
              <a:rPr lang="tr-TR" b="1" dirty="0"/>
              <a:t>Çinko </a:t>
            </a:r>
            <a:r>
              <a:rPr lang="tr-TR" b="1" dirty="0" err="1"/>
              <a:t>bisglisinat</a:t>
            </a:r>
            <a:r>
              <a:rPr lang="tr-TR" b="1" dirty="0"/>
              <a:t>:</a:t>
            </a:r>
          </a:p>
          <a:p>
            <a:pPr lvl="1"/>
            <a:r>
              <a:rPr lang="tr-TR" dirty="0"/>
              <a:t>Nötr yüklü bir formdur.</a:t>
            </a:r>
          </a:p>
          <a:p>
            <a:pPr lvl="1"/>
            <a:r>
              <a:rPr lang="tr-TR" dirty="0"/>
              <a:t>Diğer besinlerle reaksiyona girmez.</a:t>
            </a:r>
          </a:p>
          <a:p>
            <a:pPr lvl="1"/>
            <a:r>
              <a:rPr lang="tr-TR" dirty="0"/>
              <a:t>Vücut tarafından kolayca emilir (yüksek </a:t>
            </a:r>
            <a:r>
              <a:rPr lang="tr-TR" dirty="0" err="1"/>
              <a:t>biyoyararlanım</a:t>
            </a:r>
            <a:r>
              <a:rPr lang="tr-TR" dirty="0"/>
              <a:t>).</a:t>
            </a:r>
          </a:p>
          <a:p>
            <a:pPr lvl="1"/>
            <a:r>
              <a:rPr lang="tr-TR" dirty="0" err="1"/>
              <a:t>Diyare</a:t>
            </a:r>
            <a:r>
              <a:rPr lang="tr-TR" dirty="0"/>
              <a:t> gibi bir yan etkisi yoktur.</a:t>
            </a:r>
          </a:p>
          <a:p>
            <a:pPr lvl="1"/>
            <a:r>
              <a:rPr lang="tr-TR" dirty="0"/>
              <a:t>Emilim açısından çinko </a:t>
            </a:r>
            <a:r>
              <a:rPr lang="tr-TR" dirty="0" err="1"/>
              <a:t>glukonattan</a:t>
            </a:r>
            <a:r>
              <a:rPr lang="tr-TR" dirty="0"/>
              <a:t> daha iyi bir formdur.</a:t>
            </a:r>
          </a:p>
        </p:txBody>
      </p:sp>
      <p:pic>
        <p:nvPicPr>
          <p:cNvPr id="6" name="Picture 2" descr="Afbeeldingsresultaat voor zink bisglycinaat structuur">
            <a:extLst>
              <a:ext uri="{FF2B5EF4-FFF2-40B4-BE49-F238E27FC236}">
                <a16:creationId xmlns:a16="http://schemas.microsoft.com/office/drawing/2014/main" id="{7F6AAA53-6AFE-4F7B-B6E8-F13788D542BA}"/>
              </a:ext>
            </a:extLst>
          </p:cNvPr>
          <p:cNvPicPr>
            <a:picLocks noChangeAspect="1" noChangeArrowheads="1"/>
          </p:cNvPicPr>
          <p:nvPr/>
        </p:nvPicPr>
        <p:blipFill rotWithShape="1">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l="8296" t="10129" r="63966" b="12651"/>
          <a:stretch/>
        </p:blipFill>
        <p:spPr bwMode="auto">
          <a:xfrm>
            <a:off x="4827638" y="4595249"/>
            <a:ext cx="2536724" cy="189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553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10F392-8BF9-4323-9E68-F910E1E02528}"/>
              </a:ext>
            </a:extLst>
          </p:cNvPr>
          <p:cNvSpPr>
            <a:spLocks noGrp="1"/>
          </p:cNvSpPr>
          <p:nvPr>
            <p:ph type="title"/>
          </p:nvPr>
        </p:nvSpPr>
        <p:spPr/>
        <p:txBody>
          <a:bodyPr>
            <a:noAutofit/>
          </a:bodyPr>
          <a:lstStyle/>
          <a:p>
            <a:r>
              <a:rPr lang="en-US" sz="3600" b="1" dirty="0"/>
              <a:t>The European Food Safety Authority (EFSA) has acknowledged the following beneficial effects of zinc</a:t>
            </a:r>
            <a:r>
              <a:rPr lang="tr-TR" sz="3600" b="1" dirty="0"/>
              <a:t> </a:t>
            </a:r>
            <a:r>
              <a:rPr lang="en-US" sz="3600" b="1" dirty="0"/>
              <a:t>as a basis for health claims</a:t>
            </a:r>
            <a:endParaRPr lang="tr-TR" sz="3600" b="1" dirty="0"/>
          </a:p>
        </p:txBody>
      </p:sp>
      <p:sp>
        <p:nvSpPr>
          <p:cNvPr id="3" name="İçerik Yer Tutucusu 2">
            <a:extLst>
              <a:ext uri="{FF2B5EF4-FFF2-40B4-BE49-F238E27FC236}">
                <a16:creationId xmlns:a16="http://schemas.microsoft.com/office/drawing/2014/main" id="{71389170-FFA3-45BB-B215-1E8CE2DCE721}"/>
              </a:ext>
            </a:extLst>
          </p:cNvPr>
          <p:cNvSpPr>
            <a:spLocks noGrp="1"/>
          </p:cNvSpPr>
          <p:nvPr>
            <p:ph idx="1"/>
          </p:nvPr>
        </p:nvSpPr>
        <p:spPr/>
        <p:txBody>
          <a:bodyPr>
            <a:normAutofit fontScale="92500" lnSpcReduction="10000"/>
          </a:bodyPr>
          <a:lstStyle/>
          <a:p>
            <a:r>
              <a:rPr lang="tr-TR" dirty="0"/>
              <a:t>Bağışıklık sisteminin işlevine katkı sağlar.</a:t>
            </a:r>
          </a:p>
          <a:p>
            <a:r>
              <a:rPr lang="tr-TR" dirty="0"/>
              <a:t>DNA sentezine ve hücre bölünmesine katkı sağlar.</a:t>
            </a:r>
          </a:p>
          <a:p>
            <a:r>
              <a:rPr lang="tr-TR" dirty="0"/>
              <a:t>DNA'nın, proteinlerin ve </a:t>
            </a:r>
            <a:r>
              <a:rPr lang="tr-TR" dirty="0" err="1"/>
              <a:t>lipidlerin</a:t>
            </a:r>
            <a:r>
              <a:rPr lang="tr-TR" dirty="0"/>
              <a:t> </a:t>
            </a:r>
            <a:r>
              <a:rPr lang="tr-TR" dirty="0" err="1"/>
              <a:t>oksidatif</a:t>
            </a:r>
            <a:r>
              <a:rPr lang="tr-TR" dirty="0"/>
              <a:t> hasardan korunmasına yardımcı olur.</a:t>
            </a:r>
          </a:p>
          <a:p>
            <a:r>
              <a:rPr lang="tr-TR" dirty="0"/>
              <a:t>Kemiklerin korunmasında rol alır.</a:t>
            </a:r>
          </a:p>
          <a:p>
            <a:r>
              <a:rPr lang="tr-TR" dirty="0"/>
              <a:t>Bilişsel işlevlerin gelişimine katkı sağlar.</a:t>
            </a:r>
          </a:p>
          <a:p>
            <a:r>
              <a:rPr lang="tr-TR" dirty="0"/>
              <a:t>Doğurganlığın ve üremenin normal sürdürülmesine yardımcı olur.</a:t>
            </a:r>
          </a:p>
          <a:p>
            <a:r>
              <a:rPr lang="tr-TR" dirty="0"/>
              <a:t>Yağ asitlerinin metabolizmasında rol alır.</a:t>
            </a:r>
          </a:p>
          <a:p>
            <a:r>
              <a:rPr lang="tr-TR" dirty="0"/>
              <a:t>Asit-baz metabolizmasına katkı sağlar.</a:t>
            </a:r>
          </a:p>
          <a:p>
            <a:r>
              <a:rPr lang="tr-TR" dirty="0"/>
              <a:t>A vitamininin metabolizmasında yer alır.</a:t>
            </a:r>
          </a:p>
        </p:txBody>
      </p:sp>
      <p:sp>
        <p:nvSpPr>
          <p:cNvPr id="5" name="Metin kutusu 4">
            <a:extLst>
              <a:ext uri="{FF2B5EF4-FFF2-40B4-BE49-F238E27FC236}">
                <a16:creationId xmlns:a16="http://schemas.microsoft.com/office/drawing/2014/main" id="{C9731F54-0670-47AE-8872-52351434C0DF}"/>
              </a:ext>
            </a:extLst>
          </p:cNvPr>
          <p:cNvSpPr txBox="1"/>
          <p:nvPr/>
        </p:nvSpPr>
        <p:spPr>
          <a:xfrm>
            <a:off x="838200" y="6176963"/>
            <a:ext cx="10515600" cy="477054"/>
          </a:xfrm>
          <a:prstGeom prst="rect">
            <a:avLst/>
          </a:prstGeom>
          <a:noFill/>
        </p:spPr>
        <p:txBody>
          <a:bodyPr wrap="square" rtlCol="0">
            <a:spAutoFit/>
          </a:bodyPr>
          <a:lstStyle/>
          <a:p>
            <a:pPr>
              <a:spcAft>
                <a:spcPts val="600"/>
              </a:spcAft>
            </a:pPr>
            <a:r>
              <a:rPr lang="tr-TR" sz="1000" dirty="0">
                <a:solidFill>
                  <a:schemeClr val="tx1">
                    <a:lumMod val="95000"/>
                    <a:lumOff val="5000"/>
                  </a:schemeClr>
                </a:solidFill>
              </a:rPr>
              <a:t>(1) </a:t>
            </a:r>
            <a:r>
              <a:rPr lang="en-US" sz="1000" dirty="0">
                <a:solidFill>
                  <a:schemeClr val="tx1">
                    <a:lumMod val="95000"/>
                    <a:lumOff val="5000"/>
                  </a:schemeClr>
                </a:solidFill>
              </a:rPr>
              <a:t>EFSA Scientific Opinion on health claims related to zinc. EFSA</a:t>
            </a:r>
            <a:r>
              <a:rPr lang="tr-TR" sz="1000" dirty="0">
                <a:solidFill>
                  <a:schemeClr val="tx1">
                    <a:lumMod val="95000"/>
                    <a:lumOff val="5000"/>
                  </a:schemeClr>
                </a:solidFill>
              </a:rPr>
              <a:t> </a:t>
            </a:r>
            <a:r>
              <a:rPr lang="en-US" sz="1000" dirty="0">
                <a:solidFill>
                  <a:schemeClr val="tx1">
                    <a:lumMod val="95000"/>
                    <a:lumOff val="5000"/>
                  </a:schemeClr>
                </a:solidFill>
              </a:rPr>
              <a:t>Journal 2009; 7(9):1229</a:t>
            </a:r>
            <a:r>
              <a:rPr lang="tr-TR" sz="1000" dirty="0">
                <a:solidFill>
                  <a:schemeClr val="tx1">
                    <a:lumMod val="95000"/>
                    <a:lumOff val="5000"/>
                  </a:schemeClr>
                </a:solidFill>
              </a:rPr>
              <a:t>.</a:t>
            </a:r>
            <a:endParaRPr lang="en-US" sz="1000" dirty="0">
              <a:solidFill>
                <a:schemeClr val="tx1">
                  <a:lumMod val="95000"/>
                  <a:lumOff val="5000"/>
                </a:schemeClr>
              </a:solidFill>
            </a:endParaRPr>
          </a:p>
          <a:p>
            <a:pPr>
              <a:spcAft>
                <a:spcPts val="600"/>
              </a:spcAft>
            </a:pPr>
            <a:r>
              <a:rPr lang="tr-TR" sz="1000" dirty="0">
                <a:solidFill>
                  <a:schemeClr val="tx1">
                    <a:lumMod val="95000"/>
                    <a:lumOff val="5000"/>
                  </a:schemeClr>
                </a:solidFill>
              </a:rPr>
              <a:t>(2) </a:t>
            </a:r>
            <a:r>
              <a:rPr lang="en-US" sz="1000" dirty="0">
                <a:solidFill>
                  <a:schemeClr val="tx1">
                    <a:lumMod val="95000"/>
                    <a:lumOff val="5000"/>
                  </a:schemeClr>
                </a:solidFill>
              </a:rPr>
              <a:t>EFSA Scientific Opinion on health claims related to zinc. EFSA</a:t>
            </a:r>
            <a:r>
              <a:rPr lang="tr-TR" sz="1000" dirty="0">
                <a:solidFill>
                  <a:schemeClr val="tx1">
                    <a:lumMod val="95000"/>
                    <a:lumOff val="5000"/>
                  </a:schemeClr>
                </a:solidFill>
              </a:rPr>
              <a:t> </a:t>
            </a:r>
            <a:r>
              <a:rPr lang="en-US" sz="1000" dirty="0">
                <a:solidFill>
                  <a:schemeClr val="tx1">
                    <a:lumMod val="95000"/>
                    <a:lumOff val="5000"/>
                  </a:schemeClr>
                </a:solidFill>
              </a:rPr>
              <a:t>Journal 2010;8(10):1819</a:t>
            </a:r>
            <a:r>
              <a:rPr lang="tr-TR" sz="1000" dirty="0">
                <a:solidFill>
                  <a:schemeClr val="tx1">
                    <a:lumMod val="95000"/>
                    <a:lumOff val="5000"/>
                  </a:schemeClr>
                </a:solidFill>
              </a:rPr>
              <a:t>.</a:t>
            </a:r>
          </a:p>
        </p:txBody>
      </p:sp>
    </p:spTree>
    <p:extLst>
      <p:ext uri="{BB962C8B-B14F-4D97-AF65-F5344CB8AC3E}">
        <p14:creationId xmlns:p14="http://schemas.microsoft.com/office/powerpoint/2010/main" val="1954144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10F392-8BF9-4323-9E68-F910E1E02528}"/>
              </a:ext>
            </a:extLst>
          </p:cNvPr>
          <p:cNvSpPr>
            <a:spLocks noGrp="1"/>
          </p:cNvSpPr>
          <p:nvPr>
            <p:ph type="title"/>
          </p:nvPr>
        </p:nvSpPr>
        <p:spPr/>
        <p:txBody>
          <a:bodyPr>
            <a:noAutofit/>
          </a:bodyPr>
          <a:lstStyle/>
          <a:p>
            <a:r>
              <a:rPr lang="en-US" sz="3600" b="1" dirty="0"/>
              <a:t>The European Food Safety Authority (EFSA) has acknowledged the following beneficial effects of zinc</a:t>
            </a:r>
            <a:r>
              <a:rPr lang="tr-TR" sz="3600" b="1" dirty="0"/>
              <a:t> </a:t>
            </a:r>
            <a:r>
              <a:rPr lang="en-US" sz="3600" b="1" dirty="0"/>
              <a:t>as a basis for health claims</a:t>
            </a:r>
            <a:endParaRPr lang="tr-TR" sz="3600" b="1" dirty="0"/>
          </a:p>
        </p:txBody>
      </p:sp>
      <p:sp>
        <p:nvSpPr>
          <p:cNvPr id="3" name="İçerik Yer Tutucusu 2">
            <a:extLst>
              <a:ext uri="{FF2B5EF4-FFF2-40B4-BE49-F238E27FC236}">
                <a16:creationId xmlns:a16="http://schemas.microsoft.com/office/drawing/2014/main" id="{71389170-FFA3-45BB-B215-1E8CE2DCE721}"/>
              </a:ext>
            </a:extLst>
          </p:cNvPr>
          <p:cNvSpPr>
            <a:spLocks noGrp="1"/>
          </p:cNvSpPr>
          <p:nvPr>
            <p:ph idx="1"/>
          </p:nvPr>
        </p:nvSpPr>
        <p:spPr/>
        <p:txBody>
          <a:bodyPr>
            <a:normAutofit/>
          </a:bodyPr>
          <a:lstStyle/>
          <a:p>
            <a:r>
              <a:rPr lang="tr-TR" dirty="0"/>
              <a:t>Normal görüşün korunmasına katkı sağlar.</a:t>
            </a:r>
          </a:p>
          <a:p>
            <a:r>
              <a:rPr lang="tr-TR" dirty="0"/>
              <a:t>Cildin korunmasını sağlar.</a:t>
            </a:r>
          </a:p>
          <a:p>
            <a:r>
              <a:rPr lang="tr-TR" dirty="0"/>
              <a:t>Protein sentezinde yer alır.</a:t>
            </a:r>
          </a:p>
          <a:p>
            <a:r>
              <a:rPr lang="tr-TR" dirty="0"/>
              <a:t>Normal serum testosteron konsantrasyonlarının korunmasını sağlar.</a:t>
            </a:r>
          </a:p>
          <a:p>
            <a:r>
              <a:rPr lang="tr-TR" dirty="0"/>
              <a:t>Yorgunluk ve bitkinliğin azalmasına katkıda bulunur.</a:t>
            </a:r>
          </a:p>
          <a:p>
            <a:r>
              <a:rPr lang="tr-TR" dirty="0"/>
              <a:t>Karbonhidrat metabolizmasında yer alır.</a:t>
            </a:r>
          </a:p>
          <a:p>
            <a:r>
              <a:rPr lang="tr-TR" dirty="0"/>
              <a:t>Saçın ve tırnakların korunmasını sağlar.</a:t>
            </a:r>
          </a:p>
          <a:p>
            <a:r>
              <a:rPr lang="tr-TR" dirty="0"/>
              <a:t>Makro besin metabolizmasında yer alır.</a:t>
            </a:r>
          </a:p>
        </p:txBody>
      </p:sp>
      <p:sp>
        <p:nvSpPr>
          <p:cNvPr id="4" name="Metin kutusu 3">
            <a:extLst>
              <a:ext uri="{FF2B5EF4-FFF2-40B4-BE49-F238E27FC236}">
                <a16:creationId xmlns:a16="http://schemas.microsoft.com/office/drawing/2014/main" id="{70D71AF0-9F81-4F0C-ADC8-FA860522C39C}"/>
              </a:ext>
            </a:extLst>
          </p:cNvPr>
          <p:cNvSpPr txBox="1"/>
          <p:nvPr/>
        </p:nvSpPr>
        <p:spPr>
          <a:xfrm>
            <a:off x="838200" y="6176963"/>
            <a:ext cx="10515600" cy="477054"/>
          </a:xfrm>
          <a:prstGeom prst="rect">
            <a:avLst/>
          </a:prstGeom>
          <a:noFill/>
        </p:spPr>
        <p:txBody>
          <a:bodyPr wrap="square" rtlCol="0">
            <a:spAutoFit/>
          </a:bodyPr>
          <a:lstStyle/>
          <a:p>
            <a:pPr>
              <a:spcAft>
                <a:spcPts val="600"/>
              </a:spcAft>
            </a:pPr>
            <a:r>
              <a:rPr lang="tr-TR" sz="1000" dirty="0">
                <a:solidFill>
                  <a:schemeClr val="tx1">
                    <a:lumMod val="95000"/>
                    <a:lumOff val="5000"/>
                  </a:schemeClr>
                </a:solidFill>
              </a:rPr>
              <a:t>(1) </a:t>
            </a:r>
            <a:r>
              <a:rPr lang="en-US" sz="1000" dirty="0">
                <a:solidFill>
                  <a:schemeClr val="tx1">
                    <a:lumMod val="95000"/>
                    <a:lumOff val="5000"/>
                  </a:schemeClr>
                </a:solidFill>
              </a:rPr>
              <a:t>EFSA Scientific Opinion on health claims related to zinc. EFSA</a:t>
            </a:r>
            <a:r>
              <a:rPr lang="tr-TR" sz="1000" dirty="0">
                <a:solidFill>
                  <a:schemeClr val="tx1">
                    <a:lumMod val="95000"/>
                    <a:lumOff val="5000"/>
                  </a:schemeClr>
                </a:solidFill>
              </a:rPr>
              <a:t> </a:t>
            </a:r>
            <a:r>
              <a:rPr lang="en-US" sz="1000" dirty="0">
                <a:solidFill>
                  <a:schemeClr val="tx1">
                    <a:lumMod val="95000"/>
                    <a:lumOff val="5000"/>
                  </a:schemeClr>
                </a:solidFill>
              </a:rPr>
              <a:t>Journal 2009; 7(9):1229</a:t>
            </a:r>
            <a:r>
              <a:rPr lang="tr-TR" sz="1000" dirty="0">
                <a:solidFill>
                  <a:schemeClr val="tx1">
                    <a:lumMod val="95000"/>
                    <a:lumOff val="5000"/>
                  </a:schemeClr>
                </a:solidFill>
              </a:rPr>
              <a:t>.</a:t>
            </a:r>
            <a:endParaRPr lang="en-US" sz="1000" dirty="0">
              <a:solidFill>
                <a:schemeClr val="tx1">
                  <a:lumMod val="95000"/>
                  <a:lumOff val="5000"/>
                </a:schemeClr>
              </a:solidFill>
            </a:endParaRPr>
          </a:p>
          <a:p>
            <a:pPr>
              <a:spcAft>
                <a:spcPts val="600"/>
              </a:spcAft>
            </a:pPr>
            <a:r>
              <a:rPr lang="tr-TR" sz="1000" dirty="0">
                <a:solidFill>
                  <a:schemeClr val="tx1">
                    <a:lumMod val="95000"/>
                    <a:lumOff val="5000"/>
                  </a:schemeClr>
                </a:solidFill>
              </a:rPr>
              <a:t>(2) </a:t>
            </a:r>
            <a:r>
              <a:rPr lang="en-US" sz="1000" dirty="0">
                <a:solidFill>
                  <a:schemeClr val="tx1">
                    <a:lumMod val="95000"/>
                    <a:lumOff val="5000"/>
                  </a:schemeClr>
                </a:solidFill>
              </a:rPr>
              <a:t>EFSA Scientific Opinion on health claims related to zinc. EFSA</a:t>
            </a:r>
            <a:r>
              <a:rPr lang="tr-TR" sz="1000" dirty="0">
                <a:solidFill>
                  <a:schemeClr val="tx1">
                    <a:lumMod val="95000"/>
                    <a:lumOff val="5000"/>
                  </a:schemeClr>
                </a:solidFill>
              </a:rPr>
              <a:t> </a:t>
            </a:r>
            <a:r>
              <a:rPr lang="en-US" sz="1000" dirty="0">
                <a:solidFill>
                  <a:schemeClr val="tx1">
                    <a:lumMod val="95000"/>
                    <a:lumOff val="5000"/>
                  </a:schemeClr>
                </a:solidFill>
              </a:rPr>
              <a:t>Journal 2010;8(10):1819</a:t>
            </a:r>
            <a:r>
              <a:rPr lang="tr-TR" sz="1000" dirty="0">
                <a:solidFill>
                  <a:schemeClr val="tx1">
                    <a:lumMod val="95000"/>
                    <a:lumOff val="5000"/>
                  </a:schemeClr>
                </a:solidFill>
              </a:rPr>
              <a:t>.</a:t>
            </a:r>
          </a:p>
        </p:txBody>
      </p:sp>
    </p:spTree>
    <p:extLst>
      <p:ext uri="{BB962C8B-B14F-4D97-AF65-F5344CB8AC3E}">
        <p14:creationId xmlns:p14="http://schemas.microsoft.com/office/powerpoint/2010/main" val="3653109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79EE79-591B-4DAF-A470-9F13F3910EBC}"/>
              </a:ext>
            </a:extLst>
          </p:cNvPr>
          <p:cNvSpPr>
            <a:spLocks noGrp="1"/>
          </p:cNvSpPr>
          <p:nvPr>
            <p:ph type="title"/>
          </p:nvPr>
        </p:nvSpPr>
        <p:spPr/>
        <p:txBody>
          <a:bodyPr/>
          <a:lstStyle/>
          <a:p>
            <a:r>
              <a:rPr lang="tr-TR" b="1" dirty="0"/>
              <a:t>Çinko ve Enfeksiyon </a:t>
            </a:r>
          </a:p>
        </p:txBody>
      </p:sp>
      <p:sp>
        <p:nvSpPr>
          <p:cNvPr id="3" name="İçerik Yer Tutucusu 2">
            <a:extLst>
              <a:ext uri="{FF2B5EF4-FFF2-40B4-BE49-F238E27FC236}">
                <a16:creationId xmlns:a16="http://schemas.microsoft.com/office/drawing/2014/main" id="{B3C2EBEA-C78D-4EC1-82D2-ADB8B52C9E1F}"/>
              </a:ext>
            </a:extLst>
          </p:cNvPr>
          <p:cNvSpPr>
            <a:spLocks noGrp="1"/>
          </p:cNvSpPr>
          <p:nvPr>
            <p:ph idx="1"/>
          </p:nvPr>
        </p:nvSpPr>
        <p:spPr/>
        <p:txBody>
          <a:bodyPr/>
          <a:lstStyle/>
          <a:p>
            <a:pPr marL="0" indent="0">
              <a:buNone/>
            </a:pPr>
            <a:r>
              <a:rPr lang="tr-TR" b="1" dirty="0"/>
              <a:t>Amaç: </a:t>
            </a:r>
            <a:r>
              <a:rPr lang="tr-TR" dirty="0"/>
              <a:t>Çinko takviyesinin sağlıklı yaşlı bireylerde toplam enfeksiyon üzerindeki etkilerini gözlemleme</a:t>
            </a:r>
          </a:p>
          <a:p>
            <a:pPr marL="0" indent="0">
              <a:buNone/>
            </a:pPr>
            <a:endParaRPr lang="tr-TR" dirty="0"/>
          </a:p>
          <a:p>
            <a:pPr marL="0" indent="0">
              <a:buNone/>
            </a:pPr>
            <a:r>
              <a:rPr lang="tr-TR" b="1" dirty="0"/>
              <a:t>Metot: </a:t>
            </a:r>
            <a:r>
              <a:rPr lang="en-US" sz="2800" dirty="0"/>
              <a:t>Randomize</a:t>
            </a:r>
            <a:r>
              <a:rPr lang="tr-TR" sz="2800" dirty="0"/>
              <a:t>, çift kör, </a:t>
            </a:r>
            <a:r>
              <a:rPr lang="tr-TR" sz="2800" dirty="0" err="1"/>
              <a:t>plasebo</a:t>
            </a:r>
            <a:r>
              <a:rPr lang="tr-TR" sz="2800" dirty="0"/>
              <a:t> kontrollü</a:t>
            </a:r>
          </a:p>
          <a:p>
            <a:pPr marL="0" indent="0">
              <a:buNone/>
            </a:pPr>
            <a:endParaRPr lang="tr-TR" dirty="0"/>
          </a:p>
          <a:p>
            <a:pPr marL="0" indent="0">
              <a:buNone/>
            </a:pPr>
            <a:r>
              <a:rPr lang="tr-TR" b="1" dirty="0"/>
              <a:t>Dizayn:</a:t>
            </a:r>
          </a:p>
          <a:p>
            <a:r>
              <a:rPr lang="en-US" dirty="0"/>
              <a:t>55 </a:t>
            </a:r>
            <a:r>
              <a:rPr lang="tr-TR" dirty="0"/>
              <a:t>yaşlı</a:t>
            </a:r>
            <a:r>
              <a:rPr lang="en-US" dirty="0"/>
              <a:t> </a:t>
            </a:r>
            <a:r>
              <a:rPr lang="tr-TR" dirty="0"/>
              <a:t>kişi </a:t>
            </a:r>
            <a:r>
              <a:rPr lang="en-US" dirty="0"/>
              <a:t>(57</a:t>
            </a:r>
            <a:r>
              <a:rPr lang="tr-TR" dirty="0"/>
              <a:t>-</a:t>
            </a:r>
            <a:r>
              <a:rPr lang="en-US" dirty="0"/>
              <a:t>87</a:t>
            </a:r>
            <a:r>
              <a:rPr lang="tr-TR" dirty="0"/>
              <a:t> yaş aralıklarında</a:t>
            </a:r>
            <a:r>
              <a:rPr lang="en-US" dirty="0"/>
              <a:t>)</a:t>
            </a:r>
            <a:endParaRPr lang="tr-TR" dirty="0"/>
          </a:p>
          <a:p>
            <a:r>
              <a:rPr lang="tr-TR" dirty="0"/>
              <a:t>12 ay boyunca 45 mg çinko takviyesi</a:t>
            </a:r>
          </a:p>
        </p:txBody>
      </p:sp>
      <p:sp>
        <p:nvSpPr>
          <p:cNvPr id="4" name="Metin kutusu 3">
            <a:extLst>
              <a:ext uri="{FF2B5EF4-FFF2-40B4-BE49-F238E27FC236}">
                <a16:creationId xmlns:a16="http://schemas.microsoft.com/office/drawing/2014/main" id="{EEAB6711-CD3D-44E1-85C3-FDDBCBDEA37A}"/>
              </a:ext>
            </a:extLst>
          </p:cNvPr>
          <p:cNvSpPr txBox="1"/>
          <p:nvPr/>
        </p:nvSpPr>
        <p:spPr>
          <a:xfrm>
            <a:off x="1016391" y="6246654"/>
            <a:ext cx="10515600" cy="246221"/>
          </a:xfrm>
          <a:prstGeom prst="rect">
            <a:avLst/>
          </a:prstGeom>
          <a:noFill/>
        </p:spPr>
        <p:txBody>
          <a:bodyPr wrap="square" rtlCol="0">
            <a:spAutoFit/>
          </a:bodyPr>
          <a:lstStyle/>
          <a:p>
            <a:pPr>
              <a:spcAft>
                <a:spcPts val="600"/>
              </a:spcAft>
            </a:pPr>
            <a:r>
              <a:rPr lang="tr-TR" sz="1000" dirty="0">
                <a:solidFill>
                  <a:schemeClr val="tx1">
                    <a:lumMod val="95000"/>
                    <a:lumOff val="5000"/>
                  </a:schemeClr>
                </a:solidFill>
              </a:rPr>
              <a:t> </a:t>
            </a:r>
            <a:r>
              <a:rPr lang="tr-TR" sz="1000" dirty="0" err="1">
                <a:solidFill>
                  <a:schemeClr val="tx1">
                    <a:lumMod val="95000"/>
                    <a:lumOff val="5000"/>
                  </a:schemeClr>
                </a:solidFill>
              </a:rPr>
              <a:t>Prasad</a:t>
            </a:r>
            <a:r>
              <a:rPr lang="tr-TR" sz="1000" dirty="0">
                <a:solidFill>
                  <a:schemeClr val="tx1">
                    <a:lumMod val="95000"/>
                    <a:lumOff val="5000"/>
                  </a:schemeClr>
                </a:solidFill>
              </a:rPr>
              <a:t> AS, et al., 2007: </a:t>
            </a:r>
            <a:r>
              <a:rPr lang="tr-TR" sz="1000" dirty="0" err="1">
                <a:solidFill>
                  <a:schemeClr val="tx1">
                    <a:lumMod val="95000"/>
                    <a:lumOff val="5000"/>
                  </a:schemeClr>
                </a:solidFill>
              </a:rPr>
              <a:t>Zinc</a:t>
            </a:r>
            <a:r>
              <a:rPr lang="tr-TR" sz="1000" dirty="0">
                <a:solidFill>
                  <a:schemeClr val="tx1">
                    <a:lumMod val="95000"/>
                    <a:lumOff val="5000"/>
                  </a:schemeClr>
                </a:solidFill>
              </a:rPr>
              <a:t> </a:t>
            </a:r>
            <a:r>
              <a:rPr lang="tr-TR" sz="1000" dirty="0" err="1">
                <a:solidFill>
                  <a:schemeClr val="tx1">
                    <a:lumMod val="95000"/>
                    <a:lumOff val="5000"/>
                  </a:schemeClr>
                </a:solidFill>
              </a:rPr>
              <a:t>supplementation</a:t>
            </a:r>
            <a:r>
              <a:rPr lang="tr-TR" sz="1000" dirty="0">
                <a:solidFill>
                  <a:schemeClr val="tx1">
                    <a:lumMod val="95000"/>
                    <a:lumOff val="5000"/>
                  </a:schemeClr>
                </a:solidFill>
              </a:rPr>
              <a:t> </a:t>
            </a:r>
            <a:r>
              <a:rPr lang="tr-TR" sz="1000" dirty="0" err="1">
                <a:solidFill>
                  <a:schemeClr val="tx1">
                    <a:lumMod val="95000"/>
                    <a:lumOff val="5000"/>
                  </a:schemeClr>
                </a:solidFill>
              </a:rPr>
              <a:t>decreases</a:t>
            </a:r>
            <a:r>
              <a:rPr lang="tr-TR" sz="1000" dirty="0">
                <a:solidFill>
                  <a:schemeClr val="tx1">
                    <a:lumMod val="95000"/>
                    <a:lumOff val="5000"/>
                  </a:schemeClr>
                </a:solidFill>
              </a:rPr>
              <a:t> </a:t>
            </a:r>
            <a:r>
              <a:rPr lang="tr-TR" sz="1000" dirty="0" err="1">
                <a:solidFill>
                  <a:schemeClr val="tx1">
                    <a:lumMod val="95000"/>
                    <a:lumOff val="5000"/>
                  </a:schemeClr>
                </a:solidFill>
              </a:rPr>
              <a:t>incidence</a:t>
            </a:r>
            <a:r>
              <a:rPr lang="tr-TR" sz="1000" dirty="0">
                <a:solidFill>
                  <a:schemeClr val="tx1">
                    <a:lumMod val="95000"/>
                    <a:lumOff val="5000"/>
                  </a:schemeClr>
                </a:solidFill>
              </a:rPr>
              <a:t> of </a:t>
            </a:r>
            <a:r>
              <a:rPr lang="tr-TR" sz="1000" dirty="0" err="1">
                <a:solidFill>
                  <a:schemeClr val="tx1">
                    <a:lumMod val="95000"/>
                    <a:lumOff val="5000"/>
                  </a:schemeClr>
                </a:solidFill>
              </a:rPr>
              <a:t>infections</a:t>
            </a:r>
            <a:r>
              <a:rPr lang="tr-TR" sz="1000" dirty="0">
                <a:solidFill>
                  <a:schemeClr val="tx1">
                    <a:lumMod val="95000"/>
                    <a:lumOff val="5000"/>
                  </a:schemeClr>
                </a:solidFill>
              </a:rPr>
              <a:t> in </a:t>
            </a:r>
            <a:r>
              <a:rPr lang="tr-TR" sz="1000" dirty="0" err="1">
                <a:solidFill>
                  <a:schemeClr val="tx1">
                    <a:lumMod val="95000"/>
                    <a:lumOff val="5000"/>
                  </a:schemeClr>
                </a:solidFill>
              </a:rPr>
              <a:t>the</a:t>
            </a:r>
            <a:r>
              <a:rPr lang="tr-TR" sz="1000" dirty="0">
                <a:solidFill>
                  <a:schemeClr val="tx1">
                    <a:lumMod val="95000"/>
                    <a:lumOff val="5000"/>
                  </a:schemeClr>
                </a:solidFill>
              </a:rPr>
              <a:t> </a:t>
            </a:r>
            <a:r>
              <a:rPr lang="tr-TR" sz="1000" dirty="0" err="1">
                <a:solidFill>
                  <a:schemeClr val="tx1">
                    <a:lumMod val="95000"/>
                    <a:lumOff val="5000"/>
                  </a:schemeClr>
                </a:solidFill>
              </a:rPr>
              <a:t>elderly</a:t>
            </a:r>
            <a:r>
              <a:rPr lang="tr-TR" sz="1000" dirty="0">
                <a:solidFill>
                  <a:schemeClr val="tx1">
                    <a:lumMod val="95000"/>
                    <a:lumOff val="5000"/>
                  </a:schemeClr>
                </a:solidFill>
              </a:rPr>
              <a:t>: </a:t>
            </a:r>
            <a:r>
              <a:rPr lang="tr-TR" sz="1000" dirty="0" err="1">
                <a:solidFill>
                  <a:schemeClr val="tx1">
                    <a:lumMod val="95000"/>
                    <a:lumOff val="5000"/>
                  </a:schemeClr>
                </a:solidFill>
              </a:rPr>
              <a:t>effect</a:t>
            </a:r>
            <a:r>
              <a:rPr lang="tr-TR" sz="1000" dirty="0">
                <a:solidFill>
                  <a:schemeClr val="tx1">
                    <a:lumMod val="95000"/>
                    <a:lumOff val="5000"/>
                  </a:schemeClr>
                </a:solidFill>
              </a:rPr>
              <a:t> of </a:t>
            </a:r>
            <a:r>
              <a:rPr lang="tr-TR" sz="1000" dirty="0" err="1">
                <a:solidFill>
                  <a:schemeClr val="tx1">
                    <a:lumMod val="95000"/>
                    <a:lumOff val="5000"/>
                  </a:schemeClr>
                </a:solidFill>
              </a:rPr>
              <a:t>zinc</a:t>
            </a:r>
            <a:r>
              <a:rPr lang="tr-TR" sz="1000" dirty="0">
                <a:solidFill>
                  <a:schemeClr val="tx1">
                    <a:lumMod val="95000"/>
                    <a:lumOff val="5000"/>
                  </a:schemeClr>
                </a:solidFill>
              </a:rPr>
              <a:t> on </a:t>
            </a:r>
            <a:r>
              <a:rPr lang="tr-TR" sz="1000" dirty="0" err="1">
                <a:solidFill>
                  <a:schemeClr val="tx1">
                    <a:lumMod val="95000"/>
                    <a:lumOff val="5000"/>
                  </a:schemeClr>
                </a:solidFill>
              </a:rPr>
              <a:t>generation</a:t>
            </a:r>
            <a:r>
              <a:rPr lang="tr-TR" sz="1000" dirty="0">
                <a:solidFill>
                  <a:schemeClr val="tx1">
                    <a:lumMod val="95000"/>
                    <a:lumOff val="5000"/>
                  </a:schemeClr>
                </a:solidFill>
              </a:rPr>
              <a:t> of </a:t>
            </a:r>
            <a:r>
              <a:rPr lang="tr-TR" sz="1000" dirty="0" err="1">
                <a:solidFill>
                  <a:schemeClr val="tx1">
                    <a:lumMod val="95000"/>
                    <a:lumOff val="5000"/>
                  </a:schemeClr>
                </a:solidFill>
              </a:rPr>
              <a:t>cytokines</a:t>
            </a:r>
            <a:r>
              <a:rPr lang="tr-TR" sz="1000" dirty="0">
                <a:solidFill>
                  <a:schemeClr val="tx1">
                    <a:lumMod val="95000"/>
                    <a:lumOff val="5000"/>
                  </a:schemeClr>
                </a:solidFill>
              </a:rPr>
              <a:t> </a:t>
            </a:r>
            <a:r>
              <a:rPr lang="tr-TR" sz="1000" dirty="0" err="1">
                <a:solidFill>
                  <a:schemeClr val="tx1">
                    <a:lumMod val="95000"/>
                    <a:lumOff val="5000"/>
                  </a:schemeClr>
                </a:solidFill>
              </a:rPr>
              <a:t>and</a:t>
            </a:r>
            <a:r>
              <a:rPr lang="tr-TR" sz="1000" dirty="0">
                <a:solidFill>
                  <a:schemeClr val="tx1">
                    <a:lumMod val="95000"/>
                    <a:lumOff val="5000"/>
                  </a:schemeClr>
                </a:solidFill>
              </a:rPr>
              <a:t> </a:t>
            </a:r>
            <a:r>
              <a:rPr lang="tr-TR" sz="1000" dirty="0" err="1">
                <a:solidFill>
                  <a:schemeClr val="tx1">
                    <a:lumMod val="95000"/>
                    <a:lumOff val="5000"/>
                  </a:schemeClr>
                </a:solidFill>
              </a:rPr>
              <a:t>oxidative</a:t>
            </a:r>
            <a:r>
              <a:rPr lang="tr-TR" sz="1000" dirty="0">
                <a:solidFill>
                  <a:schemeClr val="tx1">
                    <a:lumMod val="95000"/>
                    <a:lumOff val="5000"/>
                  </a:schemeClr>
                </a:solidFill>
              </a:rPr>
              <a:t> </a:t>
            </a:r>
            <a:r>
              <a:rPr lang="tr-TR" sz="1000" dirty="0" err="1">
                <a:solidFill>
                  <a:schemeClr val="tx1">
                    <a:lumMod val="95000"/>
                    <a:lumOff val="5000"/>
                  </a:schemeClr>
                </a:solidFill>
              </a:rPr>
              <a:t>stress</a:t>
            </a:r>
            <a:r>
              <a:rPr lang="tr-TR" sz="1000" dirty="0">
                <a:solidFill>
                  <a:schemeClr val="tx1">
                    <a:lumMod val="95000"/>
                    <a:lumOff val="5000"/>
                  </a:schemeClr>
                </a:solidFill>
              </a:rPr>
              <a:t>, </a:t>
            </a:r>
            <a:r>
              <a:rPr lang="tr-TR" sz="1000" dirty="0" err="1">
                <a:solidFill>
                  <a:schemeClr val="tx1">
                    <a:lumMod val="95000"/>
                    <a:lumOff val="5000"/>
                  </a:schemeClr>
                </a:solidFill>
              </a:rPr>
              <a:t>Am</a:t>
            </a:r>
            <a:r>
              <a:rPr lang="tr-TR" sz="1000" dirty="0">
                <a:solidFill>
                  <a:schemeClr val="tx1">
                    <a:lumMod val="95000"/>
                    <a:lumOff val="5000"/>
                  </a:schemeClr>
                </a:solidFill>
              </a:rPr>
              <a:t> J </a:t>
            </a:r>
            <a:r>
              <a:rPr lang="tr-TR" sz="1000" dirty="0" err="1">
                <a:solidFill>
                  <a:schemeClr val="tx1">
                    <a:lumMod val="95000"/>
                    <a:lumOff val="5000"/>
                  </a:schemeClr>
                </a:solidFill>
              </a:rPr>
              <a:t>Clin</a:t>
            </a:r>
            <a:r>
              <a:rPr lang="tr-TR" sz="1000" dirty="0">
                <a:solidFill>
                  <a:schemeClr val="tx1">
                    <a:lumMod val="95000"/>
                    <a:lumOff val="5000"/>
                  </a:schemeClr>
                </a:solidFill>
              </a:rPr>
              <a:t> </a:t>
            </a:r>
            <a:r>
              <a:rPr lang="tr-TR" sz="1000" dirty="0" err="1">
                <a:solidFill>
                  <a:schemeClr val="tx1">
                    <a:lumMod val="95000"/>
                    <a:lumOff val="5000"/>
                  </a:schemeClr>
                </a:solidFill>
              </a:rPr>
              <a:t>Nutr</a:t>
            </a:r>
            <a:r>
              <a:rPr lang="tr-TR" sz="1000" dirty="0">
                <a:solidFill>
                  <a:schemeClr val="tx1">
                    <a:lumMod val="95000"/>
                    <a:lumOff val="5000"/>
                  </a:schemeClr>
                </a:solidFill>
              </a:rPr>
              <a:t>. Mar;85(3):837-44. </a:t>
            </a:r>
            <a:r>
              <a:rPr lang="tr-TR" sz="1000" dirty="0" err="1">
                <a:solidFill>
                  <a:schemeClr val="tx1">
                    <a:lumMod val="95000"/>
                    <a:lumOff val="5000"/>
                  </a:schemeClr>
                </a:solidFill>
              </a:rPr>
              <a:t>vvv</a:t>
            </a:r>
            <a:endParaRPr lang="tr-TR" sz="1000" dirty="0">
              <a:solidFill>
                <a:schemeClr val="tx1">
                  <a:lumMod val="95000"/>
                  <a:lumOff val="5000"/>
                </a:schemeClr>
              </a:solidFill>
            </a:endParaRPr>
          </a:p>
        </p:txBody>
      </p:sp>
    </p:spTree>
    <p:extLst>
      <p:ext uri="{BB962C8B-B14F-4D97-AF65-F5344CB8AC3E}">
        <p14:creationId xmlns:p14="http://schemas.microsoft.com/office/powerpoint/2010/main" val="1085667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6967EE-5E4E-4AD9-9C1E-2492CFEF959A}"/>
              </a:ext>
            </a:extLst>
          </p:cNvPr>
          <p:cNvSpPr>
            <a:spLocks noGrp="1"/>
          </p:cNvSpPr>
          <p:nvPr>
            <p:ph type="title"/>
          </p:nvPr>
        </p:nvSpPr>
        <p:spPr/>
        <p:txBody>
          <a:bodyPr/>
          <a:lstStyle/>
          <a:p>
            <a:r>
              <a:rPr lang="tr-TR" b="1" dirty="0"/>
              <a:t>Çinko ve Enfeksiyon </a:t>
            </a:r>
            <a:endParaRPr lang="tr-TR" dirty="0"/>
          </a:p>
        </p:txBody>
      </p:sp>
      <p:graphicFrame>
        <p:nvGraphicFramePr>
          <p:cNvPr id="4" name="İçerik Yer Tutucusu 5">
            <a:extLst>
              <a:ext uri="{FF2B5EF4-FFF2-40B4-BE49-F238E27FC236}">
                <a16:creationId xmlns:a16="http://schemas.microsoft.com/office/drawing/2014/main" id="{76893B47-8E95-49F9-BF6B-F3A82FA1CF66}"/>
              </a:ext>
            </a:extLst>
          </p:cNvPr>
          <p:cNvGraphicFramePr>
            <a:graphicFrameLocks noGrp="1"/>
          </p:cNvGraphicFramePr>
          <p:nvPr>
            <p:ph idx="1"/>
            <p:extLst>
              <p:ext uri="{D42A27DB-BD31-4B8C-83A1-F6EECF244321}">
                <p14:modId xmlns:p14="http://schemas.microsoft.com/office/powerpoint/2010/main" val="2672235994"/>
              </p:ext>
            </p:extLst>
          </p:nvPr>
        </p:nvGraphicFramePr>
        <p:xfrm>
          <a:off x="3090094" y="2011376"/>
          <a:ext cx="6011812" cy="3195392"/>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E47B3E43-D93A-4CB4-B245-3CBFA12FD555}"/>
              </a:ext>
            </a:extLst>
          </p:cNvPr>
          <p:cNvSpPr txBox="1"/>
          <p:nvPr/>
        </p:nvSpPr>
        <p:spPr>
          <a:xfrm>
            <a:off x="1016391" y="6246654"/>
            <a:ext cx="10515600" cy="246221"/>
          </a:xfrm>
          <a:prstGeom prst="rect">
            <a:avLst/>
          </a:prstGeom>
          <a:noFill/>
        </p:spPr>
        <p:txBody>
          <a:bodyPr wrap="square" rtlCol="0">
            <a:spAutoFit/>
          </a:bodyPr>
          <a:lstStyle/>
          <a:p>
            <a:pPr>
              <a:spcAft>
                <a:spcPts val="600"/>
              </a:spcAft>
            </a:pPr>
            <a:r>
              <a:rPr lang="tr-TR" sz="1000" dirty="0">
                <a:solidFill>
                  <a:schemeClr val="tx1">
                    <a:lumMod val="95000"/>
                    <a:lumOff val="5000"/>
                  </a:schemeClr>
                </a:solidFill>
              </a:rPr>
              <a:t> </a:t>
            </a:r>
            <a:r>
              <a:rPr lang="tr-TR" sz="1000" dirty="0" err="1">
                <a:solidFill>
                  <a:schemeClr val="tx1">
                    <a:lumMod val="95000"/>
                    <a:lumOff val="5000"/>
                  </a:schemeClr>
                </a:solidFill>
              </a:rPr>
              <a:t>Prasad</a:t>
            </a:r>
            <a:r>
              <a:rPr lang="tr-TR" sz="1000" dirty="0">
                <a:solidFill>
                  <a:schemeClr val="tx1">
                    <a:lumMod val="95000"/>
                    <a:lumOff val="5000"/>
                  </a:schemeClr>
                </a:solidFill>
              </a:rPr>
              <a:t> AS, et al., 2007: </a:t>
            </a:r>
            <a:r>
              <a:rPr lang="tr-TR" sz="1000" dirty="0" err="1">
                <a:solidFill>
                  <a:schemeClr val="tx1">
                    <a:lumMod val="95000"/>
                    <a:lumOff val="5000"/>
                  </a:schemeClr>
                </a:solidFill>
              </a:rPr>
              <a:t>Zinc</a:t>
            </a:r>
            <a:r>
              <a:rPr lang="tr-TR" sz="1000" dirty="0">
                <a:solidFill>
                  <a:schemeClr val="tx1">
                    <a:lumMod val="95000"/>
                    <a:lumOff val="5000"/>
                  </a:schemeClr>
                </a:solidFill>
              </a:rPr>
              <a:t> </a:t>
            </a:r>
            <a:r>
              <a:rPr lang="tr-TR" sz="1000" dirty="0" err="1">
                <a:solidFill>
                  <a:schemeClr val="tx1">
                    <a:lumMod val="95000"/>
                    <a:lumOff val="5000"/>
                  </a:schemeClr>
                </a:solidFill>
              </a:rPr>
              <a:t>supplementation</a:t>
            </a:r>
            <a:r>
              <a:rPr lang="tr-TR" sz="1000" dirty="0">
                <a:solidFill>
                  <a:schemeClr val="tx1">
                    <a:lumMod val="95000"/>
                    <a:lumOff val="5000"/>
                  </a:schemeClr>
                </a:solidFill>
              </a:rPr>
              <a:t> </a:t>
            </a:r>
            <a:r>
              <a:rPr lang="tr-TR" sz="1000" dirty="0" err="1">
                <a:solidFill>
                  <a:schemeClr val="tx1">
                    <a:lumMod val="95000"/>
                    <a:lumOff val="5000"/>
                  </a:schemeClr>
                </a:solidFill>
              </a:rPr>
              <a:t>decreases</a:t>
            </a:r>
            <a:r>
              <a:rPr lang="tr-TR" sz="1000" dirty="0">
                <a:solidFill>
                  <a:schemeClr val="tx1">
                    <a:lumMod val="95000"/>
                    <a:lumOff val="5000"/>
                  </a:schemeClr>
                </a:solidFill>
              </a:rPr>
              <a:t> </a:t>
            </a:r>
            <a:r>
              <a:rPr lang="tr-TR" sz="1000" dirty="0" err="1">
                <a:solidFill>
                  <a:schemeClr val="tx1">
                    <a:lumMod val="95000"/>
                    <a:lumOff val="5000"/>
                  </a:schemeClr>
                </a:solidFill>
              </a:rPr>
              <a:t>incidence</a:t>
            </a:r>
            <a:r>
              <a:rPr lang="tr-TR" sz="1000" dirty="0">
                <a:solidFill>
                  <a:schemeClr val="tx1">
                    <a:lumMod val="95000"/>
                    <a:lumOff val="5000"/>
                  </a:schemeClr>
                </a:solidFill>
              </a:rPr>
              <a:t> of </a:t>
            </a:r>
            <a:r>
              <a:rPr lang="tr-TR" sz="1000" dirty="0" err="1">
                <a:solidFill>
                  <a:schemeClr val="tx1">
                    <a:lumMod val="95000"/>
                    <a:lumOff val="5000"/>
                  </a:schemeClr>
                </a:solidFill>
              </a:rPr>
              <a:t>infections</a:t>
            </a:r>
            <a:r>
              <a:rPr lang="tr-TR" sz="1000" dirty="0">
                <a:solidFill>
                  <a:schemeClr val="tx1">
                    <a:lumMod val="95000"/>
                    <a:lumOff val="5000"/>
                  </a:schemeClr>
                </a:solidFill>
              </a:rPr>
              <a:t> in </a:t>
            </a:r>
            <a:r>
              <a:rPr lang="tr-TR" sz="1000" dirty="0" err="1">
                <a:solidFill>
                  <a:schemeClr val="tx1">
                    <a:lumMod val="95000"/>
                    <a:lumOff val="5000"/>
                  </a:schemeClr>
                </a:solidFill>
              </a:rPr>
              <a:t>the</a:t>
            </a:r>
            <a:r>
              <a:rPr lang="tr-TR" sz="1000" dirty="0">
                <a:solidFill>
                  <a:schemeClr val="tx1">
                    <a:lumMod val="95000"/>
                    <a:lumOff val="5000"/>
                  </a:schemeClr>
                </a:solidFill>
              </a:rPr>
              <a:t> </a:t>
            </a:r>
            <a:r>
              <a:rPr lang="tr-TR" sz="1000" dirty="0" err="1">
                <a:solidFill>
                  <a:schemeClr val="tx1">
                    <a:lumMod val="95000"/>
                    <a:lumOff val="5000"/>
                  </a:schemeClr>
                </a:solidFill>
              </a:rPr>
              <a:t>elderly</a:t>
            </a:r>
            <a:r>
              <a:rPr lang="tr-TR" sz="1000" dirty="0">
                <a:solidFill>
                  <a:schemeClr val="tx1">
                    <a:lumMod val="95000"/>
                    <a:lumOff val="5000"/>
                  </a:schemeClr>
                </a:solidFill>
              </a:rPr>
              <a:t>: </a:t>
            </a:r>
            <a:r>
              <a:rPr lang="tr-TR" sz="1000" dirty="0" err="1">
                <a:solidFill>
                  <a:schemeClr val="tx1">
                    <a:lumMod val="95000"/>
                    <a:lumOff val="5000"/>
                  </a:schemeClr>
                </a:solidFill>
              </a:rPr>
              <a:t>effect</a:t>
            </a:r>
            <a:r>
              <a:rPr lang="tr-TR" sz="1000" dirty="0">
                <a:solidFill>
                  <a:schemeClr val="tx1">
                    <a:lumMod val="95000"/>
                    <a:lumOff val="5000"/>
                  </a:schemeClr>
                </a:solidFill>
              </a:rPr>
              <a:t> of </a:t>
            </a:r>
            <a:r>
              <a:rPr lang="tr-TR" sz="1000" dirty="0" err="1">
                <a:solidFill>
                  <a:schemeClr val="tx1">
                    <a:lumMod val="95000"/>
                    <a:lumOff val="5000"/>
                  </a:schemeClr>
                </a:solidFill>
              </a:rPr>
              <a:t>zinc</a:t>
            </a:r>
            <a:r>
              <a:rPr lang="tr-TR" sz="1000" dirty="0">
                <a:solidFill>
                  <a:schemeClr val="tx1">
                    <a:lumMod val="95000"/>
                    <a:lumOff val="5000"/>
                  </a:schemeClr>
                </a:solidFill>
              </a:rPr>
              <a:t> on </a:t>
            </a:r>
            <a:r>
              <a:rPr lang="tr-TR" sz="1000" dirty="0" err="1">
                <a:solidFill>
                  <a:schemeClr val="tx1">
                    <a:lumMod val="95000"/>
                    <a:lumOff val="5000"/>
                  </a:schemeClr>
                </a:solidFill>
              </a:rPr>
              <a:t>generation</a:t>
            </a:r>
            <a:r>
              <a:rPr lang="tr-TR" sz="1000" dirty="0">
                <a:solidFill>
                  <a:schemeClr val="tx1">
                    <a:lumMod val="95000"/>
                    <a:lumOff val="5000"/>
                  </a:schemeClr>
                </a:solidFill>
              </a:rPr>
              <a:t> of </a:t>
            </a:r>
            <a:r>
              <a:rPr lang="tr-TR" sz="1000" dirty="0" err="1">
                <a:solidFill>
                  <a:schemeClr val="tx1">
                    <a:lumMod val="95000"/>
                    <a:lumOff val="5000"/>
                  </a:schemeClr>
                </a:solidFill>
              </a:rPr>
              <a:t>cytokines</a:t>
            </a:r>
            <a:r>
              <a:rPr lang="tr-TR" sz="1000" dirty="0">
                <a:solidFill>
                  <a:schemeClr val="tx1">
                    <a:lumMod val="95000"/>
                    <a:lumOff val="5000"/>
                  </a:schemeClr>
                </a:solidFill>
              </a:rPr>
              <a:t> </a:t>
            </a:r>
            <a:r>
              <a:rPr lang="tr-TR" sz="1000" dirty="0" err="1">
                <a:solidFill>
                  <a:schemeClr val="tx1">
                    <a:lumMod val="95000"/>
                    <a:lumOff val="5000"/>
                  </a:schemeClr>
                </a:solidFill>
              </a:rPr>
              <a:t>and</a:t>
            </a:r>
            <a:r>
              <a:rPr lang="tr-TR" sz="1000" dirty="0">
                <a:solidFill>
                  <a:schemeClr val="tx1">
                    <a:lumMod val="95000"/>
                    <a:lumOff val="5000"/>
                  </a:schemeClr>
                </a:solidFill>
              </a:rPr>
              <a:t> </a:t>
            </a:r>
            <a:r>
              <a:rPr lang="tr-TR" sz="1000" dirty="0" err="1">
                <a:solidFill>
                  <a:schemeClr val="tx1">
                    <a:lumMod val="95000"/>
                    <a:lumOff val="5000"/>
                  </a:schemeClr>
                </a:solidFill>
              </a:rPr>
              <a:t>oxidative</a:t>
            </a:r>
            <a:r>
              <a:rPr lang="tr-TR" sz="1000" dirty="0">
                <a:solidFill>
                  <a:schemeClr val="tx1">
                    <a:lumMod val="95000"/>
                    <a:lumOff val="5000"/>
                  </a:schemeClr>
                </a:solidFill>
              </a:rPr>
              <a:t> </a:t>
            </a:r>
            <a:r>
              <a:rPr lang="tr-TR" sz="1000" dirty="0" err="1">
                <a:solidFill>
                  <a:schemeClr val="tx1">
                    <a:lumMod val="95000"/>
                    <a:lumOff val="5000"/>
                  </a:schemeClr>
                </a:solidFill>
              </a:rPr>
              <a:t>stress</a:t>
            </a:r>
            <a:r>
              <a:rPr lang="tr-TR" sz="1000" dirty="0">
                <a:solidFill>
                  <a:schemeClr val="tx1">
                    <a:lumMod val="95000"/>
                    <a:lumOff val="5000"/>
                  </a:schemeClr>
                </a:solidFill>
              </a:rPr>
              <a:t>, </a:t>
            </a:r>
            <a:r>
              <a:rPr lang="tr-TR" sz="1000" dirty="0" err="1">
                <a:solidFill>
                  <a:schemeClr val="tx1">
                    <a:lumMod val="95000"/>
                    <a:lumOff val="5000"/>
                  </a:schemeClr>
                </a:solidFill>
              </a:rPr>
              <a:t>Am</a:t>
            </a:r>
            <a:r>
              <a:rPr lang="tr-TR" sz="1000" dirty="0">
                <a:solidFill>
                  <a:schemeClr val="tx1">
                    <a:lumMod val="95000"/>
                    <a:lumOff val="5000"/>
                  </a:schemeClr>
                </a:solidFill>
              </a:rPr>
              <a:t> J </a:t>
            </a:r>
            <a:r>
              <a:rPr lang="tr-TR" sz="1000" dirty="0" err="1">
                <a:solidFill>
                  <a:schemeClr val="tx1">
                    <a:lumMod val="95000"/>
                    <a:lumOff val="5000"/>
                  </a:schemeClr>
                </a:solidFill>
              </a:rPr>
              <a:t>Clin</a:t>
            </a:r>
            <a:r>
              <a:rPr lang="tr-TR" sz="1000" dirty="0">
                <a:solidFill>
                  <a:schemeClr val="tx1">
                    <a:lumMod val="95000"/>
                    <a:lumOff val="5000"/>
                  </a:schemeClr>
                </a:solidFill>
              </a:rPr>
              <a:t> </a:t>
            </a:r>
            <a:r>
              <a:rPr lang="tr-TR" sz="1000" dirty="0" err="1">
                <a:solidFill>
                  <a:schemeClr val="tx1">
                    <a:lumMod val="95000"/>
                    <a:lumOff val="5000"/>
                  </a:schemeClr>
                </a:solidFill>
              </a:rPr>
              <a:t>Nutr</a:t>
            </a:r>
            <a:r>
              <a:rPr lang="tr-TR" sz="1000" dirty="0">
                <a:solidFill>
                  <a:schemeClr val="tx1">
                    <a:lumMod val="95000"/>
                    <a:lumOff val="5000"/>
                  </a:schemeClr>
                </a:solidFill>
              </a:rPr>
              <a:t>. Mar;85(3):837-44. </a:t>
            </a:r>
            <a:r>
              <a:rPr lang="tr-TR" sz="1000" dirty="0" err="1">
                <a:solidFill>
                  <a:schemeClr val="tx1">
                    <a:lumMod val="95000"/>
                    <a:lumOff val="5000"/>
                  </a:schemeClr>
                </a:solidFill>
              </a:rPr>
              <a:t>vvv</a:t>
            </a:r>
            <a:endParaRPr lang="tr-TR" sz="1000" dirty="0">
              <a:solidFill>
                <a:schemeClr val="tx1">
                  <a:lumMod val="95000"/>
                  <a:lumOff val="5000"/>
                </a:schemeClr>
              </a:solidFill>
            </a:endParaRPr>
          </a:p>
        </p:txBody>
      </p:sp>
      <p:sp>
        <p:nvSpPr>
          <p:cNvPr id="7" name="Metin kutusu 6">
            <a:extLst>
              <a:ext uri="{FF2B5EF4-FFF2-40B4-BE49-F238E27FC236}">
                <a16:creationId xmlns:a16="http://schemas.microsoft.com/office/drawing/2014/main" id="{53A731AE-6961-436A-B449-73D5A422C26B}"/>
              </a:ext>
            </a:extLst>
          </p:cNvPr>
          <p:cNvSpPr txBox="1"/>
          <p:nvPr/>
        </p:nvSpPr>
        <p:spPr>
          <a:xfrm>
            <a:off x="3226348" y="5052879"/>
            <a:ext cx="1292221" cy="307777"/>
          </a:xfrm>
          <a:prstGeom prst="rect">
            <a:avLst/>
          </a:prstGeom>
          <a:noFill/>
        </p:spPr>
        <p:txBody>
          <a:bodyPr wrap="square" rtlCol="0">
            <a:spAutoFit/>
          </a:bodyPr>
          <a:lstStyle/>
          <a:p>
            <a:r>
              <a:rPr lang="tr-TR" sz="1400" dirty="0"/>
              <a:t>*P2: </a:t>
            </a:r>
            <a:r>
              <a:rPr lang="tr-TR" sz="1400" dirty="0">
                <a:sym typeface="Symbol" panose="05050102010706020507" pitchFamily="18" charset="2"/>
              </a:rPr>
              <a:t></a:t>
            </a:r>
            <a:r>
              <a:rPr lang="tr-TR" sz="1400" dirty="0"/>
              <a:t> 0.001</a:t>
            </a:r>
          </a:p>
        </p:txBody>
      </p:sp>
    </p:spTree>
    <p:extLst>
      <p:ext uri="{BB962C8B-B14F-4D97-AF65-F5344CB8AC3E}">
        <p14:creationId xmlns:p14="http://schemas.microsoft.com/office/powerpoint/2010/main" val="2731066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6967EE-5E4E-4AD9-9C1E-2492CFEF959A}"/>
              </a:ext>
            </a:extLst>
          </p:cNvPr>
          <p:cNvSpPr>
            <a:spLocks noGrp="1"/>
          </p:cNvSpPr>
          <p:nvPr>
            <p:ph type="title"/>
          </p:nvPr>
        </p:nvSpPr>
        <p:spPr/>
        <p:txBody>
          <a:bodyPr/>
          <a:lstStyle/>
          <a:p>
            <a:r>
              <a:rPr lang="tr-TR" b="1" dirty="0"/>
              <a:t>Çinko ve Enfeksiyon </a:t>
            </a:r>
            <a:endParaRPr lang="tr-TR" dirty="0"/>
          </a:p>
        </p:txBody>
      </p:sp>
      <p:graphicFrame>
        <p:nvGraphicFramePr>
          <p:cNvPr id="5" name="İçerik Yer Tutucusu 5">
            <a:extLst>
              <a:ext uri="{FF2B5EF4-FFF2-40B4-BE49-F238E27FC236}">
                <a16:creationId xmlns:a16="http://schemas.microsoft.com/office/drawing/2014/main" id="{18F5623B-D3D8-4C55-B95E-13264CA0E094}"/>
              </a:ext>
            </a:extLst>
          </p:cNvPr>
          <p:cNvGraphicFramePr>
            <a:graphicFrameLocks/>
          </p:cNvGraphicFramePr>
          <p:nvPr>
            <p:extLst>
              <p:ext uri="{D42A27DB-BD31-4B8C-83A1-F6EECF244321}">
                <p14:modId xmlns:p14="http://schemas.microsoft.com/office/powerpoint/2010/main" val="2890656216"/>
              </p:ext>
            </p:extLst>
          </p:nvPr>
        </p:nvGraphicFramePr>
        <p:xfrm>
          <a:off x="3053989" y="1765740"/>
          <a:ext cx="6084022" cy="3556995"/>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E47B3E43-D93A-4CB4-B245-3CBFA12FD555}"/>
              </a:ext>
            </a:extLst>
          </p:cNvPr>
          <p:cNvSpPr txBox="1"/>
          <p:nvPr/>
        </p:nvSpPr>
        <p:spPr>
          <a:xfrm>
            <a:off x="1016391" y="6246654"/>
            <a:ext cx="10515600" cy="246221"/>
          </a:xfrm>
          <a:prstGeom prst="rect">
            <a:avLst/>
          </a:prstGeom>
          <a:noFill/>
        </p:spPr>
        <p:txBody>
          <a:bodyPr wrap="square" rtlCol="0">
            <a:spAutoFit/>
          </a:bodyPr>
          <a:lstStyle/>
          <a:p>
            <a:pPr>
              <a:spcAft>
                <a:spcPts val="600"/>
              </a:spcAft>
            </a:pPr>
            <a:r>
              <a:rPr lang="tr-TR" sz="1000" dirty="0">
                <a:solidFill>
                  <a:schemeClr val="tx1">
                    <a:lumMod val="95000"/>
                    <a:lumOff val="5000"/>
                  </a:schemeClr>
                </a:solidFill>
              </a:rPr>
              <a:t> </a:t>
            </a:r>
            <a:r>
              <a:rPr lang="tr-TR" sz="1000" dirty="0" err="1">
                <a:solidFill>
                  <a:schemeClr val="tx1">
                    <a:lumMod val="95000"/>
                    <a:lumOff val="5000"/>
                  </a:schemeClr>
                </a:solidFill>
              </a:rPr>
              <a:t>Prasad</a:t>
            </a:r>
            <a:r>
              <a:rPr lang="tr-TR" sz="1000" dirty="0">
                <a:solidFill>
                  <a:schemeClr val="tx1">
                    <a:lumMod val="95000"/>
                    <a:lumOff val="5000"/>
                  </a:schemeClr>
                </a:solidFill>
              </a:rPr>
              <a:t> AS, et al., 2007: </a:t>
            </a:r>
            <a:r>
              <a:rPr lang="tr-TR" sz="1000" dirty="0" err="1">
                <a:solidFill>
                  <a:schemeClr val="tx1">
                    <a:lumMod val="95000"/>
                    <a:lumOff val="5000"/>
                  </a:schemeClr>
                </a:solidFill>
              </a:rPr>
              <a:t>Zinc</a:t>
            </a:r>
            <a:r>
              <a:rPr lang="tr-TR" sz="1000" dirty="0">
                <a:solidFill>
                  <a:schemeClr val="tx1">
                    <a:lumMod val="95000"/>
                    <a:lumOff val="5000"/>
                  </a:schemeClr>
                </a:solidFill>
              </a:rPr>
              <a:t> </a:t>
            </a:r>
            <a:r>
              <a:rPr lang="tr-TR" sz="1000" dirty="0" err="1">
                <a:solidFill>
                  <a:schemeClr val="tx1">
                    <a:lumMod val="95000"/>
                    <a:lumOff val="5000"/>
                  </a:schemeClr>
                </a:solidFill>
              </a:rPr>
              <a:t>supplementation</a:t>
            </a:r>
            <a:r>
              <a:rPr lang="tr-TR" sz="1000" dirty="0">
                <a:solidFill>
                  <a:schemeClr val="tx1">
                    <a:lumMod val="95000"/>
                    <a:lumOff val="5000"/>
                  </a:schemeClr>
                </a:solidFill>
              </a:rPr>
              <a:t> </a:t>
            </a:r>
            <a:r>
              <a:rPr lang="tr-TR" sz="1000" dirty="0" err="1">
                <a:solidFill>
                  <a:schemeClr val="tx1">
                    <a:lumMod val="95000"/>
                    <a:lumOff val="5000"/>
                  </a:schemeClr>
                </a:solidFill>
              </a:rPr>
              <a:t>decreases</a:t>
            </a:r>
            <a:r>
              <a:rPr lang="tr-TR" sz="1000" dirty="0">
                <a:solidFill>
                  <a:schemeClr val="tx1">
                    <a:lumMod val="95000"/>
                    <a:lumOff val="5000"/>
                  </a:schemeClr>
                </a:solidFill>
              </a:rPr>
              <a:t> </a:t>
            </a:r>
            <a:r>
              <a:rPr lang="tr-TR" sz="1000" dirty="0" err="1">
                <a:solidFill>
                  <a:schemeClr val="tx1">
                    <a:lumMod val="95000"/>
                    <a:lumOff val="5000"/>
                  </a:schemeClr>
                </a:solidFill>
              </a:rPr>
              <a:t>incidence</a:t>
            </a:r>
            <a:r>
              <a:rPr lang="tr-TR" sz="1000" dirty="0">
                <a:solidFill>
                  <a:schemeClr val="tx1">
                    <a:lumMod val="95000"/>
                    <a:lumOff val="5000"/>
                  </a:schemeClr>
                </a:solidFill>
              </a:rPr>
              <a:t> of </a:t>
            </a:r>
            <a:r>
              <a:rPr lang="tr-TR" sz="1000" dirty="0" err="1">
                <a:solidFill>
                  <a:schemeClr val="tx1">
                    <a:lumMod val="95000"/>
                    <a:lumOff val="5000"/>
                  </a:schemeClr>
                </a:solidFill>
              </a:rPr>
              <a:t>infections</a:t>
            </a:r>
            <a:r>
              <a:rPr lang="tr-TR" sz="1000" dirty="0">
                <a:solidFill>
                  <a:schemeClr val="tx1">
                    <a:lumMod val="95000"/>
                    <a:lumOff val="5000"/>
                  </a:schemeClr>
                </a:solidFill>
              </a:rPr>
              <a:t> in </a:t>
            </a:r>
            <a:r>
              <a:rPr lang="tr-TR" sz="1000" dirty="0" err="1">
                <a:solidFill>
                  <a:schemeClr val="tx1">
                    <a:lumMod val="95000"/>
                    <a:lumOff val="5000"/>
                  </a:schemeClr>
                </a:solidFill>
              </a:rPr>
              <a:t>the</a:t>
            </a:r>
            <a:r>
              <a:rPr lang="tr-TR" sz="1000" dirty="0">
                <a:solidFill>
                  <a:schemeClr val="tx1">
                    <a:lumMod val="95000"/>
                    <a:lumOff val="5000"/>
                  </a:schemeClr>
                </a:solidFill>
              </a:rPr>
              <a:t> </a:t>
            </a:r>
            <a:r>
              <a:rPr lang="tr-TR" sz="1000" dirty="0" err="1">
                <a:solidFill>
                  <a:schemeClr val="tx1">
                    <a:lumMod val="95000"/>
                    <a:lumOff val="5000"/>
                  </a:schemeClr>
                </a:solidFill>
              </a:rPr>
              <a:t>elderly</a:t>
            </a:r>
            <a:r>
              <a:rPr lang="tr-TR" sz="1000" dirty="0">
                <a:solidFill>
                  <a:schemeClr val="tx1">
                    <a:lumMod val="95000"/>
                    <a:lumOff val="5000"/>
                  </a:schemeClr>
                </a:solidFill>
              </a:rPr>
              <a:t>: </a:t>
            </a:r>
            <a:r>
              <a:rPr lang="tr-TR" sz="1000" dirty="0" err="1">
                <a:solidFill>
                  <a:schemeClr val="tx1">
                    <a:lumMod val="95000"/>
                    <a:lumOff val="5000"/>
                  </a:schemeClr>
                </a:solidFill>
              </a:rPr>
              <a:t>effect</a:t>
            </a:r>
            <a:r>
              <a:rPr lang="tr-TR" sz="1000" dirty="0">
                <a:solidFill>
                  <a:schemeClr val="tx1">
                    <a:lumMod val="95000"/>
                    <a:lumOff val="5000"/>
                  </a:schemeClr>
                </a:solidFill>
              </a:rPr>
              <a:t> of </a:t>
            </a:r>
            <a:r>
              <a:rPr lang="tr-TR" sz="1000" dirty="0" err="1">
                <a:solidFill>
                  <a:schemeClr val="tx1">
                    <a:lumMod val="95000"/>
                    <a:lumOff val="5000"/>
                  </a:schemeClr>
                </a:solidFill>
              </a:rPr>
              <a:t>zinc</a:t>
            </a:r>
            <a:r>
              <a:rPr lang="tr-TR" sz="1000" dirty="0">
                <a:solidFill>
                  <a:schemeClr val="tx1">
                    <a:lumMod val="95000"/>
                    <a:lumOff val="5000"/>
                  </a:schemeClr>
                </a:solidFill>
              </a:rPr>
              <a:t> on </a:t>
            </a:r>
            <a:r>
              <a:rPr lang="tr-TR" sz="1000" dirty="0" err="1">
                <a:solidFill>
                  <a:schemeClr val="tx1">
                    <a:lumMod val="95000"/>
                    <a:lumOff val="5000"/>
                  </a:schemeClr>
                </a:solidFill>
              </a:rPr>
              <a:t>generation</a:t>
            </a:r>
            <a:r>
              <a:rPr lang="tr-TR" sz="1000" dirty="0">
                <a:solidFill>
                  <a:schemeClr val="tx1">
                    <a:lumMod val="95000"/>
                    <a:lumOff val="5000"/>
                  </a:schemeClr>
                </a:solidFill>
              </a:rPr>
              <a:t> of </a:t>
            </a:r>
            <a:r>
              <a:rPr lang="tr-TR" sz="1000" dirty="0" err="1">
                <a:solidFill>
                  <a:schemeClr val="tx1">
                    <a:lumMod val="95000"/>
                    <a:lumOff val="5000"/>
                  </a:schemeClr>
                </a:solidFill>
              </a:rPr>
              <a:t>cytokines</a:t>
            </a:r>
            <a:r>
              <a:rPr lang="tr-TR" sz="1000" dirty="0">
                <a:solidFill>
                  <a:schemeClr val="tx1">
                    <a:lumMod val="95000"/>
                    <a:lumOff val="5000"/>
                  </a:schemeClr>
                </a:solidFill>
              </a:rPr>
              <a:t> </a:t>
            </a:r>
            <a:r>
              <a:rPr lang="tr-TR" sz="1000" dirty="0" err="1">
                <a:solidFill>
                  <a:schemeClr val="tx1">
                    <a:lumMod val="95000"/>
                    <a:lumOff val="5000"/>
                  </a:schemeClr>
                </a:solidFill>
              </a:rPr>
              <a:t>and</a:t>
            </a:r>
            <a:r>
              <a:rPr lang="tr-TR" sz="1000" dirty="0">
                <a:solidFill>
                  <a:schemeClr val="tx1">
                    <a:lumMod val="95000"/>
                    <a:lumOff val="5000"/>
                  </a:schemeClr>
                </a:solidFill>
              </a:rPr>
              <a:t> </a:t>
            </a:r>
            <a:r>
              <a:rPr lang="tr-TR" sz="1000" dirty="0" err="1">
                <a:solidFill>
                  <a:schemeClr val="tx1">
                    <a:lumMod val="95000"/>
                    <a:lumOff val="5000"/>
                  </a:schemeClr>
                </a:solidFill>
              </a:rPr>
              <a:t>oxidative</a:t>
            </a:r>
            <a:r>
              <a:rPr lang="tr-TR" sz="1000" dirty="0">
                <a:solidFill>
                  <a:schemeClr val="tx1">
                    <a:lumMod val="95000"/>
                    <a:lumOff val="5000"/>
                  </a:schemeClr>
                </a:solidFill>
              </a:rPr>
              <a:t> </a:t>
            </a:r>
            <a:r>
              <a:rPr lang="tr-TR" sz="1000" dirty="0" err="1">
                <a:solidFill>
                  <a:schemeClr val="tx1">
                    <a:lumMod val="95000"/>
                    <a:lumOff val="5000"/>
                  </a:schemeClr>
                </a:solidFill>
              </a:rPr>
              <a:t>stress</a:t>
            </a:r>
            <a:r>
              <a:rPr lang="tr-TR" sz="1000" dirty="0">
                <a:solidFill>
                  <a:schemeClr val="tx1">
                    <a:lumMod val="95000"/>
                    <a:lumOff val="5000"/>
                  </a:schemeClr>
                </a:solidFill>
              </a:rPr>
              <a:t>, </a:t>
            </a:r>
            <a:r>
              <a:rPr lang="tr-TR" sz="1000" dirty="0" err="1">
                <a:solidFill>
                  <a:schemeClr val="tx1">
                    <a:lumMod val="95000"/>
                    <a:lumOff val="5000"/>
                  </a:schemeClr>
                </a:solidFill>
              </a:rPr>
              <a:t>Am</a:t>
            </a:r>
            <a:r>
              <a:rPr lang="tr-TR" sz="1000" dirty="0">
                <a:solidFill>
                  <a:schemeClr val="tx1">
                    <a:lumMod val="95000"/>
                    <a:lumOff val="5000"/>
                  </a:schemeClr>
                </a:solidFill>
              </a:rPr>
              <a:t> J </a:t>
            </a:r>
            <a:r>
              <a:rPr lang="tr-TR" sz="1000" dirty="0" err="1">
                <a:solidFill>
                  <a:schemeClr val="tx1">
                    <a:lumMod val="95000"/>
                    <a:lumOff val="5000"/>
                  </a:schemeClr>
                </a:solidFill>
              </a:rPr>
              <a:t>Clin</a:t>
            </a:r>
            <a:r>
              <a:rPr lang="tr-TR" sz="1000" dirty="0">
                <a:solidFill>
                  <a:schemeClr val="tx1">
                    <a:lumMod val="95000"/>
                    <a:lumOff val="5000"/>
                  </a:schemeClr>
                </a:solidFill>
              </a:rPr>
              <a:t> </a:t>
            </a:r>
            <a:r>
              <a:rPr lang="tr-TR" sz="1000" dirty="0" err="1">
                <a:solidFill>
                  <a:schemeClr val="tx1">
                    <a:lumMod val="95000"/>
                    <a:lumOff val="5000"/>
                  </a:schemeClr>
                </a:solidFill>
              </a:rPr>
              <a:t>Nutr</a:t>
            </a:r>
            <a:r>
              <a:rPr lang="tr-TR" sz="1000" dirty="0">
                <a:solidFill>
                  <a:schemeClr val="tx1">
                    <a:lumMod val="95000"/>
                    <a:lumOff val="5000"/>
                  </a:schemeClr>
                </a:solidFill>
              </a:rPr>
              <a:t>. Mar;85(3):837-44. </a:t>
            </a:r>
            <a:r>
              <a:rPr lang="tr-TR" sz="1000" dirty="0" err="1">
                <a:solidFill>
                  <a:schemeClr val="tx1">
                    <a:lumMod val="95000"/>
                    <a:lumOff val="5000"/>
                  </a:schemeClr>
                </a:solidFill>
              </a:rPr>
              <a:t>vvv</a:t>
            </a:r>
            <a:endParaRPr lang="tr-TR" sz="1000" dirty="0">
              <a:solidFill>
                <a:schemeClr val="tx1">
                  <a:lumMod val="95000"/>
                  <a:lumOff val="5000"/>
                </a:schemeClr>
              </a:solidFill>
            </a:endParaRPr>
          </a:p>
        </p:txBody>
      </p:sp>
      <p:sp>
        <p:nvSpPr>
          <p:cNvPr id="8" name="Metin kutusu 7">
            <a:extLst>
              <a:ext uri="{FF2B5EF4-FFF2-40B4-BE49-F238E27FC236}">
                <a16:creationId xmlns:a16="http://schemas.microsoft.com/office/drawing/2014/main" id="{6DFCB2B4-30CE-40E8-BBEC-CFA7909029BC}"/>
              </a:ext>
            </a:extLst>
          </p:cNvPr>
          <p:cNvSpPr txBox="1"/>
          <p:nvPr/>
        </p:nvSpPr>
        <p:spPr>
          <a:xfrm>
            <a:off x="3053989" y="5099871"/>
            <a:ext cx="1292221" cy="307777"/>
          </a:xfrm>
          <a:prstGeom prst="rect">
            <a:avLst/>
          </a:prstGeom>
          <a:noFill/>
        </p:spPr>
        <p:txBody>
          <a:bodyPr wrap="square" rtlCol="0">
            <a:spAutoFit/>
          </a:bodyPr>
          <a:lstStyle/>
          <a:p>
            <a:r>
              <a:rPr lang="tr-TR" sz="1400" dirty="0"/>
              <a:t>*P2: </a:t>
            </a:r>
            <a:r>
              <a:rPr lang="tr-TR" sz="1400" dirty="0">
                <a:sym typeface="Symbol" panose="05050102010706020507" pitchFamily="18" charset="2"/>
              </a:rPr>
              <a:t>0.136</a:t>
            </a:r>
            <a:endParaRPr lang="tr-TR" sz="1400" dirty="0"/>
          </a:p>
        </p:txBody>
      </p:sp>
    </p:spTree>
    <p:extLst>
      <p:ext uri="{BB962C8B-B14F-4D97-AF65-F5344CB8AC3E}">
        <p14:creationId xmlns:p14="http://schemas.microsoft.com/office/powerpoint/2010/main" val="276898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6BC46E-B296-40AA-AA42-F32E5E280D2A}"/>
              </a:ext>
            </a:extLst>
          </p:cNvPr>
          <p:cNvSpPr>
            <a:spLocks noGrp="1"/>
          </p:cNvSpPr>
          <p:nvPr>
            <p:ph type="title"/>
          </p:nvPr>
        </p:nvSpPr>
        <p:spPr/>
        <p:txBody>
          <a:bodyPr/>
          <a:lstStyle/>
          <a:p>
            <a:r>
              <a:rPr lang="tr-TR" b="1" dirty="0"/>
              <a:t>Çinko ve Enfeksiyon </a:t>
            </a:r>
            <a:endParaRPr lang="tr-TR" dirty="0"/>
          </a:p>
        </p:txBody>
      </p:sp>
      <p:graphicFrame>
        <p:nvGraphicFramePr>
          <p:cNvPr id="4" name="İçerik Yer Tutucusu 5">
            <a:extLst>
              <a:ext uri="{FF2B5EF4-FFF2-40B4-BE49-F238E27FC236}">
                <a16:creationId xmlns:a16="http://schemas.microsoft.com/office/drawing/2014/main" id="{E211D66E-EB55-497B-82CE-3BB4BD6DD1C8}"/>
              </a:ext>
            </a:extLst>
          </p:cNvPr>
          <p:cNvGraphicFramePr>
            <a:graphicFrameLocks/>
          </p:cNvGraphicFramePr>
          <p:nvPr>
            <p:extLst>
              <p:ext uri="{D42A27DB-BD31-4B8C-83A1-F6EECF244321}">
                <p14:modId xmlns:p14="http://schemas.microsoft.com/office/powerpoint/2010/main" val="4163289229"/>
              </p:ext>
            </p:extLst>
          </p:nvPr>
        </p:nvGraphicFramePr>
        <p:xfrm>
          <a:off x="1528471" y="2051857"/>
          <a:ext cx="3749298" cy="3195826"/>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a:extLst>
              <a:ext uri="{FF2B5EF4-FFF2-40B4-BE49-F238E27FC236}">
                <a16:creationId xmlns:a16="http://schemas.microsoft.com/office/drawing/2014/main" id="{69C0ECC6-0958-4A46-A92D-F524C931E7F6}"/>
              </a:ext>
            </a:extLst>
          </p:cNvPr>
          <p:cNvSpPr txBox="1"/>
          <p:nvPr/>
        </p:nvSpPr>
        <p:spPr>
          <a:xfrm>
            <a:off x="1016391" y="6219117"/>
            <a:ext cx="10515600" cy="246221"/>
          </a:xfrm>
          <a:prstGeom prst="rect">
            <a:avLst/>
          </a:prstGeom>
          <a:noFill/>
        </p:spPr>
        <p:txBody>
          <a:bodyPr wrap="square" rtlCol="0">
            <a:spAutoFit/>
          </a:bodyPr>
          <a:lstStyle/>
          <a:p>
            <a:pPr>
              <a:spcAft>
                <a:spcPts val="600"/>
              </a:spcAft>
            </a:pPr>
            <a:r>
              <a:rPr lang="tr-TR" sz="1000" dirty="0">
                <a:solidFill>
                  <a:schemeClr val="tx1">
                    <a:lumMod val="95000"/>
                    <a:lumOff val="5000"/>
                  </a:schemeClr>
                </a:solidFill>
              </a:rPr>
              <a:t> </a:t>
            </a:r>
            <a:r>
              <a:rPr lang="tr-TR" sz="1000" dirty="0" err="1">
                <a:solidFill>
                  <a:schemeClr val="tx1">
                    <a:lumMod val="95000"/>
                    <a:lumOff val="5000"/>
                  </a:schemeClr>
                </a:solidFill>
              </a:rPr>
              <a:t>Prasad</a:t>
            </a:r>
            <a:r>
              <a:rPr lang="tr-TR" sz="1000" dirty="0">
                <a:solidFill>
                  <a:schemeClr val="tx1">
                    <a:lumMod val="95000"/>
                    <a:lumOff val="5000"/>
                  </a:schemeClr>
                </a:solidFill>
              </a:rPr>
              <a:t> AS, et al., 2007: </a:t>
            </a:r>
            <a:r>
              <a:rPr lang="tr-TR" sz="1000" dirty="0" err="1">
                <a:solidFill>
                  <a:schemeClr val="tx1">
                    <a:lumMod val="95000"/>
                    <a:lumOff val="5000"/>
                  </a:schemeClr>
                </a:solidFill>
              </a:rPr>
              <a:t>Zinc</a:t>
            </a:r>
            <a:r>
              <a:rPr lang="tr-TR" sz="1000" dirty="0">
                <a:solidFill>
                  <a:schemeClr val="tx1">
                    <a:lumMod val="95000"/>
                    <a:lumOff val="5000"/>
                  </a:schemeClr>
                </a:solidFill>
              </a:rPr>
              <a:t> </a:t>
            </a:r>
            <a:r>
              <a:rPr lang="tr-TR" sz="1000" dirty="0" err="1">
                <a:solidFill>
                  <a:schemeClr val="tx1">
                    <a:lumMod val="95000"/>
                    <a:lumOff val="5000"/>
                  </a:schemeClr>
                </a:solidFill>
              </a:rPr>
              <a:t>supplementation</a:t>
            </a:r>
            <a:r>
              <a:rPr lang="tr-TR" sz="1000" dirty="0">
                <a:solidFill>
                  <a:schemeClr val="tx1">
                    <a:lumMod val="95000"/>
                    <a:lumOff val="5000"/>
                  </a:schemeClr>
                </a:solidFill>
              </a:rPr>
              <a:t> </a:t>
            </a:r>
            <a:r>
              <a:rPr lang="tr-TR" sz="1000" dirty="0" err="1">
                <a:solidFill>
                  <a:schemeClr val="tx1">
                    <a:lumMod val="95000"/>
                    <a:lumOff val="5000"/>
                  </a:schemeClr>
                </a:solidFill>
              </a:rPr>
              <a:t>decreases</a:t>
            </a:r>
            <a:r>
              <a:rPr lang="tr-TR" sz="1000" dirty="0">
                <a:solidFill>
                  <a:schemeClr val="tx1">
                    <a:lumMod val="95000"/>
                    <a:lumOff val="5000"/>
                  </a:schemeClr>
                </a:solidFill>
              </a:rPr>
              <a:t> </a:t>
            </a:r>
            <a:r>
              <a:rPr lang="tr-TR" sz="1000" dirty="0" err="1">
                <a:solidFill>
                  <a:schemeClr val="tx1">
                    <a:lumMod val="95000"/>
                    <a:lumOff val="5000"/>
                  </a:schemeClr>
                </a:solidFill>
              </a:rPr>
              <a:t>incidence</a:t>
            </a:r>
            <a:r>
              <a:rPr lang="tr-TR" sz="1000" dirty="0">
                <a:solidFill>
                  <a:schemeClr val="tx1">
                    <a:lumMod val="95000"/>
                    <a:lumOff val="5000"/>
                  </a:schemeClr>
                </a:solidFill>
              </a:rPr>
              <a:t> of </a:t>
            </a:r>
            <a:r>
              <a:rPr lang="tr-TR" sz="1000" dirty="0" err="1">
                <a:solidFill>
                  <a:schemeClr val="tx1">
                    <a:lumMod val="95000"/>
                    <a:lumOff val="5000"/>
                  </a:schemeClr>
                </a:solidFill>
              </a:rPr>
              <a:t>infections</a:t>
            </a:r>
            <a:r>
              <a:rPr lang="tr-TR" sz="1000" dirty="0">
                <a:solidFill>
                  <a:schemeClr val="tx1">
                    <a:lumMod val="95000"/>
                    <a:lumOff val="5000"/>
                  </a:schemeClr>
                </a:solidFill>
              </a:rPr>
              <a:t> in </a:t>
            </a:r>
            <a:r>
              <a:rPr lang="tr-TR" sz="1000" dirty="0" err="1">
                <a:solidFill>
                  <a:schemeClr val="tx1">
                    <a:lumMod val="95000"/>
                    <a:lumOff val="5000"/>
                  </a:schemeClr>
                </a:solidFill>
              </a:rPr>
              <a:t>the</a:t>
            </a:r>
            <a:r>
              <a:rPr lang="tr-TR" sz="1000" dirty="0">
                <a:solidFill>
                  <a:schemeClr val="tx1">
                    <a:lumMod val="95000"/>
                    <a:lumOff val="5000"/>
                  </a:schemeClr>
                </a:solidFill>
              </a:rPr>
              <a:t> </a:t>
            </a:r>
            <a:r>
              <a:rPr lang="tr-TR" sz="1000" dirty="0" err="1">
                <a:solidFill>
                  <a:schemeClr val="tx1">
                    <a:lumMod val="95000"/>
                    <a:lumOff val="5000"/>
                  </a:schemeClr>
                </a:solidFill>
              </a:rPr>
              <a:t>elderly</a:t>
            </a:r>
            <a:r>
              <a:rPr lang="tr-TR" sz="1000" dirty="0">
                <a:solidFill>
                  <a:schemeClr val="tx1">
                    <a:lumMod val="95000"/>
                    <a:lumOff val="5000"/>
                  </a:schemeClr>
                </a:solidFill>
              </a:rPr>
              <a:t>: </a:t>
            </a:r>
            <a:r>
              <a:rPr lang="tr-TR" sz="1000" dirty="0" err="1">
                <a:solidFill>
                  <a:schemeClr val="tx1">
                    <a:lumMod val="95000"/>
                    <a:lumOff val="5000"/>
                  </a:schemeClr>
                </a:solidFill>
              </a:rPr>
              <a:t>effect</a:t>
            </a:r>
            <a:r>
              <a:rPr lang="tr-TR" sz="1000" dirty="0">
                <a:solidFill>
                  <a:schemeClr val="tx1">
                    <a:lumMod val="95000"/>
                    <a:lumOff val="5000"/>
                  </a:schemeClr>
                </a:solidFill>
              </a:rPr>
              <a:t> of </a:t>
            </a:r>
            <a:r>
              <a:rPr lang="tr-TR" sz="1000" dirty="0" err="1">
                <a:solidFill>
                  <a:schemeClr val="tx1">
                    <a:lumMod val="95000"/>
                    <a:lumOff val="5000"/>
                  </a:schemeClr>
                </a:solidFill>
              </a:rPr>
              <a:t>zinc</a:t>
            </a:r>
            <a:r>
              <a:rPr lang="tr-TR" sz="1000" dirty="0">
                <a:solidFill>
                  <a:schemeClr val="tx1">
                    <a:lumMod val="95000"/>
                    <a:lumOff val="5000"/>
                  </a:schemeClr>
                </a:solidFill>
              </a:rPr>
              <a:t> on </a:t>
            </a:r>
            <a:r>
              <a:rPr lang="tr-TR" sz="1000" dirty="0" err="1">
                <a:solidFill>
                  <a:schemeClr val="tx1">
                    <a:lumMod val="95000"/>
                    <a:lumOff val="5000"/>
                  </a:schemeClr>
                </a:solidFill>
              </a:rPr>
              <a:t>generation</a:t>
            </a:r>
            <a:r>
              <a:rPr lang="tr-TR" sz="1000" dirty="0">
                <a:solidFill>
                  <a:schemeClr val="tx1">
                    <a:lumMod val="95000"/>
                    <a:lumOff val="5000"/>
                  </a:schemeClr>
                </a:solidFill>
              </a:rPr>
              <a:t> of </a:t>
            </a:r>
            <a:r>
              <a:rPr lang="tr-TR" sz="1000" dirty="0" err="1">
                <a:solidFill>
                  <a:schemeClr val="tx1">
                    <a:lumMod val="95000"/>
                    <a:lumOff val="5000"/>
                  </a:schemeClr>
                </a:solidFill>
              </a:rPr>
              <a:t>cytokines</a:t>
            </a:r>
            <a:r>
              <a:rPr lang="tr-TR" sz="1000" dirty="0">
                <a:solidFill>
                  <a:schemeClr val="tx1">
                    <a:lumMod val="95000"/>
                    <a:lumOff val="5000"/>
                  </a:schemeClr>
                </a:solidFill>
              </a:rPr>
              <a:t> </a:t>
            </a:r>
            <a:r>
              <a:rPr lang="tr-TR" sz="1000" dirty="0" err="1">
                <a:solidFill>
                  <a:schemeClr val="tx1">
                    <a:lumMod val="95000"/>
                    <a:lumOff val="5000"/>
                  </a:schemeClr>
                </a:solidFill>
              </a:rPr>
              <a:t>and</a:t>
            </a:r>
            <a:r>
              <a:rPr lang="tr-TR" sz="1000" dirty="0">
                <a:solidFill>
                  <a:schemeClr val="tx1">
                    <a:lumMod val="95000"/>
                    <a:lumOff val="5000"/>
                  </a:schemeClr>
                </a:solidFill>
              </a:rPr>
              <a:t> </a:t>
            </a:r>
            <a:r>
              <a:rPr lang="tr-TR" sz="1000" dirty="0" err="1">
                <a:solidFill>
                  <a:schemeClr val="tx1">
                    <a:lumMod val="95000"/>
                    <a:lumOff val="5000"/>
                  </a:schemeClr>
                </a:solidFill>
              </a:rPr>
              <a:t>oxidative</a:t>
            </a:r>
            <a:r>
              <a:rPr lang="tr-TR" sz="1000" dirty="0">
                <a:solidFill>
                  <a:schemeClr val="tx1">
                    <a:lumMod val="95000"/>
                    <a:lumOff val="5000"/>
                  </a:schemeClr>
                </a:solidFill>
              </a:rPr>
              <a:t> </a:t>
            </a:r>
            <a:r>
              <a:rPr lang="tr-TR" sz="1000" dirty="0" err="1">
                <a:solidFill>
                  <a:schemeClr val="tx1">
                    <a:lumMod val="95000"/>
                    <a:lumOff val="5000"/>
                  </a:schemeClr>
                </a:solidFill>
              </a:rPr>
              <a:t>stress</a:t>
            </a:r>
            <a:r>
              <a:rPr lang="tr-TR" sz="1000" dirty="0">
                <a:solidFill>
                  <a:schemeClr val="tx1">
                    <a:lumMod val="95000"/>
                    <a:lumOff val="5000"/>
                  </a:schemeClr>
                </a:solidFill>
              </a:rPr>
              <a:t>, </a:t>
            </a:r>
            <a:r>
              <a:rPr lang="tr-TR" sz="1000" dirty="0" err="1">
                <a:solidFill>
                  <a:schemeClr val="tx1">
                    <a:lumMod val="95000"/>
                    <a:lumOff val="5000"/>
                  </a:schemeClr>
                </a:solidFill>
              </a:rPr>
              <a:t>Am</a:t>
            </a:r>
            <a:r>
              <a:rPr lang="tr-TR" sz="1000" dirty="0">
                <a:solidFill>
                  <a:schemeClr val="tx1">
                    <a:lumMod val="95000"/>
                    <a:lumOff val="5000"/>
                  </a:schemeClr>
                </a:solidFill>
              </a:rPr>
              <a:t> J </a:t>
            </a:r>
            <a:r>
              <a:rPr lang="tr-TR" sz="1000" dirty="0" err="1">
                <a:solidFill>
                  <a:schemeClr val="tx1">
                    <a:lumMod val="95000"/>
                    <a:lumOff val="5000"/>
                  </a:schemeClr>
                </a:solidFill>
              </a:rPr>
              <a:t>Clin</a:t>
            </a:r>
            <a:r>
              <a:rPr lang="tr-TR" sz="1000" dirty="0">
                <a:solidFill>
                  <a:schemeClr val="tx1">
                    <a:lumMod val="95000"/>
                    <a:lumOff val="5000"/>
                  </a:schemeClr>
                </a:solidFill>
              </a:rPr>
              <a:t> </a:t>
            </a:r>
            <a:r>
              <a:rPr lang="tr-TR" sz="1000" dirty="0" err="1">
                <a:solidFill>
                  <a:schemeClr val="tx1">
                    <a:lumMod val="95000"/>
                    <a:lumOff val="5000"/>
                  </a:schemeClr>
                </a:solidFill>
              </a:rPr>
              <a:t>Nutr</a:t>
            </a:r>
            <a:r>
              <a:rPr lang="tr-TR" sz="1000" dirty="0">
                <a:solidFill>
                  <a:schemeClr val="tx1">
                    <a:lumMod val="95000"/>
                    <a:lumOff val="5000"/>
                  </a:schemeClr>
                </a:solidFill>
              </a:rPr>
              <a:t>. Mar;85(3):837-44. </a:t>
            </a:r>
            <a:r>
              <a:rPr lang="tr-TR" sz="1000" dirty="0" err="1">
                <a:solidFill>
                  <a:schemeClr val="tx1">
                    <a:lumMod val="95000"/>
                    <a:lumOff val="5000"/>
                  </a:schemeClr>
                </a:solidFill>
              </a:rPr>
              <a:t>vvv</a:t>
            </a:r>
            <a:endParaRPr lang="tr-TR" sz="1000" dirty="0">
              <a:solidFill>
                <a:schemeClr val="tx1">
                  <a:lumMod val="95000"/>
                  <a:lumOff val="5000"/>
                </a:schemeClr>
              </a:solidFill>
            </a:endParaRPr>
          </a:p>
        </p:txBody>
      </p:sp>
      <p:graphicFrame>
        <p:nvGraphicFramePr>
          <p:cNvPr id="6" name="İçerik Yer Tutucusu 5">
            <a:extLst>
              <a:ext uri="{FF2B5EF4-FFF2-40B4-BE49-F238E27FC236}">
                <a16:creationId xmlns:a16="http://schemas.microsoft.com/office/drawing/2014/main" id="{9626224B-0915-4177-9B00-BBA11A9CA4D1}"/>
              </a:ext>
            </a:extLst>
          </p:cNvPr>
          <p:cNvGraphicFramePr>
            <a:graphicFrameLocks/>
          </p:cNvGraphicFramePr>
          <p:nvPr>
            <p:extLst>
              <p:ext uri="{D42A27DB-BD31-4B8C-83A1-F6EECF244321}">
                <p14:modId xmlns:p14="http://schemas.microsoft.com/office/powerpoint/2010/main" val="2749673172"/>
              </p:ext>
            </p:extLst>
          </p:nvPr>
        </p:nvGraphicFramePr>
        <p:xfrm>
          <a:off x="6274191" y="2051857"/>
          <a:ext cx="3749298" cy="3195826"/>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a:extLst>
              <a:ext uri="{FF2B5EF4-FFF2-40B4-BE49-F238E27FC236}">
                <a16:creationId xmlns:a16="http://schemas.microsoft.com/office/drawing/2014/main" id="{DFDAD584-B367-4BE1-B50E-D3CA49BA292B}"/>
              </a:ext>
            </a:extLst>
          </p:cNvPr>
          <p:cNvSpPr txBox="1"/>
          <p:nvPr/>
        </p:nvSpPr>
        <p:spPr>
          <a:xfrm>
            <a:off x="1528471" y="5218267"/>
            <a:ext cx="1292221" cy="307777"/>
          </a:xfrm>
          <a:prstGeom prst="rect">
            <a:avLst/>
          </a:prstGeom>
          <a:noFill/>
        </p:spPr>
        <p:txBody>
          <a:bodyPr wrap="square" rtlCol="0">
            <a:spAutoFit/>
          </a:bodyPr>
          <a:lstStyle/>
          <a:p>
            <a:r>
              <a:rPr lang="tr-TR" sz="1400" dirty="0"/>
              <a:t>*P2: 0.255</a:t>
            </a:r>
          </a:p>
        </p:txBody>
      </p:sp>
      <p:sp>
        <p:nvSpPr>
          <p:cNvPr id="8" name="Metin kutusu 7">
            <a:extLst>
              <a:ext uri="{FF2B5EF4-FFF2-40B4-BE49-F238E27FC236}">
                <a16:creationId xmlns:a16="http://schemas.microsoft.com/office/drawing/2014/main" id="{1D7E1CF6-A113-4B7D-8F67-E9A03924F395}"/>
              </a:ext>
            </a:extLst>
          </p:cNvPr>
          <p:cNvSpPr txBox="1"/>
          <p:nvPr/>
        </p:nvSpPr>
        <p:spPr>
          <a:xfrm>
            <a:off x="6274191" y="5247682"/>
            <a:ext cx="1292221" cy="307777"/>
          </a:xfrm>
          <a:prstGeom prst="rect">
            <a:avLst/>
          </a:prstGeom>
          <a:noFill/>
        </p:spPr>
        <p:txBody>
          <a:bodyPr wrap="square" rtlCol="0">
            <a:spAutoFit/>
          </a:bodyPr>
          <a:lstStyle/>
          <a:p>
            <a:r>
              <a:rPr lang="tr-TR" sz="1400" dirty="0"/>
              <a:t>*P2: 0.067</a:t>
            </a:r>
          </a:p>
        </p:txBody>
      </p:sp>
    </p:spTree>
    <p:extLst>
      <p:ext uri="{BB962C8B-B14F-4D97-AF65-F5344CB8AC3E}">
        <p14:creationId xmlns:p14="http://schemas.microsoft.com/office/powerpoint/2010/main" val="439981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6BC46E-B296-40AA-AA42-F32E5E280D2A}"/>
              </a:ext>
            </a:extLst>
          </p:cNvPr>
          <p:cNvSpPr>
            <a:spLocks noGrp="1"/>
          </p:cNvSpPr>
          <p:nvPr>
            <p:ph type="title"/>
          </p:nvPr>
        </p:nvSpPr>
        <p:spPr/>
        <p:txBody>
          <a:bodyPr/>
          <a:lstStyle/>
          <a:p>
            <a:r>
              <a:rPr lang="tr-TR" b="1" dirty="0"/>
              <a:t>Çinko ve Enfeksiyon </a:t>
            </a:r>
            <a:endParaRPr lang="tr-TR" dirty="0"/>
          </a:p>
        </p:txBody>
      </p:sp>
      <p:graphicFrame>
        <p:nvGraphicFramePr>
          <p:cNvPr id="4" name="İçerik Yer Tutucusu 5">
            <a:extLst>
              <a:ext uri="{FF2B5EF4-FFF2-40B4-BE49-F238E27FC236}">
                <a16:creationId xmlns:a16="http://schemas.microsoft.com/office/drawing/2014/main" id="{E211D66E-EB55-497B-82CE-3BB4BD6DD1C8}"/>
              </a:ext>
            </a:extLst>
          </p:cNvPr>
          <p:cNvGraphicFramePr>
            <a:graphicFrameLocks/>
          </p:cNvGraphicFramePr>
          <p:nvPr>
            <p:extLst>
              <p:ext uri="{D42A27DB-BD31-4B8C-83A1-F6EECF244321}">
                <p14:modId xmlns:p14="http://schemas.microsoft.com/office/powerpoint/2010/main" val="1067896150"/>
              </p:ext>
            </p:extLst>
          </p:nvPr>
        </p:nvGraphicFramePr>
        <p:xfrm>
          <a:off x="1528471" y="2051857"/>
          <a:ext cx="3749298" cy="3195826"/>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a:extLst>
              <a:ext uri="{FF2B5EF4-FFF2-40B4-BE49-F238E27FC236}">
                <a16:creationId xmlns:a16="http://schemas.microsoft.com/office/drawing/2014/main" id="{69C0ECC6-0958-4A46-A92D-F524C931E7F6}"/>
              </a:ext>
            </a:extLst>
          </p:cNvPr>
          <p:cNvSpPr txBox="1"/>
          <p:nvPr/>
        </p:nvSpPr>
        <p:spPr>
          <a:xfrm>
            <a:off x="1016391" y="6246654"/>
            <a:ext cx="10515600" cy="246221"/>
          </a:xfrm>
          <a:prstGeom prst="rect">
            <a:avLst/>
          </a:prstGeom>
          <a:noFill/>
        </p:spPr>
        <p:txBody>
          <a:bodyPr wrap="square" rtlCol="0">
            <a:spAutoFit/>
          </a:bodyPr>
          <a:lstStyle/>
          <a:p>
            <a:pPr>
              <a:spcAft>
                <a:spcPts val="600"/>
              </a:spcAft>
            </a:pPr>
            <a:r>
              <a:rPr lang="tr-TR" sz="1000" dirty="0">
                <a:solidFill>
                  <a:schemeClr val="tx1">
                    <a:lumMod val="95000"/>
                    <a:lumOff val="5000"/>
                  </a:schemeClr>
                </a:solidFill>
              </a:rPr>
              <a:t> </a:t>
            </a:r>
            <a:r>
              <a:rPr lang="tr-TR" sz="1000" dirty="0" err="1">
                <a:solidFill>
                  <a:schemeClr val="tx1">
                    <a:lumMod val="95000"/>
                    <a:lumOff val="5000"/>
                  </a:schemeClr>
                </a:solidFill>
              </a:rPr>
              <a:t>Prasad</a:t>
            </a:r>
            <a:r>
              <a:rPr lang="tr-TR" sz="1000" dirty="0">
                <a:solidFill>
                  <a:schemeClr val="tx1">
                    <a:lumMod val="95000"/>
                    <a:lumOff val="5000"/>
                  </a:schemeClr>
                </a:solidFill>
              </a:rPr>
              <a:t> AS, et al., 2007: </a:t>
            </a:r>
            <a:r>
              <a:rPr lang="tr-TR" sz="1000" dirty="0" err="1">
                <a:solidFill>
                  <a:schemeClr val="tx1">
                    <a:lumMod val="95000"/>
                    <a:lumOff val="5000"/>
                  </a:schemeClr>
                </a:solidFill>
              </a:rPr>
              <a:t>Zinc</a:t>
            </a:r>
            <a:r>
              <a:rPr lang="tr-TR" sz="1000" dirty="0">
                <a:solidFill>
                  <a:schemeClr val="tx1">
                    <a:lumMod val="95000"/>
                    <a:lumOff val="5000"/>
                  </a:schemeClr>
                </a:solidFill>
              </a:rPr>
              <a:t> </a:t>
            </a:r>
            <a:r>
              <a:rPr lang="tr-TR" sz="1000" dirty="0" err="1">
                <a:solidFill>
                  <a:schemeClr val="tx1">
                    <a:lumMod val="95000"/>
                    <a:lumOff val="5000"/>
                  </a:schemeClr>
                </a:solidFill>
              </a:rPr>
              <a:t>supplementation</a:t>
            </a:r>
            <a:r>
              <a:rPr lang="tr-TR" sz="1000" dirty="0">
                <a:solidFill>
                  <a:schemeClr val="tx1">
                    <a:lumMod val="95000"/>
                    <a:lumOff val="5000"/>
                  </a:schemeClr>
                </a:solidFill>
              </a:rPr>
              <a:t> </a:t>
            </a:r>
            <a:r>
              <a:rPr lang="tr-TR" sz="1000" dirty="0" err="1">
                <a:solidFill>
                  <a:schemeClr val="tx1">
                    <a:lumMod val="95000"/>
                    <a:lumOff val="5000"/>
                  </a:schemeClr>
                </a:solidFill>
              </a:rPr>
              <a:t>decreases</a:t>
            </a:r>
            <a:r>
              <a:rPr lang="tr-TR" sz="1000" dirty="0">
                <a:solidFill>
                  <a:schemeClr val="tx1">
                    <a:lumMod val="95000"/>
                    <a:lumOff val="5000"/>
                  </a:schemeClr>
                </a:solidFill>
              </a:rPr>
              <a:t> </a:t>
            </a:r>
            <a:r>
              <a:rPr lang="tr-TR" sz="1000" dirty="0" err="1">
                <a:solidFill>
                  <a:schemeClr val="tx1">
                    <a:lumMod val="95000"/>
                    <a:lumOff val="5000"/>
                  </a:schemeClr>
                </a:solidFill>
              </a:rPr>
              <a:t>incidence</a:t>
            </a:r>
            <a:r>
              <a:rPr lang="tr-TR" sz="1000" dirty="0">
                <a:solidFill>
                  <a:schemeClr val="tx1">
                    <a:lumMod val="95000"/>
                    <a:lumOff val="5000"/>
                  </a:schemeClr>
                </a:solidFill>
              </a:rPr>
              <a:t> of </a:t>
            </a:r>
            <a:r>
              <a:rPr lang="tr-TR" sz="1000" dirty="0" err="1">
                <a:solidFill>
                  <a:schemeClr val="tx1">
                    <a:lumMod val="95000"/>
                    <a:lumOff val="5000"/>
                  </a:schemeClr>
                </a:solidFill>
              </a:rPr>
              <a:t>infections</a:t>
            </a:r>
            <a:r>
              <a:rPr lang="tr-TR" sz="1000" dirty="0">
                <a:solidFill>
                  <a:schemeClr val="tx1">
                    <a:lumMod val="95000"/>
                    <a:lumOff val="5000"/>
                  </a:schemeClr>
                </a:solidFill>
              </a:rPr>
              <a:t> in </a:t>
            </a:r>
            <a:r>
              <a:rPr lang="tr-TR" sz="1000" dirty="0" err="1">
                <a:solidFill>
                  <a:schemeClr val="tx1">
                    <a:lumMod val="95000"/>
                    <a:lumOff val="5000"/>
                  </a:schemeClr>
                </a:solidFill>
              </a:rPr>
              <a:t>the</a:t>
            </a:r>
            <a:r>
              <a:rPr lang="tr-TR" sz="1000" dirty="0">
                <a:solidFill>
                  <a:schemeClr val="tx1">
                    <a:lumMod val="95000"/>
                    <a:lumOff val="5000"/>
                  </a:schemeClr>
                </a:solidFill>
              </a:rPr>
              <a:t> </a:t>
            </a:r>
            <a:r>
              <a:rPr lang="tr-TR" sz="1000" dirty="0" err="1">
                <a:solidFill>
                  <a:schemeClr val="tx1">
                    <a:lumMod val="95000"/>
                    <a:lumOff val="5000"/>
                  </a:schemeClr>
                </a:solidFill>
              </a:rPr>
              <a:t>elderly</a:t>
            </a:r>
            <a:r>
              <a:rPr lang="tr-TR" sz="1000" dirty="0">
                <a:solidFill>
                  <a:schemeClr val="tx1">
                    <a:lumMod val="95000"/>
                    <a:lumOff val="5000"/>
                  </a:schemeClr>
                </a:solidFill>
              </a:rPr>
              <a:t>: </a:t>
            </a:r>
            <a:r>
              <a:rPr lang="tr-TR" sz="1000" dirty="0" err="1">
                <a:solidFill>
                  <a:schemeClr val="tx1">
                    <a:lumMod val="95000"/>
                    <a:lumOff val="5000"/>
                  </a:schemeClr>
                </a:solidFill>
              </a:rPr>
              <a:t>effect</a:t>
            </a:r>
            <a:r>
              <a:rPr lang="tr-TR" sz="1000" dirty="0">
                <a:solidFill>
                  <a:schemeClr val="tx1">
                    <a:lumMod val="95000"/>
                    <a:lumOff val="5000"/>
                  </a:schemeClr>
                </a:solidFill>
              </a:rPr>
              <a:t> of </a:t>
            </a:r>
            <a:r>
              <a:rPr lang="tr-TR" sz="1000" dirty="0" err="1">
                <a:solidFill>
                  <a:schemeClr val="tx1">
                    <a:lumMod val="95000"/>
                    <a:lumOff val="5000"/>
                  </a:schemeClr>
                </a:solidFill>
              </a:rPr>
              <a:t>zinc</a:t>
            </a:r>
            <a:r>
              <a:rPr lang="tr-TR" sz="1000" dirty="0">
                <a:solidFill>
                  <a:schemeClr val="tx1">
                    <a:lumMod val="95000"/>
                    <a:lumOff val="5000"/>
                  </a:schemeClr>
                </a:solidFill>
              </a:rPr>
              <a:t> on </a:t>
            </a:r>
            <a:r>
              <a:rPr lang="tr-TR" sz="1000" dirty="0" err="1">
                <a:solidFill>
                  <a:schemeClr val="tx1">
                    <a:lumMod val="95000"/>
                    <a:lumOff val="5000"/>
                  </a:schemeClr>
                </a:solidFill>
              </a:rPr>
              <a:t>generation</a:t>
            </a:r>
            <a:r>
              <a:rPr lang="tr-TR" sz="1000" dirty="0">
                <a:solidFill>
                  <a:schemeClr val="tx1">
                    <a:lumMod val="95000"/>
                    <a:lumOff val="5000"/>
                  </a:schemeClr>
                </a:solidFill>
              </a:rPr>
              <a:t> of </a:t>
            </a:r>
            <a:r>
              <a:rPr lang="tr-TR" sz="1000" dirty="0" err="1">
                <a:solidFill>
                  <a:schemeClr val="tx1">
                    <a:lumMod val="95000"/>
                    <a:lumOff val="5000"/>
                  </a:schemeClr>
                </a:solidFill>
              </a:rPr>
              <a:t>cytokines</a:t>
            </a:r>
            <a:r>
              <a:rPr lang="tr-TR" sz="1000" dirty="0">
                <a:solidFill>
                  <a:schemeClr val="tx1">
                    <a:lumMod val="95000"/>
                    <a:lumOff val="5000"/>
                  </a:schemeClr>
                </a:solidFill>
              </a:rPr>
              <a:t> </a:t>
            </a:r>
            <a:r>
              <a:rPr lang="tr-TR" sz="1000" dirty="0" err="1">
                <a:solidFill>
                  <a:schemeClr val="tx1">
                    <a:lumMod val="95000"/>
                    <a:lumOff val="5000"/>
                  </a:schemeClr>
                </a:solidFill>
              </a:rPr>
              <a:t>and</a:t>
            </a:r>
            <a:r>
              <a:rPr lang="tr-TR" sz="1000" dirty="0">
                <a:solidFill>
                  <a:schemeClr val="tx1">
                    <a:lumMod val="95000"/>
                    <a:lumOff val="5000"/>
                  </a:schemeClr>
                </a:solidFill>
              </a:rPr>
              <a:t> </a:t>
            </a:r>
            <a:r>
              <a:rPr lang="tr-TR" sz="1000" dirty="0" err="1">
                <a:solidFill>
                  <a:schemeClr val="tx1">
                    <a:lumMod val="95000"/>
                    <a:lumOff val="5000"/>
                  </a:schemeClr>
                </a:solidFill>
              </a:rPr>
              <a:t>oxidative</a:t>
            </a:r>
            <a:r>
              <a:rPr lang="tr-TR" sz="1000" dirty="0">
                <a:solidFill>
                  <a:schemeClr val="tx1">
                    <a:lumMod val="95000"/>
                    <a:lumOff val="5000"/>
                  </a:schemeClr>
                </a:solidFill>
              </a:rPr>
              <a:t> </a:t>
            </a:r>
            <a:r>
              <a:rPr lang="tr-TR" sz="1000" dirty="0" err="1">
                <a:solidFill>
                  <a:schemeClr val="tx1">
                    <a:lumMod val="95000"/>
                    <a:lumOff val="5000"/>
                  </a:schemeClr>
                </a:solidFill>
              </a:rPr>
              <a:t>stress</a:t>
            </a:r>
            <a:r>
              <a:rPr lang="tr-TR" sz="1000" dirty="0">
                <a:solidFill>
                  <a:schemeClr val="tx1">
                    <a:lumMod val="95000"/>
                    <a:lumOff val="5000"/>
                  </a:schemeClr>
                </a:solidFill>
              </a:rPr>
              <a:t>, </a:t>
            </a:r>
            <a:r>
              <a:rPr lang="tr-TR" sz="1000" dirty="0" err="1">
                <a:solidFill>
                  <a:schemeClr val="tx1">
                    <a:lumMod val="95000"/>
                    <a:lumOff val="5000"/>
                  </a:schemeClr>
                </a:solidFill>
              </a:rPr>
              <a:t>Am</a:t>
            </a:r>
            <a:r>
              <a:rPr lang="tr-TR" sz="1000" dirty="0">
                <a:solidFill>
                  <a:schemeClr val="tx1">
                    <a:lumMod val="95000"/>
                    <a:lumOff val="5000"/>
                  </a:schemeClr>
                </a:solidFill>
              </a:rPr>
              <a:t> J </a:t>
            </a:r>
            <a:r>
              <a:rPr lang="tr-TR" sz="1000" dirty="0" err="1">
                <a:solidFill>
                  <a:schemeClr val="tx1">
                    <a:lumMod val="95000"/>
                    <a:lumOff val="5000"/>
                  </a:schemeClr>
                </a:solidFill>
              </a:rPr>
              <a:t>Clin</a:t>
            </a:r>
            <a:r>
              <a:rPr lang="tr-TR" sz="1000" dirty="0">
                <a:solidFill>
                  <a:schemeClr val="tx1">
                    <a:lumMod val="95000"/>
                    <a:lumOff val="5000"/>
                  </a:schemeClr>
                </a:solidFill>
              </a:rPr>
              <a:t> </a:t>
            </a:r>
            <a:r>
              <a:rPr lang="tr-TR" sz="1000" dirty="0" err="1">
                <a:solidFill>
                  <a:schemeClr val="tx1">
                    <a:lumMod val="95000"/>
                    <a:lumOff val="5000"/>
                  </a:schemeClr>
                </a:solidFill>
              </a:rPr>
              <a:t>Nutr</a:t>
            </a:r>
            <a:r>
              <a:rPr lang="tr-TR" sz="1000" dirty="0">
                <a:solidFill>
                  <a:schemeClr val="tx1">
                    <a:lumMod val="95000"/>
                    <a:lumOff val="5000"/>
                  </a:schemeClr>
                </a:solidFill>
              </a:rPr>
              <a:t>. Mar;85(3):837-44. </a:t>
            </a:r>
            <a:r>
              <a:rPr lang="tr-TR" sz="1000" dirty="0" err="1">
                <a:solidFill>
                  <a:schemeClr val="tx1">
                    <a:lumMod val="95000"/>
                    <a:lumOff val="5000"/>
                  </a:schemeClr>
                </a:solidFill>
              </a:rPr>
              <a:t>vvv</a:t>
            </a:r>
            <a:endParaRPr lang="tr-TR" sz="1000" dirty="0">
              <a:solidFill>
                <a:schemeClr val="tx1">
                  <a:lumMod val="95000"/>
                  <a:lumOff val="5000"/>
                </a:schemeClr>
              </a:solidFill>
            </a:endParaRPr>
          </a:p>
        </p:txBody>
      </p:sp>
      <p:graphicFrame>
        <p:nvGraphicFramePr>
          <p:cNvPr id="6" name="İçerik Yer Tutucusu 5">
            <a:extLst>
              <a:ext uri="{FF2B5EF4-FFF2-40B4-BE49-F238E27FC236}">
                <a16:creationId xmlns:a16="http://schemas.microsoft.com/office/drawing/2014/main" id="{9626224B-0915-4177-9B00-BBA11A9CA4D1}"/>
              </a:ext>
            </a:extLst>
          </p:cNvPr>
          <p:cNvGraphicFramePr>
            <a:graphicFrameLocks/>
          </p:cNvGraphicFramePr>
          <p:nvPr>
            <p:extLst>
              <p:ext uri="{D42A27DB-BD31-4B8C-83A1-F6EECF244321}">
                <p14:modId xmlns:p14="http://schemas.microsoft.com/office/powerpoint/2010/main" val="406920970"/>
              </p:ext>
            </p:extLst>
          </p:nvPr>
        </p:nvGraphicFramePr>
        <p:xfrm>
          <a:off x="6274191" y="2051857"/>
          <a:ext cx="3749298" cy="3195826"/>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a:extLst>
              <a:ext uri="{FF2B5EF4-FFF2-40B4-BE49-F238E27FC236}">
                <a16:creationId xmlns:a16="http://schemas.microsoft.com/office/drawing/2014/main" id="{DFDAD584-B367-4BE1-B50E-D3CA49BA292B}"/>
              </a:ext>
            </a:extLst>
          </p:cNvPr>
          <p:cNvSpPr txBox="1"/>
          <p:nvPr/>
        </p:nvSpPr>
        <p:spPr>
          <a:xfrm>
            <a:off x="1528471" y="5247683"/>
            <a:ext cx="1292221" cy="307777"/>
          </a:xfrm>
          <a:prstGeom prst="rect">
            <a:avLst/>
          </a:prstGeom>
          <a:noFill/>
        </p:spPr>
        <p:txBody>
          <a:bodyPr wrap="square" rtlCol="0">
            <a:spAutoFit/>
          </a:bodyPr>
          <a:lstStyle/>
          <a:p>
            <a:r>
              <a:rPr lang="tr-TR" sz="1400" dirty="0"/>
              <a:t>*P2: 0,124</a:t>
            </a:r>
          </a:p>
        </p:txBody>
      </p:sp>
      <p:sp>
        <p:nvSpPr>
          <p:cNvPr id="8" name="Metin kutusu 7">
            <a:extLst>
              <a:ext uri="{FF2B5EF4-FFF2-40B4-BE49-F238E27FC236}">
                <a16:creationId xmlns:a16="http://schemas.microsoft.com/office/drawing/2014/main" id="{1D7E1CF6-A113-4B7D-8F67-E9A03924F395}"/>
              </a:ext>
            </a:extLst>
          </p:cNvPr>
          <p:cNvSpPr txBox="1"/>
          <p:nvPr/>
        </p:nvSpPr>
        <p:spPr>
          <a:xfrm>
            <a:off x="6274191" y="5247682"/>
            <a:ext cx="1292221" cy="307777"/>
          </a:xfrm>
          <a:prstGeom prst="rect">
            <a:avLst/>
          </a:prstGeom>
          <a:noFill/>
        </p:spPr>
        <p:txBody>
          <a:bodyPr wrap="square" rtlCol="0">
            <a:spAutoFit/>
          </a:bodyPr>
          <a:lstStyle/>
          <a:p>
            <a:r>
              <a:rPr lang="tr-TR" sz="1400" dirty="0"/>
              <a:t>*P2: 0.067</a:t>
            </a:r>
          </a:p>
        </p:txBody>
      </p:sp>
    </p:spTree>
    <p:extLst>
      <p:ext uri="{BB962C8B-B14F-4D97-AF65-F5344CB8AC3E}">
        <p14:creationId xmlns:p14="http://schemas.microsoft.com/office/powerpoint/2010/main" val="1610439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6BC46E-B296-40AA-AA42-F32E5E280D2A}"/>
              </a:ext>
            </a:extLst>
          </p:cNvPr>
          <p:cNvSpPr>
            <a:spLocks noGrp="1"/>
          </p:cNvSpPr>
          <p:nvPr>
            <p:ph type="title"/>
          </p:nvPr>
        </p:nvSpPr>
        <p:spPr/>
        <p:txBody>
          <a:bodyPr/>
          <a:lstStyle/>
          <a:p>
            <a:r>
              <a:rPr lang="tr-TR" b="1" dirty="0"/>
              <a:t>Çinko ve Enfeksiyon </a:t>
            </a:r>
            <a:endParaRPr lang="tr-TR" dirty="0"/>
          </a:p>
        </p:txBody>
      </p:sp>
      <p:graphicFrame>
        <p:nvGraphicFramePr>
          <p:cNvPr id="4" name="İçerik Yer Tutucusu 5">
            <a:extLst>
              <a:ext uri="{FF2B5EF4-FFF2-40B4-BE49-F238E27FC236}">
                <a16:creationId xmlns:a16="http://schemas.microsoft.com/office/drawing/2014/main" id="{E211D66E-EB55-497B-82CE-3BB4BD6DD1C8}"/>
              </a:ext>
            </a:extLst>
          </p:cNvPr>
          <p:cNvGraphicFramePr>
            <a:graphicFrameLocks/>
          </p:cNvGraphicFramePr>
          <p:nvPr>
            <p:extLst>
              <p:ext uri="{D42A27DB-BD31-4B8C-83A1-F6EECF244321}">
                <p14:modId xmlns:p14="http://schemas.microsoft.com/office/powerpoint/2010/main" val="1976994318"/>
              </p:ext>
            </p:extLst>
          </p:nvPr>
        </p:nvGraphicFramePr>
        <p:xfrm>
          <a:off x="1016391" y="1805635"/>
          <a:ext cx="4779498" cy="3564649"/>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a:extLst>
              <a:ext uri="{FF2B5EF4-FFF2-40B4-BE49-F238E27FC236}">
                <a16:creationId xmlns:a16="http://schemas.microsoft.com/office/drawing/2014/main" id="{69C0ECC6-0958-4A46-A92D-F524C931E7F6}"/>
              </a:ext>
            </a:extLst>
          </p:cNvPr>
          <p:cNvSpPr txBox="1"/>
          <p:nvPr/>
        </p:nvSpPr>
        <p:spPr>
          <a:xfrm>
            <a:off x="1016391" y="6246654"/>
            <a:ext cx="10515600" cy="246221"/>
          </a:xfrm>
          <a:prstGeom prst="rect">
            <a:avLst/>
          </a:prstGeom>
          <a:noFill/>
        </p:spPr>
        <p:txBody>
          <a:bodyPr wrap="square" rtlCol="0">
            <a:spAutoFit/>
          </a:bodyPr>
          <a:lstStyle/>
          <a:p>
            <a:pPr>
              <a:spcAft>
                <a:spcPts val="600"/>
              </a:spcAft>
            </a:pPr>
            <a:r>
              <a:rPr lang="tr-TR" sz="1000" dirty="0">
                <a:solidFill>
                  <a:schemeClr val="tx1">
                    <a:lumMod val="95000"/>
                    <a:lumOff val="5000"/>
                  </a:schemeClr>
                </a:solidFill>
              </a:rPr>
              <a:t> </a:t>
            </a:r>
            <a:r>
              <a:rPr lang="tr-TR" sz="1000" dirty="0" err="1">
                <a:solidFill>
                  <a:schemeClr val="tx1">
                    <a:lumMod val="95000"/>
                    <a:lumOff val="5000"/>
                  </a:schemeClr>
                </a:solidFill>
              </a:rPr>
              <a:t>Prasad</a:t>
            </a:r>
            <a:r>
              <a:rPr lang="tr-TR" sz="1000" dirty="0">
                <a:solidFill>
                  <a:schemeClr val="tx1">
                    <a:lumMod val="95000"/>
                    <a:lumOff val="5000"/>
                  </a:schemeClr>
                </a:solidFill>
              </a:rPr>
              <a:t> AS, et al., 2007: </a:t>
            </a:r>
            <a:r>
              <a:rPr lang="tr-TR" sz="1000" dirty="0" err="1">
                <a:solidFill>
                  <a:schemeClr val="tx1">
                    <a:lumMod val="95000"/>
                    <a:lumOff val="5000"/>
                  </a:schemeClr>
                </a:solidFill>
              </a:rPr>
              <a:t>Zinc</a:t>
            </a:r>
            <a:r>
              <a:rPr lang="tr-TR" sz="1000" dirty="0">
                <a:solidFill>
                  <a:schemeClr val="tx1">
                    <a:lumMod val="95000"/>
                    <a:lumOff val="5000"/>
                  </a:schemeClr>
                </a:solidFill>
              </a:rPr>
              <a:t> </a:t>
            </a:r>
            <a:r>
              <a:rPr lang="tr-TR" sz="1000" dirty="0" err="1">
                <a:solidFill>
                  <a:schemeClr val="tx1">
                    <a:lumMod val="95000"/>
                    <a:lumOff val="5000"/>
                  </a:schemeClr>
                </a:solidFill>
              </a:rPr>
              <a:t>supplementation</a:t>
            </a:r>
            <a:r>
              <a:rPr lang="tr-TR" sz="1000" dirty="0">
                <a:solidFill>
                  <a:schemeClr val="tx1">
                    <a:lumMod val="95000"/>
                    <a:lumOff val="5000"/>
                  </a:schemeClr>
                </a:solidFill>
              </a:rPr>
              <a:t> </a:t>
            </a:r>
            <a:r>
              <a:rPr lang="tr-TR" sz="1000" dirty="0" err="1">
                <a:solidFill>
                  <a:schemeClr val="tx1">
                    <a:lumMod val="95000"/>
                    <a:lumOff val="5000"/>
                  </a:schemeClr>
                </a:solidFill>
              </a:rPr>
              <a:t>decreases</a:t>
            </a:r>
            <a:r>
              <a:rPr lang="tr-TR" sz="1000" dirty="0">
                <a:solidFill>
                  <a:schemeClr val="tx1">
                    <a:lumMod val="95000"/>
                    <a:lumOff val="5000"/>
                  </a:schemeClr>
                </a:solidFill>
              </a:rPr>
              <a:t> </a:t>
            </a:r>
            <a:r>
              <a:rPr lang="tr-TR" sz="1000" dirty="0" err="1">
                <a:solidFill>
                  <a:schemeClr val="tx1">
                    <a:lumMod val="95000"/>
                    <a:lumOff val="5000"/>
                  </a:schemeClr>
                </a:solidFill>
              </a:rPr>
              <a:t>incidence</a:t>
            </a:r>
            <a:r>
              <a:rPr lang="tr-TR" sz="1000" dirty="0">
                <a:solidFill>
                  <a:schemeClr val="tx1">
                    <a:lumMod val="95000"/>
                    <a:lumOff val="5000"/>
                  </a:schemeClr>
                </a:solidFill>
              </a:rPr>
              <a:t> of </a:t>
            </a:r>
            <a:r>
              <a:rPr lang="tr-TR" sz="1000" dirty="0" err="1">
                <a:solidFill>
                  <a:schemeClr val="tx1">
                    <a:lumMod val="95000"/>
                    <a:lumOff val="5000"/>
                  </a:schemeClr>
                </a:solidFill>
              </a:rPr>
              <a:t>infections</a:t>
            </a:r>
            <a:r>
              <a:rPr lang="tr-TR" sz="1000" dirty="0">
                <a:solidFill>
                  <a:schemeClr val="tx1">
                    <a:lumMod val="95000"/>
                    <a:lumOff val="5000"/>
                  </a:schemeClr>
                </a:solidFill>
              </a:rPr>
              <a:t> in </a:t>
            </a:r>
            <a:r>
              <a:rPr lang="tr-TR" sz="1000" dirty="0" err="1">
                <a:solidFill>
                  <a:schemeClr val="tx1">
                    <a:lumMod val="95000"/>
                    <a:lumOff val="5000"/>
                  </a:schemeClr>
                </a:solidFill>
              </a:rPr>
              <a:t>the</a:t>
            </a:r>
            <a:r>
              <a:rPr lang="tr-TR" sz="1000" dirty="0">
                <a:solidFill>
                  <a:schemeClr val="tx1">
                    <a:lumMod val="95000"/>
                    <a:lumOff val="5000"/>
                  </a:schemeClr>
                </a:solidFill>
              </a:rPr>
              <a:t> </a:t>
            </a:r>
            <a:r>
              <a:rPr lang="tr-TR" sz="1000" dirty="0" err="1">
                <a:solidFill>
                  <a:schemeClr val="tx1">
                    <a:lumMod val="95000"/>
                    <a:lumOff val="5000"/>
                  </a:schemeClr>
                </a:solidFill>
              </a:rPr>
              <a:t>elderly</a:t>
            </a:r>
            <a:r>
              <a:rPr lang="tr-TR" sz="1000" dirty="0">
                <a:solidFill>
                  <a:schemeClr val="tx1">
                    <a:lumMod val="95000"/>
                    <a:lumOff val="5000"/>
                  </a:schemeClr>
                </a:solidFill>
              </a:rPr>
              <a:t>: </a:t>
            </a:r>
            <a:r>
              <a:rPr lang="tr-TR" sz="1000" dirty="0" err="1">
                <a:solidFill>
                  <a:schemeClr val="tx1">
                    <a:lumMod val="95000"/>
                    <a:lumOff val="5000"/>
                  </a:schemeClr>
                </a:solidFill>
              </a:rPr>
              <a:t>effect</a:t>
            </a:r>
            <a:r>
              <a:rPr lang="tr-TR" sz="1000" dirty="0">
                <a:solidFill>
                  <a:schemeClr val="tx1">
                    <a:lumMod val="95000"/>
                    <a:lumOff val="5000"/>
                  </a:schemeClr>
                </a:solidFill>
              </a:rPr>
              <a:t> of </a:t>
            </a:r>
            <a:r>
              <a:rPr lang="tr-TR" sz="1000" dirty="0" err="1">
                <a:solidFill>
                  <a:schemeClr val="tx1">
                    <a:lumMod val="95000"/>
                    <a:lumOff val="5000"/>
                  </a:schemeClr>
                </a:solidFill>
              </a:rPr>
              <a:t>zinc</a:t>
            </a:r>
            <a:r>
              <a:rPr lang="tr-TR" sz="1000" dirty="0">
                <a:solidFill>
                  <a:schemeClr val="tx1">
                    <a:lumMod val="95000"/>
                    <a:lumOff val="5000"/>
                  </a:schemeClr>
                </a:solidFill>
              </a:rPr>
              <a:t> on </a:t>
            </a:r>
            <a:r>
              <a:rPr lang="tr-TR" sz="1000" dirty="0" err="1">
                <a:solidFill>
                  <a:schemeClr val="tx1">
                    <a:lumMod val="95000"/>
                    <a:lumOff val="5000"/>
                  </a:schemeClr>
                </a:solidFill>
              </a:rPr>
              <a:t>generation</a:t>
            </a:r>
            <a:r>
              <a:rPr lang="tr-TR" sz="1000" dirty="0">
                <a:solidFill>
                  <a:schemeClr val="tx1">
                    <a:lumMod val="95000"/>
                    <a:lumOff val="5000"/>
                  </a:schemeClr>
                </a:solidFill>
              </a:rPr>
              <a:t> of </a:t>
            </a:r>
            <a:r>
              <a:rPr lang="tr-TR" sz="1000" dirty="0" err="1">
                <a:solidFill>
                  <a:schemeClr val="tx1">
                    <a:lumMod val="95000"/>
                    <a:lumOff val="5000"/>
                  </a:schemeClr>
                </a:solidFill>
              </a:rPr>
              <a:t>cytokines</a:t>
            </a:r>
            <a:r>
              <a:rPr lang="tr-TR" sz="1000" dirty="0">
                <a:solidFill>
                  <a:schemeClr val="tx1">
                    <a:lumMod val="95000"/>
                    <a:lumOff val="5000"/>
                  </a:schemeClr>
                </a:solidFill>
              </a:rPr>
              <a:t> </a:t>
            </a:r>
            <a:r>
              <a:rPr lang="tr-TR" sz="1000" dirty="0" err="1">
                <a:solidFill>
                  <a:schemeClr val="tx1">
                    <a:lumMod val="95000"/>
                    <a:lumOff val="5000"/>
                  </a:schemeClr>
                </a:solidFill>
              </a:rPr>
              <a:t>and</a:t>
            </a:r>
            <a:r>
              <a:rPr lang="tr-TR" sz="1000" dirty="0">
                <a:solidFill>
                  <a:schemeClr val="tx1">
                    <a:lumMod val="95000"/>
                    <a:lumOff val="5000"/>
                  </a:schemeClr>
                </a:solidFill>
              </a:rPr>
              <a:t> </a:t>
            </a:r>
            <a:r>
              <a:rPr lang="tr-TR" sz="1000" dirty="0" err="1">
                <a:solidFill>
                  <a:schemeClr val="tx1">
                    <a:lumMod val="95000"/>
                    <a:lumOff val="5000"/>
                  </a:schemeClr>
                </a:solidFill>
              </a:rPr>
              <a:t>oxidative</a:t>
            </a:r>
            <a:r>
              <a:rPr lang="tr-TR" sz="1000" dirty="0">
                <a:solidFill>
                  <a:schemeClr val="tx1">
                    <a:lumMod val="95000"/>
                    <a:lumOff val="5000"/>
                  </a:schemeClr>
                </a:solidFill>
              </a:rPr>
              <a:t> </a:t>
            </a:r>
            <a:r>
              <a:rPr lang="tr-TR" sz="1000" dirty="0" err="1">
                <a:solidFill>
                  <a:schemeClr val="tx1">
                    <a:lumMod val="95000"/>
                    <a:lumOff val="5000"/>
                  </a:schemeClr>
                </a:solidFill>
              </a:rPr>
              <a:t>stress</a:t>
            </a:r>
            <a:r>
              <a:rPr lang="tr-TR" sz="1000" dirty="0">
                <a:solidFill>
                  <a:schemeClr val="tx1">
                    <a:lumMod val="95000"/>
                    <a:lumOff val="5000"/>
                  </a:schemeClr>
                </a:solidFill>
              </a:rPr>
              <a:t>, </a:t>
            </a:r>
            <a:r>
              <a:rPr lang="tr-TR" sz="1000" dirty="0" err="1">
                <a:solidFill>
                  <a:schemeClr val="tx1">
                    <a:lumMod val="95000"/>
                    <a:lumOff val="5000"/>
                  </a:schemeClr>
                </a:solidFill>
              </a:rPr>
              <a:t>Am</a:t>
            </a:r>
            <a:r>
              <a:rPr lang="tr-TR" sz="1000" dirty="0">
                <a:solidFill>
                  <a:schemeClr val="tx1">
                    <a:lumMod val="95000"/>
                    <a:lumOff val="5000"/>
                  </a:schemeClr>
                </a:solidFill>
              </a:rPr>
              <a:t> J </a:t>
            </a:r>
            <a:r>
              <a:rPr lang="tr-TR" sz="1000" dirty="0" err="1">
                <a:solidFill>
                  <a:schemeClr val="tx1">
                    <a:lumMod val="95000"/>
                    <a:lumOff val="5000"/>
                  </a:schemeClr>
                </a:solidFill>
              </a:rPr>
              <a:t>Clin</a:t>
            </a:r>
            <a:r>
              <a:rPr lang="tr-TR" sz="1000" dirty="0">
                <a:solidFill>
                  <a:schemeClr val="tx1">
                    <a:lumMod val="95000"/>
                    <a:lumOff val="5000"/>
                  </a:schemeClr>
                </a:solidFill>
              </a:rPr>
              <a:t> </a:t>
            </a:r>
            <a:r>
              <a:rPr lang="tr-TR" sz="1000" dirty="0" err="1">
                <a:solidFill>
                  <a:schemeClr val="tx1">
                    <a:lumMod val="95000"/>
                    <a:lumOff val="5000"/>
                  </a:schemeClr>
                </a:solidFill>
              </a:rPr>
              <a:t>Nutr</a:t>
            </a:r>
            <a:r>
              <a:rPr lang="tr-TR" sz="1000" dirty="0">
                <a:solidFill>
                  <a:schemeClr val="tx1">
                    <a:lumMod val="95000"/>
                    <a:lumOff val="5000"/>
                  </a:schemeClr>
                </a:solidFill>
              </a:rPr>
              <a:t>. Mar;85(3):837-44. </a:t>
            </a:r>
            <a:r>
              <a:rPr lang="tr-TR" sz="1000" dirty="0" err="1">
                <a:solidFill>
                  <a:schemeClr val="tx1">
                    <a:lumMod val="95000"/>
                    <a:lumOff val="5000"/>
                  </a:schemeClr>
                </a:solidFill>
              </a:rPr>
              <a:t>vvv</a:t>
            </a:r>
            <a:endParaRPr lang="tr-TR" sz="1000" dirty="0">
              <a:solidFill>
                <a:schemeClr val="tx1">
                  <a:lumMod val="95000"/>
                  <a:lumOff val="5000"/>
                </a:schemeClr>
              </a:solidFill>
            </a:endParaRPr>
          </a:p>
        </p:txBody>
      </p:sp>
      <p:sp>
        <p:nvSpPr>
          <p:cNvPr id="12" name="Metin kutusu 11">
            <a:extLst>
              <a:ext uri="{FF2B5EF4-FFF2-40B4-BE49-F238E27FC236}">
                <a16:creationId xmlns:a16="http://schemas.microsoft.com/office/drawing/2014/main" id="{8C331F63-B8FA-499F-A90A-A81F13F65539}"/>
              </a:ext>
            </a:extLst>
          </p:cNvPr>
          <p:cNvSpPr txBox="1"/>
          <p:nvPr/>
        </p:nvSpPr>
        <p:spPr>
          <a:xfrm>
            <a:off x="6274191" y="1584633"/>
            <a:ext cx="5257800" cy="4031873"/>
          </a:xfrm>
          <a:prstGeom prst="rect">
            <a:avLst/>
          </a:prstGeom>
          <a:noFill/>
        </p:spPr>
        <p:txBody>
          <a:bodyPr wrap="square" rtlCol="0">
            <a:spAutoFit/>
          </a:bodyPr>
          <a:lstStyle/>
          <a:p>
            <a:r>
              <a:rPr lang="tr-TR" sz="3200" b="1" i="1" dirty="0"/>
              <a:t>Çinko takviyesinden sonra, enfeksiyon oranı önemli ölçüde düşerken plazma çinko konsantrasyonu yükseldi ve TNF-</a:t>
            </a:r>
            <a:r>
              <a:rPr lang="el-GR" sz="3200" b="1" i="1" dirty="0"/>
              <a:t>α</a:t>
            </a:r>
            <a:r>
              <a:rPr lang="tr-TR" sz="3200" b="1" i="1" dirty="0"/>
              <a:t> ile </a:t>
            </a:r>
            <a:r>
              <a:rPr lang="tr-TR" sz="3200" b="1" i="1" dirty="0" err="1"/>
              <a:t>oksidatif</a:t>
            </a:r>
            <a:r>
              <a:rPr lang="tr-TR" sz="3200" b="1" i="1" dirty="0"/>
              <a:t> stres belirteçleri, </a:t>
            </a:r>
            <a:r>
              <a:rPr lang="tr-TR" sz="3200" b="1" i="1" dirty="0" err="1"/>
              <a:t>plasebo</a:t>
            </a:r>
            <a:r>
              <a:rPr lang="tr-TR" sz="3200" b="1" i="1" dirty="0"/>
              <a:t> grubuna kıyasla önemli ölçüde düşük bulundu!</a:t>
            </a:r>
          </a:p>
        </p:txBody>
      </p:sp>
    </p:spTree>
    <p:extLst>
      <p:ext uri="{BB962C8B-B14F-4D97-AF65-F5344CB8AC3E}">
        <p14:creationId xmlns:p14="http://schemas.microsoft.com/office/powerpoint/2010/main" val="98464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3A7CEC-6C79-45AD-9B6B-A3A25F9ACFEA}"/>
              </a:ext>
            </a:extLst>
          </p:cNvPr>
          <p:cNvSpPr>
            <a:spLocks noGrp="1"/>
          </p:cNvSpPr>
          <p:nvPr>
            <p:ph type="title"/>
          </p:nvPr>
        </p:nvSpPr>
        <p:spPr/>
        <p:txBody>
          <a:bodyPr/>
          <a:lstStyle/>
          <a:p>
            <a:r>
              <a:rPr lang="tr-TR" b="1" dirty="0"/>
              <a:t>Çinko ve Alt Solunum Yolu Enfeksiyonu</a:t>
            </a:r>
            <a:endParaRPr lang="tr-TR" dirty="0"/>
          </a:p>
        </p:txBody>
      </p:sp>
      <p:graphicFrame>
        <p:nvGraphicFramePr>
          <p:cNvPr id="6" name="Tablo 6">
            <a:extLst>
              <a:ext uri="{FF2B5EF4-FFF2-40B4-BE49-F238E27FC236}">
                <a16:creationId xmlns:a16="http://schemas.microsoft.com/office/drawing/2014/main" id="{788C0E0E-4A9A-4F12-A5D4-D6E9757E0FCA}"/>
              </a:ext>
            </a:extLst>
          </p:cNvPr>
          <p:cNvGraphicFramePr>
            <a:graphicFrameLocks noGrp="1"/>
          </p:cNvGraphicFramePr>
          <p:nvPr>
            <p:ph idx="1"/>
            <p:extLst>
              <p:ext uri="{D42A27DB-BD31-4B8C-83A1-F6EECF244321}">
                <p14:modId xmlns:p14="http://schemas.microsoft.com/office/powerpoint/2010/main" val="166251280"/>
              </p:ext>
            </p:extLst>
          </p:nvPr>
        </p:nvGraphicFramePr>
        <p:xfrm>
          <a:off x="838200" y="1980368"/>
          <a:ext cx="9931792" cy="1625612"/>
        </p:xfrm>
        <a:graphic>
          <a:graphicData uri="http://schemas.openxmlformats.org/drawingml/2006/table">
            <a:tbl>
              <a:tblPr firstRow="1" bandRow="1">
                <a:tableStyleId>{9D7B26C5-4107-4FEC-AEDC-1716B250A1EF}</a:tableStyleId>
              </a:tblPr>
              <a:tblGrid>
                <a:gridCol w="2574681">
                  <a:extLst>
                    <a:ext uri="{9D8B030D-6E8A-4147-A177-3AD203B41FA5}">
                      <a16:colId xmlns:a16="http://schemas.microsoft.com/office/drawing/2014/main" val="2286256211"/>
                    </a:ext>
                  </a:extLst>
                </a:gridCol>
                <a:gridCol w="2574681">
                  <a:extLst>
                    <a:ext uri="{9D8B030D-6E8A-4147-A177-3AD203B41FA5}">
                      <a16:colId xmlns:a16="http://schemas.microsoft.com/office/drawing/2014/main" val="1861642499"/>
                    </a:ext>
                  </a:extLst>
                </a:gridCol>
                <a:gridCol w="2574681">
                  <a:extLst>
                    <a:ext uri="{9D8B030D-6E8A-4147-A177-3AD203B41FA5}">
                      <a16:colId xmlns:a16="http://schemas.microsoft.com/office/drawing/2014/main" val="330114370"/>
                    </a:ext>
                  </a:extLst>
                </a:gridCol>
                <a:gridCol w="2207749">
                  <a:extLst>
                    <a:ext uri="{9D8B030D-6E8A-4147-A177-3AD203B41FA5}">
                      <a16:colId xmlns:a16="http://schemas.microsoft.com/office/drawing/2014/main" val="1742636250"/>
                    </a:ext>
                  </a:extLst>
                </a:gridCol>
              </a:tblGrid>
              <a:tr h="436892">
                <a:tc>
                  <a:txBody>
                    <a:bodyPr/>
                    <a:lstStyle/>
                    <a:p>
                      <a:r>
                        <a:rPr lang="tr-TR" b="1" dirty="0" err="1"/>
                        <a:t>Supplement</a:t>
                      </a:r>
                      <a:r>
                        <a:rPr lang="tr-TR" b="1" dirty="0"/>
                        <a:t> </a:t>
                      </a:r>
                    </a:p>
                  </a:txBody>
                  <a:tcPr/>
                </a:tc>
                <a:tc>
                  <a:txBody>
                    <a:bodyPr/>
                    <a:lstStyle/>
                    <a:p>
                      <a:r>
                        <a:rPr lang="tr-TR" b="1" dirty="0" err="1"/>
                        <a:t>Dose</a:t>
                      </a:r>
                      <a:r>
                        <a:rPr lang="tr-TR" b="1" dirty="0"/>
                        <a:t> /</a:t>
                      </a:r>
                      <a:r>
                        <a:rPr lang="tr-TR" b="1" dirty="0" err="1"/>
                        <a:t>Duration</a:t>
                      </a:r>
                      <a:r>
                        <a:rPr lang="tr-TR" b="1" dirty="0"/>
                        <a:t> </a:t>
                      </a:r>
                    </a:p>
                  </a:txBody>
                  <a:tcPr/>
                </a:tc>
                <a:tc>
                  <a:txBody>
                    <a:bodyPr/>
                    <a:lstStyle/>
                    <a:p>
                      <a:r>
                        <a:rPr lang="tr-TR" b="1" dirty="0" err="1"/>
                        <a:t>Disease</a:t>
                      </a:r>
                      <a:endParaRPr lang="tr-TR" b="1" dirty="0"/>
                    </a:p>
                  </a:txBody>
                  <a:tcPr/>
                </a:tc>
                <a:tc>
                  <a:txBody>
                    <a:bodyPr/>
                    <a:lstStyle/>
                    <a:p>
                      <a:r>
                        <a:rPr lang="tr-TR" b="1" dirty="0" err="1"/>
                        <a:t>Effect</a:t>
                      </a:r>
                      <a:endParaRPr lang="tr-TR" b="1" dirty="0"/>
                    </a:p>
                  </a:txBody>
                  <a:tcPr/>
                </a:tc>
                <a:extLst>
                  <a:ext uri="{0D108BD9-81ED-4DB2-BD59-A6C34878D82A}">
                    <a16:rowId xmlns:a16="http://schemas.microsoft.com/office/drawing/2014/main" val="1064818837"/>
                  </a:ext>
                </a:extLst>
              </a:tr>
              <a:tr h="436892">
                <a:tc>
                  <a:txBody>
                    <a:bodyPr/>
                    <a:lstStyle/>
                    <a:p>
                      <a:r>
                        <a:rPr lang="en-US" dirty="0"/>
                        <a:t>Zinc </a:t>
                      </a:r>
                      <a:r>
                        <a:rPr lang="en-US" dirty="0" err="1"/>
                        <a:t>bisglycinate</a:t>
                      </a:r>
                      <a:endParaRPr lang="tr-TR" dirty="0"/>
                    </a:p>
                  </a:txBody>
                  <a:tcPr/>
                </a:tc>
                <a:tc>
                  <a:txBody>
                    <a:bodyPr/>
                    <a:lstStyle/>
                    <a:p>
                      <a:r>
                        <a:rPr lang="en-US" dirty="0"/>
                        <a:t>30 mg/d of elemental zinc for 7 days</a:t>
                      </a:r>
                      <a:endParaRPr lang="tr-TR" dirty="0"/>
                    </a:p>
                  </a:txBody>
                  <a:tcPr/>
                </a:tc>
                <a:tc>
                  <a:txBody>
                    <a:bodyPr/>
                    <a:lstStyle/>
                    <a:p>
                      <a:r>
                        <a:rPr lang="en-US" dirty="0"/>
                        <a:t>Lower </a:t>
                      </a:r>
                      <a:r>
                        <a:rPr lang="tr-TR" sz="1800" b="0" u="none" strike="noStrike" kern="1200" baseline="0" dirty="0" err="1">
                          <a:solidFill>
                            <a:schemeClr val="tx1"/>
                          </a:solidFill>
                        </a:rPr>
                        <a:t>Respiratory</a:t>
                      </a:r>
                      <a:r>
                        <a:rPr lang="tr-TR" sz="1800" b="0" u="none" strike="noStrike" kern="1200" baseline="0" dirty="0">
                          <a:solidFill>
                            <a:schemeClr val="tx1"/>
                          </a:solidFill>
                        </a:rPr>
                        <a:t> </a:t>
                      </a:r>
                      <a:r>
                        <a:rPr lang="tr-TR" sz="1800" b="0" u="none" strike="noStrike" kern="1200" baseline="0" dirty="0" err="1">
                          <a:solidFill>
                            <a:schemeClr val="tx1"/>
                          </a:solidFill>
                        </a:rPr>
                        <a:t>Tract</a:t>
                      </a:r>
                      <a:r>
                        <a:rPr lang="tr-TR" sz="1800" b="0" u="none" strike="noStrike" kern="1200" baseline="0" dirty="0">
                          <a:solidFill>
                            <a:schemeClr val="tx1"/>
                          </a:solidFill>
                        </a:rPr>
                        <a:t> </a:t>
                      </a:r>
                      <a:r>
                        <a:rPr lang="tr-TR" sz="1800" b="0" u="none" strike="noStrike" kern="1200" baseline="0" dirty="0" err="1">
                          <a:solidFill>
                            <a:schemeClr val="tx1"/>
                          </a:solidFill>
                        </a:rPr>
                        <a:t>Infection</a:t>
                      </a:r>
                      <a:r>
                        <a:rPr lang="tr-TR" sz="1800" b="0" u="none" strike="noStrike" kern="1200" baseline="0" dirty="0">
                          <a:solidFill>
                            <a:schemeClr val="tx1"/>
                          </a:solidFill>
                        </a:rPr>
                        <a:t> </a:t>
                      </a:r>
                      <a:r>
                        <a:rPr lang="en-US" dirty="0"/>
                        <a:t>(</a:t>
                      </a:r>
                      <a:r>
                        <a:rPr lang="tr-TR" dirty="0"/>
                        <a:t>64</a:t>
                      </a:r>
                      <a:r>
                        <a:rPr lang="en-US" dirty="0"/>
                        <a:t> hospitalized children with ALRI</a:t>
                      </a:r>
                      <a:r>
                        <a:rPr lang="tr-TR" dirty="0"/>
                        <a:t>, 2- 60 </a:t>
                      </a:r>
                      <a:r>
                        <a:rPr lang="tr-TR" dirty="0" err="1"/>
                        <a:t>months</a:t>
                      </a:r>
                      <a:r>
                        <a:rPr lang="en-US" dirty="0"/>
                        <a:t>)</a:t>
                      </a:r>
                      <a:endParaRPr lang="tr-TR" dirty="0"/>
                    </a:p>
                  </a:txBody>
                  <a:tcPr/>
                </a:tc>
                <a:tc>
                  <a:txBody>
                    <a:bodyPr/>
                    <a:lstStyle/>
                    <a:p>
                      <a:r>
                        <a:rPr lang="en-US" dirty="0"/>
                        <a:t>Decreased duration of lower RTI</a:t>
                      </a:r>
                      <a:endParaRPr lang="tr-TR" dirty="0"/>
                    </a:p>
                  </a:txBody>
                  <a:tcPr/>
                </a:tc>
                <a:extLst>
                  <a:ext uri="{0D108BD9-81ED-4DB2-BD59-A6C34878D82A}">
                    <a16:rowId xmlns:a16="http://schemas.microsoft.com/office/drawing/2014/main" val="2216686220"/>
                  </a:ext>
                </a:extLst>
              </a:tr>
            </a:tbl>
          </a:graphicData>
        </a:graphic>
      </p:graphicFrame>
      <p:sp>
        <p:nvSpPr>
          <p:cNvPr id="7" name="Metin kutusu 6">
            <a:extLst>
              <a:ext uri="{FF2B5EF4-FFF2-40B4-BE49-F238E27FC236}">
                <a16:creationId xmlns:a16="http://schemas.microsoft.com/office/drawing/2014/main" id="{8F2CCD2F-F167-48AA-90F7-A86AB7799627}"/>
              </a:ext>
            </a:extLst>
          </p:cNvPr>
          <p:cNvSpPr txBox="1"/>
          <p:nvPr/>
        </p:nvSpPr>
        <p:spPr>
          <a:xfrm>
            <a:off x="757310" y="6246654"/>
            <a:ext cx="10677379" cy="246221"/>
          </a:xfrm>
          <a:prstGeom prst="rect">
            <a:avLst/>
          </a:prstGeom>
          <a:noFill/>
        </p:spPr>
        <p:txBody>
          <a:bodyPr wrap="square" rtlCol="0">
            <a:spAutoFit/>
          </a:bodyPr>
          <a:lstStyle/>
          <a:p>
            <a:r>
              <a:rPr lang="en-US" sz="1000" dirty="0" err="1"/>
              <a:t>Rerksuppaphol</a:t>
            </a:r>
            <a:r>
              <a:rPr lang="en-US" sz="1000" dirty="0"/>
              <a:t> S, </a:t>
            </a:r>
            <a:r>
              <a:rPr lang="en-US" sz="1000" dirty="0" err="1"/>
              <a:t>Rerksuppaphol</a:t>
            </a:r>
            <a:r>
              <a:rPr lang="en-US" sz="1000" dirty="0"/>
              <a:t> L. A randomized controlled trial of zinc</a:t>
            </a:r>
            <a:r>
              <a:rPr lang="tr-TR" sz="1000" dirty="0"/>
              <a:t> </a:t>
            </a:r>
            <a:r>
              <a:rPr lang="en-US" sz="1000" dirty="0"/>
              <a:t>supplementation in the treatment of acute respiratory tract infection in Thai</a:t>
            </a:r>
            <a:r>
              <a:rPr lang="tr-TR" sz="1000" dirty="0"/>
              <a:t> </a:t>
            </a:r>
            <a:r>
              <a:rPr lang="en-US" sz="1000" dirty="0"/>
              <a:t>children. Pediatric reports. 2019; 11: 7954.</a:t>
            </a:r>
            <a:endParaRPr lang="tr-TR" sz="1000" dirty="0"/>
          </a:p>
        </p:txBody>
      </p:sp>
      <p:pic>
        <p:nvPicPr>
          <p:cNvPr id="4" name="Resim 3">
            <a:extLst>
              <a:ext uri="{FF2B5EF4-FFF2-40B4-BE49-F238E27FC236}">
                <a16:creationId xmlns:a16="http://schemas.microsoft.com/office/drawing/2014/main" id="{9CEC37A9-03CA-416E-A302-EA2ACEBFA97C}"/>
              </a:ext>
            </a:extLst>
          </p:cNvPr>
          <p:cNvPicPr>
            <a:picLocks noChangeAspect="1"/>
          </p:cNvPicPr>
          <p:nvPr/>
        </p:nvPicPr>
        <p:blipFill rotWithShape="1">
          <a:blip r:embed="rId2"/>
          <a:srcRect l="4524" t="17127" r="5238" b="24855"/>
          <a:stretch/>
        </p:blipFill>
        <p:spPr>
          <a:xfrm>
            <a:off x="2648523" y="3785648"/>
            <a:ext cx="6311145" cy="2281338"/>
          </a:xfrm>
          <a:prstGeom prst="rect">
            <a:avLst/>
          </a:prstGeom>
        </p:spPr>
      </p:pic>
    </p:spTree>
    <p:extLst>
      <p:ext uri="{BB962C8B-B14F-4D97-AF65-F5344CB8AC3E}">
        <p14:creationId xmlns:p14="http://schemas.microsoft.com/office/powerpoint/2010/main" val="281494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F09731-FEFE-4D70-89B1-1564D99F14FF}"/>
              </a:ext>
            </a:extLst>
          </p:cNvPr>
          <p:cNvSpPr>
            <a:spLocks noGrp="1"/>
          </p:cNvSpPr>
          <p:nvPr>
            <p:ph type="title"/>
          </p:nvPr>
        </p:nvSpPr>
        <p:spPr/>
        <p:txBody>
          <a:bodyPr/>
          <a:lstStyle/>
          <a:p>
            <a:r>
              <a:rPr lang="tr-TR" b="1" dirty="0"/>
              <a:t>Çinko</a:t>
            </a:r>
          </a:p>
        </p:txBody>
      </p:sp>
      <p:sp>
        <p:nvSpPr>
          <p:cNvPr id="7" name="İçerik Yer Tutucusu 6">
            <a:extLst>
              <a:ext uri="{FF2B5EF4-FFF2-40B4-BE49-F238E27FC236}">
                <a16:creationId xmlns:a16="http://schemas.microsoft.com/office/drawing/2014/main" id="{25B5790B-118C-4C01-A804-5F89C2EF03D4}"/>
              </a:ext>
            </a:extLst>
          </p:cNvPr>
          <p:cNvSpPr>
            <a:spLocks noGrp="1"/>
          </p:cNvSpPr>
          <p:nvPr>
            <p:ph idx="1"/>
          </p:nvPr>
        </p:nvSpPr>
        <p:spPr/>
        <p:txBody>
          <a:bodyPr/>
          <a:lstStyle/>
          <a:p>
            <a:r>
              <a:rPr lang="tr-TR" dirty="0"/>
              <a:t>İnsan sağlığı için vazgeçilmez bir besin olan çinko, </a:t>
            </a:r>
            <a:r>
              <a:rPr lang="tr-TR" sz="3600" dirty="0"/>
              <a:t>300’den fazla </a:t>
            </a:r>
            <a:r>
              <a:rPr lang="tr-TR" dirty="0" err="1"/>
              <a:t>metalloenzimde</a:t>
            </a:r>
            <a:r>
              <a:rPr lang="tr-TR" dirty="0"/>
              <a:t> ve </a:t>
            </a:r>
            <a:r>
              <a:rPr lang="tr-TR" dirty="0" err="1"/>
              <a:t>lipid</a:t>
            </a:r>
            <a:r>
              <a:rPr lang="tr-TR" dirty="0"/>
              <a:t>, protein ve nükleik asit metabolizmasında görevli </a:t>
            </a:r>
            <a:r>
              <a:rPr lang="tr-TR" sz="3600" dirty="0"/>
              <a:t>2000’den fazla </a:t>
            </a:r>
            <a:r>
              <a:rPr lang="tr-TR" dirty="0"/>
              <a:t>gen </a:t>
            </a:r>
            <a:r>
              <a:rPr lang="tr-TR" dirty="0" err="1"/>
              <a:t>transkripsyonunda</a:t>
            </a:r>
            <a:r>
              <a:rPr lang="tr-TR" dirty="0"/>
              <a:t> rol alır.</a:t>
            </a:r>
          </a:p>
          <a:p>
            <a:r>
              <a:rPr lang="tr-TR" dirty="0"/>
              <a:t>İnsan vücudunda toplam 2-3 gram olduğu tahmin edilmektedir ve çinkonun yaklaşık  %57’si iskelet kasında, %29’u kemiklerde bulunur.</a:t>
            </a:r>
          </a:p>
          <a:p>
            <a:r>
              <a:rPr lang="tr-TR" dirty="0"/>
              <a:t>İnsan vücudunda sentezlenemeyen bu mineralin, gıdalar aracılığıyla takviye edilmesi gerekmektedir.</a:t>
            </a:r>
          </a:p>
        </p:txBody>
      </p:sp>
      <p:pic>
        <p:nvPicPr>
          <p:cNvPr id="10" name="Resim 9">
            <a:extLst>
              <a:ext uri="{FF2B5EF4-FFF2-40B4-BE49-F238E27FC236}">
                <a16:creationId xmlns:a16="http://schemas.microsoft.com/office/drawing/2014/main" id="{74B8E248-5E02-4DD3-B4F0-EA0B2071D0B1}"/>
              </a:ext>
            </a:extLst>
          </p:cNvPr>
          <p:cNvPicPr>
            <a:picLocks noChangeAspect="1"/>
          </p:cNvPicPr>
          <p:nvPr/>
        </p:nvPicPr>
        <p:blipFill>
          <a:blip r:embed="rId2">
            <a:clrChange>
              <a:clrFrom>
                <a:srgbClr val="D8E3FF"/>
              </a:clrFrom>
              <a:clrTo>
                <a:srgbClr val="D8E3FF">
                  <a:alpha val="0"/>
                </a:srgbClr>
              </a:clrTo>
            </a:clrChange>
            <a:extLst>
              <a:ext uri="{28A0092B-C50C-407E-A947-70E740481C1C}">
                <a14:useLocalDpi xmlns:a14="http://schemas.microsoft.com/office/drawing/2010/main" val="0"/>
              </a:ext>
            </a:extLst>
          </a:blip>
          <a:stretch>
            <a:fillRect/>
          </a:stretch>
        </p:blipFill>
        <p:spPr>
          <a:xfrm>
            <a:off x="10134545" y="-822"/>
            <a:ext cx="2057455" cy="2057455"/>
          </a:xfrm>
          <a:prstGeom prst="rect">
            <a:avLst/>
          </a:prstGeom>
        </p:spPr>
      </p:pic>
      <p:sp>
        <p:nvSpPr>
          <p:cNvPr id="11" name="Metin kutusu 10">
            <a:extLst>
              <a:ext uri="{FF2B5EF4-FFF2-40B4-BE49-F238E27FC236}">
                <a16:creationId xmlns:a16="http://schemas.microsoft.com/office/drawing/2014/main" id="{B0689C4D-1B77-4277-B7F4-A1A60BA960D2}"/>
              </a:ext>
            </a:extLst>
          </p:cNvPr>
          <p:cNvSpPr txBox="1"/>
          <p:nvPr/>
        </p:nvSpPr>
        <p:spPr>
          <a:xfrm>
            <a:off x="838200" y="6057435"/>
            <a:ext cx="10677379" cy="254465"/>
          </a:xfrm>
          <a:prstGeom prst="rect">
            <a:avLst/>
          </a:prstGeom>
          <a:noFill/>
        </p:spPr>
        <p:txBody>
          <a:bodyPr wrap="square" rtlCol="0">
            <a:spAutoFit/>
          </a:bodyPr>
          <a:lstStyle/>
          <a:p>
            <a:r>
              <a:rPr lang="tr-TR" sz="1000" dirty="0" err="1"/>
              <a:t>Tijen</a:t>
            </a:r>
            <a:r>
              <a:rPr lang="tr-TR" sz="1000" dirty="0"/>
              <a:t> ACARKAN, 2020: </a:t>
            </a:r>
            <a:r>
              <a:rPr lang="tr-TR" sz="1000" dirty="0" err="1"/>
              <a:t>Esential</a:t>
            </a:r>
            <a:r>
              <a:rPr lang="tr-TR" sz="1000" dirty="0"/>
              <a:t> </a:t>
            </a:r>
            <a:r>
              <a:rPr lang="tr-TR" sz="1000" dirty="0" err="1"/>
              <a:t>micronutrient</a:t>
            </a:r>
            <a:r>
              <a:rPr lang="tr-TR" sz="1000" dirty="0"/>
              <a:t>- </a:t>
            </a:r>
            <a:r>
              <a:rPr lang="tr-TR" sz="1000" dirty="0" err="1"/>
              <a:t>Zinc</a:t>
            </a:r>
            <a:r>
              <a:rPr lang="tr-TR" sz="1000" dirty="0"/>
              <a:t>.</a:t>
            </a:r>
            <a:r>
              <a:rPr lang="en-US" sz="1000" dirty="0"/>
              <a:t> Journal of Complementary Medicine, Regulation and Neural Therapy Volume 14, Number 1</a:t>
            </a:r>
            <a:r>
              <a:rPr lang="tr-TR" sz="1000" dirty="0"/>
              <a:t>.  </a:t>
            </a:r>
          </a:p>
        </p:txBody>
      </p:sp>
    </p:spTree>
    <p:extLst>
      <p:ext uri="{BB962C8B-B14F-4D97-AF65-F5344CB8AC3E}">
        <p14:creationId xmlns:p14="http://schemas.microsoft.com/office/powerpoint/2010/main" val="417592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27712A-6B89-426C-9DA8-686212B930CD}"/>
              </a:ext>
            </a:extLst>
          </p:cNvPr>
          <p:cNvSpPr>
            <a:spLocks noGrp="1"/>
          </p:cNvSpPr>
          <p:nvPr>
            <p:ph type="title"/>
          </p:nvPr>
        </p:nvSpPr>
        <p:spPr/>
        <p:txBody>
          <a:bodyPr/>
          <a:lstStyle/>
          <a:p>
            <a:r>
              <a:rPr lang="tr-TR" b="1" dirty="0"/>
              <a:t>Çinko ve Alt Solunum Yolu Enfeksiyonu</a:t>
            </a:r>
            <a:endParaRPr lang="tr-TR" dirty="0"/>
          </a:p>
        </p:txBody>
      </p:sp>
      <p:graphicFrame>
        <p:nvGraphicFramePr>
          <p:cNvPr id="4" name="İçerik Yer Tutucusu 5">
            <a:extLst>
              <a:ext uri="{FF2B5EF4-FFF2-40B4-BE49-F238E27FC236}">
                <a16:creationId xmlns:a16="http://schemas.microsoft.com/office/drawing/2014/main" id="{006CE573-08AF-4F5F-8257-7508970D5457}"/>
              </a:ext>
            </a:extLst>
          </p:cNvPr>
          <p:cNvGraphicFramePr>
            <a:graphicFrameLocks/>
          </p:cNvGraphicFramePr>
          <p:nvPr>
            <p:extLst>
              <p:ext uri="{D42A27DB-BD31-4B8C-83A1-F6EECF244321}">
                <p14:modId xmlns:p14="http://schemas.microsoft.com/office/powerpoint/2010/main" val="1134956765"/>
              </p:ext>
            </p:extLst>
          </p:nvPr>
        </p:nvGraphicFramePr>
        <p:xfrm>
          <a:off x="1187508" y="1681246"/>
          <a:ext cx="4805329" cy="3651521"/>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a:extLst>
              <a:ext uri="{FF2B5EF4-FFF2-40B4-BE49-F238E27FC236}">
                <a16:creationId xmlns:a16="http://schemas.microsoft.com/office/drawing/2014/main" id="{7204E655-5B66-49FE-A205-DFC51C34CFB5}"/>
              </a:ext>
            </a:extLst>
          </p:cNvPr>
          <p:cNvSpPr txBox="1"/>
          <p:nvPr/>
        </p:nvSpPr>
        <p:spPr>
          <a:xfrm>
            <a:off x="1187508" y="5295947"/>
            <a:ext cx="1292221" cy="307777"/>
          </a:xfrm>
          <a:prstGeom prst="rect">
            <a:avLst/>
          </a:prstGeom>
          <a:noFill/>
        </p:spPr>
        <p:txBody>
          <a:bodyPr wrap="square" rtlCol="0">
            <a:spAutoFit/>
          </a:bodyPr>
          <a:lstStyle/>
          <a:p>
            <a:r>
              <a:rPr lang="tr-TR" sz="1400" dirty="0"/>
              <a:t>*P: 0,008</a:t>
            </a:r>
          </a:p>
        </p:txBody>
      </p:sp>
      <p:graphicFrame>
        <p:nvGraphicFramePr>
          <p:cNvPr id="6" name="İçerik Yer Tutucusu 5">
            <a:extLst>
              <a:ext uri="{FF2B5EF4-FFF2-40B4-BE49-F238E27FC236}">
                <a16:creationId xmlns:a16="http://schemas.microsoft.com/office/drawing/2014/main" id="{DCF1DF8B-EA78-4A90-B6F2-F0DA6BDE8785}"/>
              </a:ext>
            </a:extLst>
          </p:cNvPr>
          <p:cNvGraphicFramePr>
            <a:graphicFrameLocks/>
          </p:cNvGraphicFramePr>
          <p:nvPr>
            <p:extLst>
              <p:ext uri="{D42A27DB-BD31-4B8C-83A1-F6EECF244321}">
                <p14:modId xmlns:p14="http://schemas.microsoft.com/office/powerpoint/2010/main" val="1275973037"/>
              </p:ext>
            </p:extLst>
          </p:nvPr>
        </p:nvGraphicFramePr>
        <p:xfrm>
          <a:off x="6527409" y="1690688"/>
          <a:ext cx="4477083" cy="3651521"/>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a:extLst>
              <a:ext uri="{FF2B5EF4-FFF2-40B4-BE49-F238E27FC236}">
                <a16:creationId xmlns:a16="http://schemas.microsoft.com/office/drawing/2014/main" id="{D9200300-2B31-499D-B0D5-45EC4A5D0AA8}"/>
              </a:ext>
            </a:extLst>
          </p:cNvPr>
          <p:cNvSpPr txBox="1"/>
          <p:nvPr/>
        </p:nvSpPr>
        <p:spPr>
          <a:xfrm>
            <a:off x="6527409" y="5342209"/>
            <a:ext cx="1292221" cy="307777"/>
          </a:xfrm>
          <a:prstGeom prst="rect">
            <a:avLst/>
          </a:prstGeom>
          <a:noFill/>
        </p:spPr>
        <p:txBody>
          <a:bodyPr wrap="square" rtlCol="0">
            <a:spAutoFit/>
          </a:bodyPr>
          <a:lstStyle/>
          <a:p>
            <a:r>
              <a:rPr lang="tr-TR" sz="1400" dirty="0"/>
              <a:t>*P &lt;0.001</a:t>
            </a:r>
          </a:p>
        </p:txBody>
      </p:sp>
      <p:sp>
        <p:nvSpPr>
          <p:cNvPr id="9" name="Metin kutusu 8">
            <a:extLst>
              <a:ext uri="{FF2B5EF4-FFF2-40B4-BE49-F238E27FC236}">
                <a16:creationId xmlns:a16="http://schemas.microsoft.com/office/drawing/2014/main" id="{AC41ED05-D05C-4AFB-AE3A-72E0873BE84B}"/>
              </a:ext>
            </a:extLst>
          </p:cNvPr>
          <p:cNvSpPr txBox="1"/>
          <p:nvPr/>
        </p:nvSpPr>
        <p:spPr>
          <a:xfrm>
            <a:off x="1187508" y="5571199"/>
            <a:ext cx="5452234" cy="461665"/>
          </a:xfrm>
          <a:prstGeom prst="rect">
            <a:avLst/>
          </a:prstGeom>
          <a:noFill/>
        </p:spPr>
        <p:txBody>
          <a:bodyPr wrap="square">
            <a:spAutoFit/>
          </a:bodyPr>
          <a:lstStyle/>
          <a:p>
            <a:r>
              <a:rPr lang="tr-TR" sz="1200" dirty="0"/>
              <a:t>*</a:t>
            </a:r>
            <a:r>
              <a:rPr lang="en-US" sz="1200" dirty="0"/>
              <a:t>Time to cessation of ALRI: time interval from enrolment to absent of tachypnea, chest in-drawing, abnormal pulmonary auscultation, hypoxemia and any danger signs</a:t>
            </a:r>
            <a:endParaRPr lang="tr-TR" dirty="0"/>
          </a:p>
        </p:txBody>
      </p:sp>
      <p:sp>
        <p:nvSpPr>
          <p:cNvPr id="10" name="Metin kutusu 9">
            <a:extLst>
              <a:ext uri="{FF2B5EF4-FFF2-40B4-BE49-F238E27FC236}">
                <a16:creationId xmlns:a16="http://schemas.microsoft.com/office/drawing/2014/main" id="{736C2720-E180-4A95-9114-49F38EC33DA1}"/>
              </a:ext>
            </a:extLst>
          </p:cNvPr>
          <p:cNvSpPr txBox="1"/>
          <p:nvPr/>
        </p:nvSpPr>
        <p:spPr>
          <a:xfrm>
            <a:off x="757310" y="6246654"/>
            <a:ext cx="10677379" cy="246221"/>
          </a:xfrm>
          <a:prstGeom prst="rect">
            <a:avLst/>
          </a:prstGeom>
          <a:noFill/>
        </p:spPr>
        <p:txBody>
          <a:bodyPr wrap="square" rtlCol="0">
            <a:spAutoFit/>
          </a:bodyPr>
          <a:lstStyle/>
          <a:p>
            <a:r>
              <a:rPr lang="en-US" sz="1000" dirty="0" err="1"/>
              <a:t>Rerksuppaphol</a:t>
            </a:r>
            <a:r>
              <a:rPr lang="en-US" sz="1000" dirty="0"/>
              <a:t> S, </a:t>
            </a:r>
            <a:r>
              <a:rPr lang="en-US" sz="1000" dirty="0" err="1"/>
              <a:t>Rerksuppaphol</a:t>
            </a:r>
            <a:r>
              <a:rPr lang="en-US" sz="1000" dirty="0"/>
              <a:t> L. A randomized controlled trial of zinc</a:t>
            </a:r>
            <a:r>
              <a:rPr lang="tr-TR" sz="1000" dirty="0"/>
              <a:t> </a:t>
            </a:r>
            <a:r>
              <a:rPr lang="en-US" sz="1000" dirty="0"/>
              <a:t>supplementation in the treatment of acute respiratory tract infection in Thai</a:t>
            </a:r>
            <a:r>
              <a:rPr lang="tr-TR" sz="1000" dirty="0"/>
              <a:t> </a:t>
            </a:r>
            <a:r>
              <a:rPr lang="en-US" sz="1000" dirty="0"/>
              <a:t>children. Pediatric reports. 2019; 11: 7954.</a:t>
            </a:r>
            <a:endParaRPr lang="tr-TR" sz="1000" dirty="0"/>
          </a:p>
        </p:txBody>
      </p:sp>
    </p:spTree>
    <p:extLst>
      <p:ext uri="{BB962C8B-B14F-4D97-AF65-F5344CB8AC3E}">
        <p14:creationId xmlns:p14="http://schemas.microsoft.com/office/powerpoint/2010/main" val="2852936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DF5CC8-01A5-4F7B-9C82-059ADC16EF80}"/>
              </a:ext>
            </a:extLst>
          </p:cNvPr>
          <p:cNvSpPr>
            <a:spLocks noGrp="1"/>
          </p:cNvSpPr>
          <p:nvPr>
            <p:ph type="title"/>
          </p:nvPr>
        </p:nvSpPr>
        <p:spPr/>
        <p:txBody>
          <a:bodyPr/>
          <a:lstStyle/>
          <a:p>
            <a:r>
              <a:rPr lang="tr-TR" b="1" dirty="0"/>
              <a:t>Çinko ve Alt Solunum Yolu Enfeksiyonu</a:t>
            </a:r>
            <a:endParaRPr lang="tr-TR" dirty="0"/>
          </a:p>
        </p:txBody>
      </p:sp>
      <p:graphicFrame>
        <p:nvGraphicFramePr>
          <p:cNvPr id="4" name="İçerik Yer Tutucusu 5">
            <a:extLst>
              <a:ext uri="{FF2B5EF4-FFF2-40B4-BE49-F238E27FC236}">
                <a16:creationId xmlns:a16="http://schemas.microsoft.com/office/drawing/2014/main" id="{2644083D-A6F9-4427-AFB2-9C8FCA0E2461}"/>
              </a:ext>
            </a:extLst>
          </p:cNvPr>
          <p:cNvGraphicFramePr>
            <a:graphicFrameLocks/>
          </p:cNvGraphicFramePr>
          <p:nvPr>
            <p:extLst>
              <p:ext uri="{D42A27DB-BD31-4B8C-83A1-F6EECF244321}">
                <p14:modId xmlns:p14="http://schemas.microsoft.com/office/powerpoint/2010/main" val="883743324"/>
              </p:ext>
            </p:extLst>
          </p:nvPr>
        </p:nvGraphicFramePr>
        <p:xfrm>
          <a:off x="2356904" y="1890266"/>
          <a:ext cx="7478190" cy="3449875"/>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a:extLst>
              <a:ext uri="{FF2B5EF4-FFF2-40B4-BE49-F238E27FC236}">
                <a16:creationId xmlns:a16="http://schemas.microsoft.com/office/drawing/2014/main" id="{2F82715D-74F3-416F-AC26-4F9AF0D5644D}"/>
              </a:ext>
            </a:extLst>
          </p:cNvPr>
          <p:cNvSpPr txBox="1"/>
          <p:nvPr/>
        </p:nvSpPr>
        <p:spPr>
          <a:xfrm>
            <a:off x="2356904" y="5385830"/>
            <a:ext cx="1292221" cy="307777"/>
          </a:xfrm>
          <a:prstGeom prst="rect">
            <a:avLst/>
          </a:prstGeom>
          <a:noFill/>
        </p:spPr>
        <p:txBody>
          <a:bodyPr wrap="square" rtlCol="0">
            <a:spAutoFit/>
          </a:bodyPr>
          <a:lstStyle/>
          <a:p>
            <a:r>
              <a:rPr lang="tr-TR" sz="1400" dirty="0"/>
              <a:t>*P &lt;0.001</a:t>
            </a:r>
          </a:p>
        </p:txBody>
      </p:sp>
      <p:sp>
        <p:nvSpPr>
          <p:cNvPr id="6" name="Metin kutusu 5">
            <a:extLst>
              <a:ext uri="{FF2B5EF4-FFF2-40B4-BE49-F238E27FC236}">
                <a16:creationId xmlns:a16="http://schemas.microsoft.com/office/drawing/2014/main" id="{974605EE-97ED-409C-8FB1-E9AF1D2AA724}"/>
              </a:ext>
            </a:extLst>
          </p:cNvPr>
          <p:cNvSpPr txBox="1"/>
          <p:nvPr/>
        </p:nvSpPr>
        <p:spPr>
          <a:xfrm>
            <a:off x="757310" y="6246654"/>
            <a:ext cx="10677379" cy="246221"/>
          </a:xfrm>
          <a:prstGeom prst="rect">
            <a:avLst/>
          </a:prstGeom>
          <a:noFill/>
        </p:spPr>
        <p:txBody>
          <a:bodyPr wrap="square" rtlCol="0">
            <a:spAutoFit/>
          </a:bodyPr>
          <a:lstStyle/>
          <a:p>
            <a:r>
              <a:rPr lang="en-US" sz="1000" dirty="0" err="1"/>
              <a:t>Rerksuppaphol</a:t>
            </a:r>
            <a:r>
              <a:rPr lang="en-US" sz="1000" dirty="0"/>
              <a:t> S, </a:t>
            </a:r>
            <a:r>
              <a:rPr lang="en-US" sz="1000" dirty="0" err="1"/>
              <a:t>Rerksuppaphol</a:t>
            </a:r>
            <a:r>
              <a:rPr lang="en-US" sz="1000" dirty="0"/>
              <a:t> L. A randomized controlled trial of zinc</a:t>
            </a:r>
            <a:r>
              <a:rPr lang="tr-TR" sz="1000" dirty="0"/>
              <a:t> </a:t>
            </a:r>
            <a:r>
              <a:rPr lang="en-US" sz="1000" dirty="0"/>
              <a:t>supplementation in the treatment of acute respiratory tract infection in Thai</a:t>
            </a:r>
            <a:r>
              <a:rPr lang="tr-TR" sz="1000" dirty="0"/>
              <a:t> </a:t>
            </a:r>
            <a:r>
              <a:rPr lang="en-US" sz="1000" dirty="0"/>
              <a:t>children. Pediatric reports. 2019; 11: 7954.</a:t>
            </a:r>
            <a:endParaRPr lang="tr-TR" sz="1000" dirty="0"/>
          </a:p>
        </p:txBody>
      </p:sp>
    </p:spTree>
    <p:extLst>
      <p:ext uri="{BB962C8B-B14F-4D97-AF65-F5344CB8AC3E}">
        <p14:creationId xmlns:p14="http://schemas.microsoft.com/office/powerpoint/2010/main" val="210606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1FCFF8-41D4-4424-9959-491420C93FE4}"/>
              </a:ext>
            </a:extLst>
          </p:cNvPr>
          <p:cNvSpPr>
            <a:spLocks noGrp="1"/>
          </p:cNvSpPr>
          <p:nvPr>
            <p:ph type="title"/>
          </p:nvPr>
        </p:nvSpPr>
        <p:spPr/>
        <p:txBody>
          <a:bodyPr/>
          <a:lstStyle/>
          <a:p>
            <a:r>
              <a:rPr lang="tr-TR" b="1" dirty="0"/>
              <a:t>Çinko ve Cilt </a:t>
            </a:r>
          </a:p>
        </p:txBody>
      </p:sp>
      <p:pic>
        <p:nvPicPr>
          <p:cNvPr id="5" name="İçerik Yer Tutucusu 4">
            <a:extLst>
              <a:ext uri="{FF2B5EF4-FFF2-40B4-BE49-F238E27FC236}">
                <a16:creationId xmlns:a16="http://schemas.microsoft.com/office/drawing/2014/main" id="{76955873-E751-48B3-A155-8BA7FE2E7478}"/>
              </a:ext>
            </a:extLst>
          </p:cNvPr>
          <p:cNvPicPr>
            <a:picLocks noGrp="1" noChangeAspect="1"/>
          </p:cNvPicPr>
          <p:nvPr>
            <p:ph idx="1"/>
          </p:nvPr>
        </p:nvPicPr>
        <p:blipFill rotWithShape="1">
          <a:blip r:embed="rId2"/>
          <a:srcRect l="29108" t="19086" r="29774" b="13869"/>
          <a:stretch/>
        </p:blipFill>
        <p:spPr>
          <a:xfrm>
            <a:off x="838200" y="1458459"/>
            <a:ext cx="5238388" cy="4802187"/>
          </a:xfrm>
        </p:spPr>
      </p:pic>
      <p:sp>
        <p:nvSpPr>
          <p:cNvPr id="6" name="Metin kutusu 5">
            <a:extLst>
              <a:ext uri="{FF2B5EF4-FFF2-40B4-BE49-F238E27FC236}">
                <a16:creationId xmlns:a16="http://schemas.microsoft.com/office/drawing/2014/main" id="{9DD583D3-5763-467A-B36C-B1C7E3B3D6B9}"/>
              </a:ext>
            </a:extLst>
          </p:cNvPr>
          <p:cNvSpPr txBox="1"/>
          <p:nvPr/>
        </p:nvSpPr>
        <p:spPr>
          <a:xfrm>
            <a:off x="6499274" y="1497072"/>
            <a:ext cx="4854526" cy="4801314"/>
          </a:xfrm>
          <a:prstGeom prst="rect">
            <a:avLst/>
          </a:prstGeom>
          <a:noFill/>
        </p:spPr>
        <p:txBody>
          <a:bodyPr wrap="square" rtlCol="0">
            <a:spAutoFit/>
          </a:bodyPr>
          <a:lstStyle/>
          <a:p>
            <a:pPr marL="285750" indent="-285750">
              <a:buFont typeface="Arial" panose="020B0604020202020204" pitchFamily="34" charset="0"/>
              <a:buChar char="•"/>
            </a:pPr>
            <a:r>
              <a:rPr lang="tr-TR" b="1" i="1" dirty="0"/>
              <a:t>Deri ile birlikte çeşitli insan hastalıkları oluşumuna </a:t>
            </a:r>
            <a:r>
              <a:rPr lang="tr-TR" b="1" i="1" dirty="0" err="1"/>
              <a:t>Zn</a:t>
            </a:r>
            <a:r>
              <a:rPr lang="tr-TR" b="1" i="1" dirty="0"/>
              <a:t> taşıyıcılarında mutasyonlar veya düzensizlik neden olur. </a:t>
            </a:r>
          </a:p>
          <a:p>
            <a:pPr marL="285750" indent="-285750">
              <a:buFont typeface="Arial" panose="020B0604020202020204" pitchFamily="34" charset="0"/>
              <a:buChar char="•"/>
            </a:pPr>
            <a:r>
              <a:rPr lang="tr-TR" b="1" i="1" dirty="0"/>
              <a:t>Çinkonun normal cilt fonksiyonu için önemi oldukça iyi bilinmektedir. Serum çinko seviyesi özellikle erkeklerde 13-14 yaşlarında en düşük seviyededir, bu yüzden bu yaşlarda sivilce çok sık gözükmektedir.</a:t>
            </a:r>
          </a:p>
          <a:p>
            <a:pPr marL="285750" indent="-285750">
              <a:buFont typeface="Arial" panose="020B0604020202020204" pitchFamily="34" charset="0"/>
              <a:buChar char="•"/>
            </a:pPr>
            <a:r>
              <a:rPr lang="tr-TR" b="1" i="1" dirty="0"/>
              <a:t>Yara iyileşmesinde etkilidir. Aynı zamanda A vitamini sentezinde de görevleri vardır. </a:t>
            </a:r>
          </a:p>
          <a:p>
            <a:pPr marL="285750" indent="-285750">
              <a:buFont typeface="Arial" panose="020B0604020202020204" pitchFamily="34" charset="0"/>
              <a:buChar char="•"/>
            </a:pPr>
            <a:r>
              <a:rPr lang="tr-TR" b="1" i="1" dirty="0"/>
              <a:t>Cildin erken yaşlanmasını önler ve </a:t>
            </a:r>
            <a:r>
              <a:rPr lang="tr-TR" b="1" i="1" dirty="0" err="1"/>
              <a:t>kolajen</a:t>
            </a:r>
            <a:r>
              <a:rPr lang="tr-TR" b="1" i="1" dirty="0"/>
              <a:t> üretiminde önemli bir rol oynar.</a:t>
            </a:r>
          </a:p>
          <a:p>
            <a:pPr marL="285750" indent="-285750">
              <a:buFont typeface="Arial" panose="020B0604020202020204" pitchFamily="34" charset="0"/>
              <a:buChar char="•"/>
            </a:pPr>
            <a:r>
              <a:rPr lang="tr-TR" b="1" i="1" dirty="0"/>
              <a:t>Ek olarak, edinilmiş </a:t>
            </a:r>
            <a:r>
              <a:rPr lang="tr-TR" b="1" i="1" dirty="0" err="1"/>
              <a:t>Zn</a:t>
            </a:r>
            <a:r>
              <a:rPr lang="tr-TR" b="1" i="1" dirty="0"/>
              <a:t> eksikliği, beslenme eksiklikleri (</a:t>
            </a:r>
            <a:r>
              <a:rPr lang="tr-TR" b="1" i="1" dirty="0" err="1"/>
              <a:t>akrodermatitenteropati</a:t>
            </a:r>
            <a:r>
              <a:rPr lang="tr-TR" b="1" i="1" dirty="0"/>
              <a:t>, </a:t>
            </a:r>
            <a:r>
              <a:rPr lang="tr-TR" b="1" i="1" dirty="0" err="1"/>
              <a:t>nekrolitikeritem</a:t>
            </a:r>
            <a:r>
              <a:rPr lang="tr-TR" b="1" i="1" dirty="0"/>
              <a:t>, </a:t>
            </a:r>
            <a:r>
              <a:rPr lang="tr-TR" b="1" i="1" dirty="0" err="1"/>
              <a:t>pellagravebiyotineksikliği</a:t>
            </a:r>
            <a:r>
              <a:rPr lang="tr-TR" b="1" i="1" dirty="0"/>
              <a:t>), </a:t>
            </a:r>
            <a:r>
              <a:rPr lang="tr-TR" b="1" i="1" dirty="0" err="1"/>
              <a:t>alopesi</a:t>
            </a:r>
            <a:r>
              <a:rPr lang="tr-TR" b="1" i="1" dirty="0"/>
              <a:t> ve gecikmiş yara iyileşmesi ile ilgili bazı hastalıkların gelişiminde derin rol oynar.</a:t>
            </a:r>
          </a:p>
        </p:txBody>
      </p:sp>
    </p:spTree>
    <p:extLst>
      <p:ext uri="{BB962C8B-B14F-4D97-AF65-F5344CB8AC3E}">
        <p14:creationId xmlns:p14="http://schemas.microsoft.com/office/powerpoint/2010/main" val="1014891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C498D3-EF8C-43DD-8A8B-5614BFCD53DE}"/>
              </a:ext>
            </a:extLst>
          </p:cNvPr>
          <p:cNvSpPr>
            <a:spLocks noGrp="1"/>
          </p:cNvSpPr>
          <p:nvPr>
            <p:ph type="title"/>
          </p:nvPr>
        </p:nvSpPr>
        <p:spPr/>
        <p:txBody>
          <a:bodyPr/>
          <a:lstStyle/>
          <a:p>
            <a:r>
              <a:rPr lang="tr-TR" b="1" dirty="0"/>
              <a:t>Çinko ve Ruh Sağlığı</a:t>
            </a:r>
          </a:p>
        </p:txBody>
      </p:sp>
      <p:sp>
        <p:nvSpPr>
          <p:cNvPr id="3" name="İçerik Yer Tutucusu 2">
            <a:extLst>
              <a:ext uri="{FF2B5EF4-FFF2-40B4-BE49-F238E27FC236}">
                <a16:creationId xmlns:a16="http://schemas.microsoft.com/office/drawing/2014/main" id="{F0F7D095-925B-4CB3-B46D-315BA72718F3}"/>
              </a:ext>
            </a:extLst>
          </p:cNvPr>
          <p:cNvSpPr>
            <a:spLocks noGrp="1"/>
          </p:cNvSpPr>
          <p:nvPr>
            <p:ph idx="1"/>
          </p:nvPr>
        </p:nvSpPr>
        <p:spPr/>
        <p:txBody>
          <a:bodyPr/>
          <a:lstStyle/>
          <a:p>
            <a:pPr marL="0" indent="0">
              <a:buNone/>
            </a:pPr>
            <a:r>
              <a:rPr lang="tr-TR" b="1" dirty="0"/>
              <a:t>Amaç: </a:t>
            </a:r>
            <a:r>
              <a:rPr lang="tr-TR" dirty="0"/>
              <a:t>Çinko takviyesinin kadınlarda duygu durum durumlarını iyileştirip iyileştirmediğini inceleme</a:t>
            </a:r>
          </a:p>
          <a:p>
            <a:pPr marL="0" indent="0">
              <a:buNone/>
            </a:pPr>
            <a:endParaRPr lang="tr-TR" dirty="0"/>
          </a:p>
          <a:p>
            <a:pPr marL="0" indent="0">
              <a:buNone/>
            </a:pPr>
            <a:r>
              <a:rPr lang="tr-TR" b="1" dirty="0"/>
              <a:t>Metot: </a:t>
            </a:r>
            <a:r>
              <a:rPr lang="en-US" sz="2800" dirty="0"/>
              <a:t>Randomize</a:t>
            </a:r>
            <a:r>
              <a:rPr lang="tr-TR" sz="2800" dirty="0"/>
              <a:t>, çift kör, </a:t>
            </a:r>
            <a:r>
              <a:rPr lang="tr-TR" sz="2800" dirty="0" err="1"/>
              <a:t>plasebo</a:t>
            </a:r>
            <a:r>
              <a:rPr lang="tr-TR" sz="2800" dirty="0"/>
              <a:t> kontrollü</a:t>
            </a:r>
          </a:p>
          <a:p>
            <a:pPr marL="0" indent="0">
              <a:buNone/>
            </a:pPr>
            <a:endParaRPr lang="tr-TR" dirty="0"/>
          </a:p>
          <a:p>
            <a:pPr marL="0" indent="0">
              <a:buNone/>
            </a:pPr>
            <a:r>
              <a:rPr lang="tr-TR" b="1" dirty="0"/>
              <a:t>Dizayn:</a:t>
            </a:r>
          </a:p>
          <a:p>
            <a:r>
              <a:rPr lang="tr-TR" dirty="0"/>
              <a:t>30</a:t>
            </a:r>
            <a:r>
              <a:rPr lang="en-US" dirty="0"/>
              <a:t> </a:t>
            </a:r>
            <a:r>
              <a:rPr lang="tr-TR" dirty="0"/>
              <a:t>kadın </a:t>
            </a:r>
            <a:r>
              <a:rPr lang="en-US" dirty="0"/>
              <a:t>(</a:t>
            </a:r>
            <a:r>
              <a:rPr lang="tr-TR" dirty="0"/>
              <a:t>18-29, 30-44 yaş aralıklarında</a:t>
            </a:r>
            <a:r>
              <a:rPr lang="en-US" dirty="0"/>
              <a:t>)</a:t>
            </a:r>
            <a:endParaRPr lang="tr-TR" dirty="0"/>
          </a:p>
          <a:p>
            <a:r>
              <a:rPr lang="tr-TR" dirty="0"/>
              <a:t>1-6 ay boyunca </a:t>
            </a:r>
            <a:r>
              <a:rPr lang="tr-TR" dirty="0" err="1"/>
              <a:t>multivitamin</a:t>
            </a:r>
            <a:r>
              <a:rPr lang="tr-TR" dirty="0"/>
              <a:t> veya </a:t>
            </a:r>
            <a:r>
              <a:rPr lang="tr-TR" dirty="0" err="1"/>
              <a:t>multivitamin</a:t>
            </a:r>
            <a:r>
              <a:rPr lang="tr-TR" dirty="0"/>
              <a:t> + 7 mg çinko takviyesi</a:t>
            </a:r>
          </a:p>
        </p:txBody>
      </p:sp>
      <p:sp>
        <p:nvSpPr>
          <p:cNvPr id="4" name="Metin kutusu 3">
            <a:extLst>
              <a:ext uri="{FF2B5EF4-FFF2-40B4-BE49-F238E27FC236}">
                <a16:creationId xmlns:a16="http://schemas.microsoft.com/office/drawing/2014/main" id="{1E6826D6-3422-4685-B097-0D400C87A252}"/>
              </a:ext>
            </a:extLst>
          </p:cNvPr>
          <p:cNvSpPr txBox="1"/>
          <p:nvPr/>
        </p:nvSpPr>
        <p:spPr>
          <a:xfrm>
            <a:off x="1016391" y="6246654"/>
            <a:ext cx="10515600" cy="246221"/>
          </a:xfrm>
          <a:prstGeom prst="rect">
            <a:avLst/>
          </a:prstGeom>
          <a:noFill/>
        </p:spPr>
        <p:txBody>
          <a:bodyPr wrap="square" rtlCol="0">
            <a:spAutoFit/>
          </a:bodyPr>
          <a:lstStyle/>
          <a:p>
            <a:pPr>
              <a:spcAft>
                <a:spcPts val="600"/>
              </a:spcAft>
            </a:pPr>
            <a:r>
              <a:rPr lang="en-US" sz="1000" dirty="0">
                <a:solidFill>
                  <a:schemeClr val="tx1">
                    <a:lumMod val="95000"/>
                    <a:lumOff val="5000"/>
                  </a:schemeClr>
                </a:solidFill>
              </a:rPr>
              <a:t>T Sawada and K Yokoi</a:t>
            </a:r>
            <a:r>
              <a:rPr lang="tr-TR" sz="1000" dirty="0">
                <a:solidFill>
                  <a:schemeClr val="tx1">
                    <a:lumMod val="95000"/>
                    <a:lumOff val="5000"/>
                  </a:schemeClr>
                </a:solidFill>
              </a:rPr>
              <a:t>., 2010:</a:t>
            </a:r>
            <a:r>
              <a:rPr lang="en-US" sz="1000" dirty="0">
                <a:solidFill>
                  <a:schemeClr val="tx1">
                    <a:lumMod val="95000"/>
                    <a:lumOff val="5000"/>
                  </a:schemeClr>
                </a:solidFill>
              </a:rPr>
              <a:t>Effect of zinc supplementation on mood states</a:t>
            </a:r>
            <a:r>
              <a:rPr lang="tr-TR" sz="1000" dirty="0">
                <a:solidFill>
                  <a:schemeClr val="tx1">
                    <a:lumMod val="95000"/>
                    <a:lumOff val="5000"/>
                  </a:schemeClr>
                </a:solidFill>
              </a:rPr>
              <a:t> </a:t>
            </a:r>
            <a:r>
              <a:rPr lang="en-US" sz="1000" dirty="0">
                <a:solidFill>
                  <a:schemeClr val="tx1">
                    <a:lumMod val="95000"/>
                    <a:lumOff val="5000"/>
                  </a:schemeClr>
                </a:solidFill>
              </a:rPr>
              <a:t>in young women: a pilot study</a:t>
            </a:r>
            <a:r>
              <a:rPr lang="tr-TR" sz="1000" dirty="0">
                <a:solidFill>
                  <a:schemeClr val="tx1">
                    <a:lumMod val="95000"/>
                    <a:lumOff val="5000"/>
                  </a:schemeClr>
                </a:solidFill>
              </a:rPr>
              <a:t>. </a:t>
            </a:r>
            <a:r>
              <a:rPr lang="tr-TR" sz="1000" dirty="0" err="1">
                <a:solidFill>
                  <a:schemeClr val="tx1">
                    <a:lumMod val="95000"/>
                    <a:lumOff val="5000"/>
                  </a:schemeClr>
                </a:solidFill>
              </a:rPr>
              <a:t>European</a:t>
            </a:r>
            <a:r>
              <a:rPr lang="tr-TR" sz="1000" dirty="0">
                <a:solidFill>
                  <a:schemeClr val="tx1">
                    <a:lumMod val="95000"/>
                    <a:lumOff val="5000"/>
                  </a:schemeClr>
                </a:solidFill>
              </a:rPr>
              <a:t> </a:t>
            </a:r>
            <a:r>
              <a:rPr lang="tr-TR" sz="1000" dirty="0" err="1">
                <a:solidFill>
                  <a:schemeClr val="tx1">
                    <a:lumMod val="95000"/>
                    <a:lumOff val="5000"/>
                  </a:schemeClr>
                </a:solidFill>
              </a:rPr>
              <a:t>Journal</a:t>
            </a:r>
            <a:r>
              <a:rPr lang="tr-TR" sz="1000" dirty="0">
                <a:solidFill>
                  <a:schemeClr val="tx1">
                    <a:lumMod val="95000"/>
                    <a:lumOff val="5000"/>
                  </a:schemeClr>
                </a:solidFill>
              </a:rPr>
              <a:t> of </a:t>
            </a:r>
            <a:r>
              <a:rPr lang="tr-TR" sz="1000" dirty="0" err="1">
                <a:solidFill>
                  <a:schemeClr val="tx1">
                    <a:lumMod val="95000"/>
                    <a:lumOff val="5000"/>
                  </a:schemeClr>
                </a:solidFill>
              </a:rPr>
              <a:t>Clinical</a:t>
            </a:r>
            <a:r>
              <a:rPr lang="tr-TR" sz="1000" dirty="0">
                <a:solidFill>
                  <a:schemeClr val="tx1">
                    <a:lumMod val="95000"/>
                    <a:lumOff val="5000"/>
                  </a:schemeClr>
                </a:solidFill>
              </a:rPr>
              <a:t> </a:t>
            </a:r>
            <a:r>
              <a:rPr lang="tr-TR" sz="1000" dirty="0" err="1">
                <a:solidFill>
                  <a:schemeClr val="tx1">
                    <a:lumMod val="95000"/>
                    <a:lumOff val="5000"/>
                  </a:schemeClr>
                </a:solidFill>
              </a:rPr>
              <a:t>Nutrition</a:t>
            </a:r>
            <a:r>
              <a:rPr lang="tr-TR" sz="1000" dirty="0">
                <a:solidFill>
                  <a:schemeClr val="tx1">
                    <a:lumMod val="95000"/>
                    <a:lumOff val="5000"/>
                  </a:schemeClr>
                </a:solidFill>
              </a:rPr>
              <a:t>  64, 331–333.</a:t>
            </a:r>
          </a:p>
        </p:txBody>
      </p:sp>
    </p:spTree>
    <p:extLst>
      <p:ext uri="{BB962C8B-B14F-4D97-AF65-F5344CB8AC3E}">
        <p14:creationId xmlns:p14="http://schemas.microsoft.com/office/powerpoint/2010/main" val="1161368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B9994-1970-4FA5-B5D7-93D4F6578EC7}"/>
              </a:ext>
            </a:extLst>
          </p:cNvPr>
          <p:cNvSpPr>
            <a:spLocks noGrp="1"/>
          </p:cNvSpPr>
          <p:nvPr>
            <p:ph type="title"/>
          </p:nvPr>
        </p:nvSpPr>
        <p:spPr/>
        <p:txBody>
          <a:bodyPr/>
          <a:lstStyle/>
          <a:p>
            <a:r>
              <a:rPr lang="tr-TR" b="1" dirty="0"/>
              <a:t>Çinko ve Ruh Sağlığı</a:t>
            </a:r>
            <a:endParaRPr lang="tr-TR" dirty="0"/>
          </a:p>
        </p:txBody>
      </p:sp>
      <p:sp>
        <p:nvSpPr>
          <p:cNvPr id="4" name="Metin kutusu 3">
            <a:extLst>
              <a:ext uri="{FF2B5EF4-FFF2-40B4-BE49-F238E27FC236}">
                <a16:creationId xmlns:a16="http://schemas.microsoft.com/office/drawing/2014/main" id="{6D2DC4A1-FDED-4CB2-8599-58378BBA2916}"/>
              </a:ext>
            </a:extLst>
          </p:cNvPr>
          <p:cNvSpPr txBox="1"/>
          <p:nvPr/>
        </p:nvSpPr>
        <p:spPr>
          <a:xfrm>
            <a:off x="1016391" y="6246654"/>
            <a:ext cx="10515600" cy="246221"/>
          </a:xfrm>
          <a:prstGeom prst="rect">
            <a:avLst/>
          </a:prstGeom>
          <a:noFill/>
        </p:spPr>
        <p:txBody>
          <a:bodyPr wrap="square" rtlCol="0">
            <a:spAutoFit/>
          </a:bodyPr>
          <a:lstStyle/>
          <a:p>
            <a:pPr>
              <a:spcAft>
                <a:spcPts val="600"/>
              </a:spcAft>
            </a:pPr>
            <a:r>
              <a:rPr lang="en-US" sz="1000" dirty="0">
                <a:solidFill>
                  <a:schemeClr val="tx1">
                    <a:lumMod val="95000"/>
                    <a:lumOff val="5000"/>
                  </a:schemeClr>
                </a:solidFill>
              </a:rPr>
              <a:t>T Sawada and K Yokoi</a:t>
            </a:r>
            <a:r>
              <a:rPr lang="tr-TR" sz="1000" dirty="0">
                <a:solidFill>
                  <a:schemeClr val="tx1">
                    <a:lumMod val="95000"/>
                    <a:lumOff val="5000"/>
                  </a:schemeClr>
                </a:solidFill>
              </a:rPr>
              <a:t>., 2010:</a:t>
            </a:r>
            <a:r>
              <a:rPr lang="en-US" sz="1000" dirty="0">
                <a:solidFill>
                  <a:schemeClr val="tx1">
                    <a:lumMod val="95000"/>
                    <a:lumOff val="5000"/>
                  </a:schemeClr>
                </a:solidFill>
              </a:rPr>
              <a:t>Effect of zinc supplementation on mood states</a:t>
            </a:r>
            <a:r>
              <a:rPr lang="tr-TR" sz="1000" dirty="0">
                <a:solidFill>
                  <a:schemeClr val="tx1">
                    <a:lumMod val="95000"/>
                    <a:lumOff val="5000"/>
                  </a:schemeClr>
                </a:solidFill>
              </a:rPr>
              <a:t> </a:t>
            </a:r>
            <a:r>
              <a:rPr lang="en-US" sz="1000" dirty="0">
                <a:solidFill>
                  <a:schemeClr val="tx1">
                    <a:lumMod val="95000"/>
                    <a:lumOff val="5000"/>
                  </a:schemeClr>
                </a:solidFill>
              </a:rPr>
              <a:t>in young women: a pilot study</a:t>
            </a:r>
            <a:r>
              <a:rPr lang="tr-TR" sz="1000" dirty="0">
                <a:solidFill>
                  <a:schemeClr val="tx1">
                    <a:lumMod val="95000"/>
                    <a:lumOff val="5000"/>
                  </a:schemeClr>
                </a:solidFill>
              </a:rPr>
              <a:t>. </a:t>
            </a:r>
            <a:r>
              <a:rPr lang="tr-TR" sz="1000" dirty="0" err="1">
                <a:solidFill>
                  <a:schemeClr val="tx1">
                    <a:lumMod val="95000"/>
                    <a:lumOff val="5000"/>
                  </a:schemeClr>
                </a:solidFill>
              </a:rPr>
              <a:t>European</a:t>
            </a:r>
            <a:r>
              <a:rPr lang="tr-TR" sz="1000" dirty="0">
                <a:solidFill>
                  <a:schemeClr val="tx1">
                    <a:lumMod val="95000"/>
                    <a:lumOff val="5000"/>
                  </a:schemeClr>
                </a:solidFill>
              </a:rPr>
              <a:t> </a:t>
            </a:r>
            <a:r>
              <a:rPr lang="tr-TR" sz="1000" dirty="0" err="1">
                <a:solidFill>
                  <a:schemeClr val="tx1">
                    <a:lumMod val="95000"/>
                    <a:lumOff val="5000"/>
                  </a:schemeClr>
                </a:solidFill>
              </a:rPr>
              <a:t>Journal</a:t>
            </a:r>
            <a:r>
              <a:rPr lang="tr-TR" sz="1000" dirty="0">
                <a:solidFill>
                  <a:schemeClr val="tx1">
                    <a:lumMod val="95000"/>
                    <a:lumOff val="5000"/>
                  </a:schemeClr>
                </a:solidFill>
              </a:rPr>
              <a:t> of </a:t>
            </a:r>
            <a:r>
              <a:rPr lang="tr-TR" sz="1000" dirty="0" err="1">
                <a:solidFill>
                  <a:schemeClr val="tx1">
                    <a:lumMod val="95000"/>
                    <a:lumOff val="5000"/>
                  </a:schemeClr>
                </a:solidFill>
              </a:rPr>
              <a:t>Clinical</a:t>
            </a:r>
            <a:r>
              <a:rPr lang="tr-TR" sz="1000" dirty="0">
                <a:solidFill>
                  <a:schemeClr val="tx1">
                    <a:lumMod val="95000"/>
                    <a:lumOff val="5000"/>
                  </a:schemeClr>
                </a:solidFill>
              </a:rPr>
              <a:t> </a:t>
            </a:r>
            <a:r>
              <a:rPr lang="tr-TR" sz="1000" dirty="0" err="1">
                <a:solidFill>
                  <a:schemeClr val="tx1">
                    <a:lumMod val="95000"/>
                    <a:lumOff val="5000"/>
                  </a:schemeClr>
                </a:solidFill>
              </a:rPr>
              <a:t>Nutrition</a:t>
            </a:r>
            <a:r>
              <a:rPr lang="tr-TR" sz="1000" dirty="0">
                <a:solidFill>
                  <a:schemeClr val="tx1">
                    <a:lumMod val="95000"/>
                    <a:lumOff val="5000"/>
                  </a:schemeClr>
                </a:solidFill>
              </a:rPr>
              <a:t>  64, 331–333.</a:t>
            </a:r>
          </a:p>
        </p:txBody>
      </p:sp>
      <p:graphicFrame>
        <p:nvGraphicFramePr>
          <p:cNvPr id="5" name="İçerik Yer Tutucusu 5">
            <a:extLst>
              <a:ext uri="{FF2B5EF4-FFF2-40B4-BE49-F238E27FC236}">
                <a16:creationId xmlns:a16="http://schemas.microsoft.com/office/drawing/2014/main" id="{CB7C0EAA-D178-474B-93B6-3D379C998ED2}"/>
              </a:ext>
            </a:extLst>
          </p:cNvPr>
          <p:cNvGraphicFramePr>
            <a:graphicFrameLocks/>
          </p:cNvGraphicFramePr>
          <p:nvPr>
            <p:extLst>
              <p:ext uri="{D42A27DB-BD31-4B8C-83A1-F6EECF244321}">
                <p14:modId xmlns:p14="http://schemas.microsoft.com/office/powerpoint/2010/main" val="1833569217"/>
              </p:ext>
            </p:extLst>
          </p:nvPr>
        </p:nvGraphicFramePr>
        <p:xfrm>
          <a:off x="2471224" y="1700961"/>
          <a:ext cx="7550834" cy="3645786"/>
        </p:xfrm>
        <a:graphic>
          <a:graphicData uri="http://schemas.openxmlformats.org/drawingml/2006/chart">
            <c:chart xmlns:c="http://schemas.openxmlformats.org/drawingml/2006/chart" xmlns:r="http://schemas.openxmlformats.org/officeDocument/2006/relationships" r:id="rId2"/>
          </a:graphicData>
        </a:graphic>
      </p:graphicFrame>
      <p:sp>
        <p:nvSpPr>
          <p:cNvPr id="8" name="Metin kutusu 7">
            <a:extLst>
              <a:ext uri="{FF2B5EF4-FFF2-40B4-BE49-F238E27FC236}">
                <a16:creationId xmlns:a16="http://schemas.microsoft.com/office/drawing/2014/main" id="{B1E384C6-9576-4597-A07E-FE16ED4F175C}"/>
              </a:ext>
            </a:extLst>
          </p:cNvPr>
          <p:cNvSpPr txBox="1"/>
          <p:nvPr/>
        </p:nvSpPr>
        <p:spPr>
          <a:xfrm>
            <a:off x="2471224" y="5239771"/>
            <a:ext cx="1292221" cy="307777"/>
          </a:xfrm>
          <a:prstGeom prst="rect">
            <a:avLst/>
          </a:prstGeom>
          <a:noFill/>
        </p:spPr>
        <p:txBody>
          <a:bodyPr wrap="square" rtlCol="0">
            <a:spAutoFit/>
          </a:bodyPr>
          <a:lstStyle/>
          <a:p>
            <a:r>
              <a:rPr lang="tr-TR" sz="1400" dirty="0"/>
              <a:t>*P: </a:t>
            </a:r>
            <a:r>
              <a:rPr lang="tr-TR" sz="1400" dirty="0">
                <a:sym typeface="Symbol" panose="05050102010706020507" pitchFamily="18" charset="2"/>
              </a:rPr>
              <a:t></a:t>
            </a:r>
            <a:r>
              <a:rPr lang="tr-TR" sz="1400" dirty="0"/>
              <a:t> 0.005</a:t>
            </a:r>
          </a:p>
        </p:txBody>
      </p:sp>
      <p:sp>
        <p:nvSpPr>
          <p:cNvPr id="11" name="Metin kutusu 10">
            <a:extLst>
              <a:ext uri="{FF2B5EF4-FFF2-40B4-BE49-F238E27FC236}">
                <a16:creationId xmlns:a16="http://schemas.microsoft.com/office/drawing/2014/main" id="{108F2A24-5024-4AB9-8283-D783F9E1984E}"/>
              </a:ext>
            </a:extLst>
          </p:cNvPr>
          <p:cNvSpPr txBox="1"/>
          <p:nvPr/>
        </p:nvSpPr>
        <p:spPr>
          <a:xfrm>
            <a:off x="2471224" y="5636915"/>
            <a:ext cx="8281112" cy="369332"/>
          </a:xfrm>
          <a:prstGeom prst="rect">
            <a:avLst/>
          </a:prstGeom>
          <a:noFill/>
        </p:spPr>
        <p:txBody>
          <a:bodyPr wrap="square">
            <a:spAutoFit/>
          </a:bodyPr>
          <a:lstStyle/>
          <a:p>
            <a:r>
              <a:rPr lang="tr-TR" sz="1800" b="0" i="1" u="none" strike="noStrike" baseline="0" dirty="0" err="1">
                <a:latin typeface="AdvStone"/>
              </a:rPr>
              <a:t>Biochemical</a:t>
            </a:r>
            <a:r>
              <a:rPr lang="tr-TR" sz="1800" b="0" i="1" u="none" strike="noStrike" baseline="0" dirty="0">
                <a:latin typeface="AdvStone"/>
              </a:rPr>
              <a:t> </a:t>
            </a:r>
            <a:r>
              <a:rPr lang="tr-TR" sz="1800" b="0" i="1" u="none" strike="noStrike" baseline="0" dirty="0" err="1">
                <a:latin typeface="AdvStone"/>
              </a:rPr>
              <a:t>parameters</a:t>
            </a:r>
            <a:r>
              <a:rPr lang="tr-TR" sz="1800" b="0" i="1" u="none" strike="noStrike" baseline="0" dirty="0">
                <a:latin typeface="AdvStone"/>
              </a:rPr>
              <a:t> </a:t>
            </a:r>
            <a:r>
              <a:rPr lang="tr-TR" sz="1800" b="0" i="1" u="none" strike="noStrike" baseline="0" dirty="0" err="1">
                <a:latin typeface="AdvStone"/>
              </a:rPr>
              <a:t>and</a:t>
            </a:r>
            <a:r>
              <a:rPr lang="tr-TR" sz="1800" b="0" i="1" u="none" strike="noStrike" baseline="0" dirty="0">
                <a:latin typeface="AdvStone"/>
              </a:rPr>
              <a:t> </a:t>
            </a:r>
            <a:r>
              <a:rPr lang="tr-TR" i="1" dirty="0" err="1">
                <a:latin typeface="AdvStone"/>
              </a:rPr>
              <a:t>scores</a:t>
            </a:r>
            <a:r>
              <a:rPr lang="tr-TR" i="1" dirty="0">
                <a:latin typeface="AdvStone"/>
              </a:rPr>
              <a:t> of</a:t>
            </a:r>
            <a:r>
              <a:rPr lang="en-US" i="1" dirty="0">
                <a:latin typeface="AdvStone"/>
              </a:rPr>
              <a:t> Cornell Medical Index</a:t>
            </a:r>
            <a:r>
              <a:rPr lang="tr-TR" i="1" dirty="0">
                <a:latin typeface="AdvStone"/>
              </a:rPr>
              <a:t> &amp; </a:t>
            </a:r>
            <a:r>
              <a:rPr lang="en-US" i="1" dirty="0">
                <a:latin typeface="AdvStone"/>
              </a:rPr>
              <a:t>Profile of Moods State</a:t>
            </a:r>
            <a:endParaRPr lang="tr-TR" i="1" dirty="0">
              <a:latin typeface="AdvStone"/>
            </a:endParaRPr>
          </a:p>
        </p:txBody>
      </p:sp>
    </p:spTree>
    <p:extLst>
      <p:ext uri="{BB962C8B-B14F-4D97-AF65-F5344CB8AC3E}">
        <p14:creationId xmlns:p14="http://schemas.microsoft.com/office/powerpoint/2010/main" val="481131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B9994-1970-4FA5-B5D7-93D4F6578EC7}"/>
              </a:ext>
            </a:extLst>
          </p:cNvPr>
          <p:cNvSpPr>
            <a:spLocks noGrp="1"/>
          </p:cNvSpPr>
          <p:nvPr>
            <p:ph type="title"/>
          </p:nvPr>
        </p:nvSpPr>
        <p:spPr/>
        <p:txBody>
          <a:bodyPr/>
          <a:lstStyle/>
          <a:p>
            <a:r>
              <a:rPr lang="tr-TR" b="1" dirty="0"/>
              <a:t>Çinko ve Ruh Sağlığı</a:t>
            </a:r>
            <a:endParaRPr lang="tr-TR" dirty="0"/>
          </a:p>
        </p:txBody>
      </p:sp>
      <p:sp>
        <p:nvSpPr>
          <p:cNvPr id="4" name="Metin kutusu 3">
            <a:extLst>
              <a:ext uri="{FF2B5EF4-FFF2-40B4-BE49-F238E27FC236}">
                <a16:creationId xmlns:a16="http://schemas.microsoft.com/office/drawing/2014/main" id="{6D2DC4A1-FDED-4CB2-8599-58378BBA2916}"/>
              </a:ext>
            </a:extLst>
          </p:cNvPr>
          <p:cNvSpPr txBox="1"/>
          <p:nvPr/>
        </p:nvSpPr>
        <p:spPr>
          <a:xfrm>
            <a:off x="1016391" y="6246654"/>
            <a:ext cx="10515600" cy="246221"/>
          </a:xfrm>
          <a:prstGeom prst="rect">
            <a:avLst/>
          </a:prstGeom>
          <a:noFill/>
        </p:spPr>
        <p:txBody>
          <a:bodyPr wrap="square" rtlCol="0">
            <a:spAutoFit/>
          </a:bodyPr>
          <a:lstStyle/>
          <a:p>
            <a:pPr>
              <a:spcAft>
                <a:spcPts val="600"/>
              </a:spcAft>
            </a:pPr>
            <a:r>
              <a:rPr lang="en-US" sz="1000" dirty="0">
                <a:solidFill>
                  <a:schemeClr val="tx1">
                    <a:lumMod val="95000"/>
                    <a:lumOff val="5000"/>
                  </a:schemeClr>
                </a:solidFill>
              </a:rPr>
              <a:t>T Sawada and K Yokoi</a:t>
            </a:r>
            <a:r>
              <a:rPr lang="tr-TR" sz="1000" dirty="0">
                <a:solidFill>
                  <a:schemeClr val="tx1">
                    <a:lumMod val="95000"/>
                    <a:lumOff val="5000"/>
                  </a:schemeClr>
                </a:solidFill>
              </a:rPr>
              <a:t>., 2010:</a:t>
            </a:r>
            <a:r>
              <a:rPr lang="en-US" sz="1000" dirty="0">
                <a:solidFill>
                  <a:schemeClr val="tx1">
                    <a:lumMod val="95000"/>
                    <a:lumOff val="5000"/>
                  </a:schemeClr>
                </a:solidFill>
              </a:rPr>
              <a:t>Effect of zinc supplementation on mood states</a:t>
            </a:r>
            <a:r>
              <a:rPr lang="tr-TR" sz="1000" dirty="0">
                <a:solidFill>
                  <a:schemeClr val="tx1">
                    <a:lumMod val="95000"/>
                    <a:lumOff val="5000"/>
                  </a:schemeClr>
                </a:solidFill>
              </a:rPr>
              <a:t> </a:t>
            </a:r>
            <a:r>
              <a:rPr lang="en-US" sz="1000" dirty="0">
                <a:solidFill>
                  <a:schemeClr val="tx1">
                    <a:lumMod val="95000"/>
                    <a:lumOff val="5000"/>
                  </a:schemeClr>
                </a:solidFill>
              </a:rPr>
              <a:t>in young women: a pilot study</a:t>
            </a:r>
            <a:r>
              <a:rPr lang="tr-TR" sz="1000" dirty="0">
                <a:solidFill>
                  <a:schemeClr val="tx1">
                    <a:lumMod val="95000"/>
                    <a:lumOff val="5000"/>
                  </a:schemeClr>
                </a:solidFill>
              </a:rPr>
              <a:t>. </a:t>
            </a:r>
            <a:r>
              <a:rPr lang="tr-TR" sz="1000" dirty="0" err="1">
                <a:solidFill>
                  <a:schemeClr val="tx1">
                    <a:lumMod val="95000"/>
                    <a:lumOff val="5000"/>
                  </a:schemeClr>
                </a:solidFill>
              </a:rPr>
              <a:t>European</a:t>
            </a:r>
            <a:r>
              <a:rPr lang="tr-TR" sz="1000" dirty="0">
                <a:solidFill>
                  <a:schemeClr val="tx1">
                    <a:lumMod val="95000"/>
                    <a:lumOff val="5000"/>
                  </a:schemeClr>
                </a:solidFill>
              </a:rPr>
              <a:t> </a:t>
            </a:r>
            <a:r>
              <a:rPr lang="tr-TR" sz="1000" dirty="0" err="1">
                <a:solidFill>
                  <a:schemeClr val="tx1">
                    <a:lumMod val="95000"/>
                    <a:lumOff val="5000"/>
                  </a:schemeClr>
                </a:solidFill>
              </a:rPr>
              <a:t>Journal</a:t>
            </a:r>
            <a:r>
              <a:rPr lang="tr-TR" sz="1000" dirty="0">
                <a:solidFill>
                  <a:schemeClr val="tx1">
                    <a:lumMod val="95000"/>
                    <a:lumOff val="5000"/>
                  </a:schemeClr>
                </a:solidFill>
              </a:rPr>
              <a:t> of </a:t>
            </a:r>
            <a:r>
              <a:rPr lang="tr-TR" sz="1000" dirty="0" err="1">
                <a:solidFill>
                  <a:schemeClr val="tx1">
                    <a:lumMod val="95000"/>
                    <a:lumOff val="5000"/>
                  </a:schemeClr>
                </a:solidFill>
              </a:rPr>
              <a:t>Clinical</a:t>
            </a:r>
            <a:r>
              <a:rPr lang="tr-TR" sz="1000" dirty="0">
                <a:solidFill>
                  <a:schemeClr val="tx1">
                    <a:lumMod val="95000"/>
                    <a:lumOff val="5000"/>
                  </a:schemeClr>
                </a:solidFill>
              </a:rPr>
              <a:t> </a:t>
            </a:r>
            <a:r>
              <a:rPr lang="tr-TR" sz="1000" dirty="0" err="1">
                <a:solidFill>
                  <a:schemeClr val="tx1">
                    <a:lumMod val="95000"/>
                    <a:lumOff val="5000"/>
                  </a:schemeClr>
                </a:solidFill>
              </a:rPr>
              <a:t>Nutrition</a:t>
            </a:r>
            <a:r>
              <a:rPr lang="tr-TR" sz="1000" dirty="0">
                <a:solidFill>
                  <a:schemeClr val="tx1">
                    <a:lumMod val="95000"/>
                    <a:lumOff val="5000"/>
                  </a:schemeClr>
                </a:solidFill>
              </a:rPr>
              <a:t>  64, 331–333.</a:t>
            </a:r>
          </a:p>
        </p:txBody>
      </p:sp>
      <p:graphicFrame>
        <p:nvGraphicFramePr>
          <p:cNvPr id="6" name="İçerik Yer Tutucusu 5">
            <a:extLst>
              <a:ext uri="{FF2B5EF4-FFF2-40B4-BE49-F238E27FC236}">
                <a16:creationId xmlns:a16="http://schemas.microsoft.com/office/drawing/2014/main" id="{5F2772B1-19AB-4DCC-AEB0-F1CCA2AE0D72}"/>
              </a:ext>
            </a:extLst>
          </p:cNvPr>
          <p:cNvGraphicFramePr>
            <a:graphicFrameLocks/>
          </p:cNvGraphicFramePr>
          <p:nvPr>
            <p:extLst>
              <p:ext uri="{D42A27DB-BD31-4B8C-83A1-F6EECF244321}">
                <p14:modId xmlns:p14="http://schemas.microsoft.com/office/powerpoint/2010/main" val="4186191080"/>
              </p:ext>
            </p:extLst>
          </p:nvPr>
        </p:nvGraphicFramePr>
        <p:xfrm>
          <a:off x="2226722" y="1505554"/>
          <a:ext cx="7738556" cy="3722402"/>
        </p:xfrm>
        <a:graphic>
          <a:graphicData uri="http://schemas.openxmlformats.org/drawingml/2006/chart">
            <c:chart xmlns:c="http://schemas.openxmlformats.org/drawingml/2006/chart" xmlns:r="http://schemas.openxmlformats.org/officeDocument/2006/relationships" r:id="rId2"/>
          </a:graphicData>
        </a:graphic>
      </p:graphicFrame>
      <p:sp>
        <p:nvSpPr>
          <p:cNvPr id="9" name="Metin kutusu 8">
            <a:extLst>
              <a:ext uri="{FF2B5EF4-FFF2-40B4-BE49-F238E27FC236}">
                <a16:creationId xmlns:a16="http://schemas.microsoft.com/office/drawing/2014/main" id="{B37C33DF-D03E-4001-B86F-D13E82BA57E2}"/>
              </a:ext>
            </a:extLst>
          </p:cNvPr>
          <p:cNvSpPr txBox="1"/>
          <p:nvPr/>
        </p:nvSpPr>
        <p:spPr>
          <a:xfrm>
            <a:off x="2226722" y="5097303"/>
            <a:ext cx="1292221" cy="307777"/>
          </a:xfrm>
          <a:prstGeom prst="rect">
            <a:avLst/>
          </a:prstGeom>
          <a:noFill/>
        </p:spPr>
        <p:txBody>
          <a:bodyPr wrap="square" rtlCol="0">
            <a:spAutoFit/>
          </a:bodyPr>
          <a:lstStyle/>
          <a:p>
            <a:r>
              <a:rPr lang="tr-TR" sz="1400" dirty="0"/>
              <a:t>*P: </a:t>
            </a:r>
            <a:r>
              <a:rPr lang="tr-TR" sz="1400" dirty="0">
                <a:sym typeface="Symbol" panose="05050102010706020507" pitchFamily="18" charset="2"/>
              </a:rPr>
              <a:t></a:t>
            </a:r>
            <a:r>
              <a:rPr lang="tr-TR" sz="1400" dirty="0"/>
              <a:t> 0.001</a:t>
            </a:r>
          </a:p>
        </p:txBody>
      </p:sp>
      <p:sp>
        <p:nvSpPr>
          <p:cNvPr id="11" name="Metin kutusu 10">
            <a:extLst>
              <a:ext uri="{FF2B5EF4-FFF2-40B4-BE49-F238E27FC236}">
                <a16:creationId xmlns:a16="http://schemas.microsoft.com/office/drawing/2014/main" id="{108F2A24-5024-4AB9-8283-D783F9E1984E}"/>
              </a:ext>
            </a:extLst>
          </p:cNvPr>
          <p:cNvSpPr txBox="1"/>
          <p:nvPr/>
        </p:nvSpPr>
        <p:spPr>
          <a:xfrm>
            <a:off x="2226722" y="5552639"/>
            <a:ext cx="8281112" cy="369332"/>
          </a:xfrm>
          <a:prstGeom prst="rect">
            <a:avLst/>
          </a:prstGeom>
          <a:noFill/>
        </p:spPr>
        <p:txBody>
          <a:bodyPr wrap="square">
            <a:spAutoFit/>
          </a:bodyPr>
          <a:lstStyle/>
          <a:p>
            <a:r>
              <a:rPr lang="tr-TR" sz="1800" b="0" i="1" u="none" strike="noStrike" baseline="0" dirty="0" err="1">
                <a:latin typeface="AdvStone"/>
              </a:rPr>
              <a:t>Biochemical</a:t>
            </a:r>
            <a:r>
              <a:rPr lang="tr-TR" sz="1800" b="0" i="1" u="none" strike="noStrike" baseline="0" dirty="0">
                <a:latin typeface="AdvStone"/>
              </a:rPr>
              <a:t> </a:t>
            </a:r>
            <a:r>
              <a:rPr lang="tr-TR" sz="1800" b="0" i="1" u="none" strike="noStrike" baseline="0" dirty="0" err="1">
                <a:latin typeface="AdvStone"/>
              </a:rPr>
              <a:t>parameters</a:t>
            </a:r>
            <a:r>
              <a:rPr lang="tr-TR" sz="1800" b="0" i="1" u="none" strike="noStrike" baseline="0" dirty="0">
                <a:latin typeface="AdvStone"/>
              </a:rPr>
              <a:t> </a:t>
            </a:r>
            <a:r>
              <a:rPr lang="tr-TR" sz="1800" b="0" i="1" u="none" strike="noStrike" baseline="0" dirty="0" err="1">
                <a:latin typeface="AdvStone"/>
              </a:rPr>
              <a:t>and</a:t>
            </a:r>
            <a:r>
              <a:rPr lang="tr-TR" sz="1800" b="0" i="1" u="none" strike="noStrike" baseline="0" dirty="0">
                <a:latin typeface="AdvStone"/>
              </a:rPr>
              <a:t> </a:t>
            </a:r>
            <a:r>
              <a:rPr lang="tr-TR" i="1" dirty="0" err="1">
                <a:latin typeface="AdvStone"/>
              </a:rPr>
              <a:t>scores</a:t>
            </a:r>
            <a:r>
              <a:rPr lang="tr-TR" i="1" dirty="0">
                <a:latin typeface="AdvStone"/>
              </a:rPr>
              <a:t> of</a:t>
            </a:r>
            <a:r>
              <a:rPr lang="en-US" i="1" dirty="0">
                <a:latin typeface="AdvStone"/>
              </a:rPr>
              <a:t> Cornell Medical Index</a:t>
            </a:r>
            <a:r>
              <a:rPr lang="tr-TR" i="1" dirty="0">
                <a:latin typeface="AdvStone"/>
              </a:rPr>
              <a:t> &amp; </a:t>
            </a:r>
            <a:r>
              <a:rPr lang="en-US" i="1" dirty="0">
                <a:latin typeface="AdvStone"/>
              </a:rPr>
              <a:t>Profile of Moods State</a:t>
            </a:r>
            <a:endParaRPr lang="tr-TR" i="1" dirty="0">
              <a:latin typeface="AdvStone"/>
            </a:endParaRPr>
          </a:p>
        </p:txBody>
      </p:sp>
    </p:spTree>
    <p:extLst>
      <p:ext uri="{BB962C8B-B14F-4D97-AF65-F5344CB8AC3E}">
        <p14:creationId xmlns:p14="http://schemas.microsoft.com/office/powerpoint/2010/main" val="114004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F8F711-4729-413D-A109-F0C90E95B55A}"/>
              </a:ext>
            </a:extLst>
          </p:cNvPr>
          <p:cNvSpPr>
            <a:spLocks noGrp="1"/>
          </p:cNvSpPr>
          <p:nvPr>
            <p:ph type="title"/>
          </p:nvPr>
        </p:nvSpPr>
        <p:spPr/>
        <p:txBody>
          <a:bodyPr/>
          <a:lstStyle/>
          <a:p>
            <a:r>
              <a:rPr lang="tr-TR" b="1" dirty="0"/>
              <a:t>Çinko ve Ruh Sağlığı</a:t>
            </a:r>
            <a:endParaRPr lang="tr-TR" dirty="0"/>
          </a:p>
        </p:txBody>
      </p:sp>
      <p:pic>
        <p:nvPicPr>
          <p:cNvPr id="5" name="İçerik Yer Tutucusu 4">
            <a:extLst>
              <a:ext uri="{FF2B5EF4-FFF2-40B4-BE49-F238E27FC236}">
                <a16:creationId xmlns:a16="http://schemas.microsoft.com/office/drawing/2014/main" id="{662E1ECF-5911-4E1A-8517-C76AE959BD6F}"/>
              </a:ext>
            </a:extLst>
          </p:cNvPr>
          <p:cNvPicPr>
            <a:picLocks noGrp="1" noChangeAspect="1"/>
          </p:cNvPicPr>
          <p:nvPr>
            <p:ph idx="1"/>
          </p:nvPr>
        </p:nvPicPr>
        <p:blipFill rotWithShape="1">
          <a:blip r:embed="rId2"/>
          <a:srcRect l="19316" t="16011" r="26183" b="36550"/>
          <a:stretch/>
        </p:blipFill>
        <p:spPr>
          <a:xfrm>
            <a:off x="838200" y="1602765"/>
            <a:ext cx="4755115" cy="2327008"/>
          </a:xfrm>
        </p:spPr>
      </p:pic>
      <p:pic>
        <p:nvPicPr>
          <p:cNvPr id="9" name="Resim 8">
            <a:extLst>
              <a:ext uri="{FF2B5EF4-FFF2-40B4-BE49-F238E27FC236}">
                <a16:creationId xmlns:a16="http://schemas.microsoft.com/office/drawing/2014/main" id="{CAB1A714-F07E-4606-ACD4-BDCB0FE297FD}"/>
              </a:ext>
            </a:extLst>
          </p:cNvPr>
          <p:cNvPicPr>
            <a:picLocks noChangeAspect="1"/>
          </p:cNvPicPr>
          <p:nvPr/>
        </p:nvPicPr>
        <p:blipFill rotWithShape="1">
          <a:blip r:embed="rId3"/>
          <a:srcRect l="23255" t="26114" r="30111" b="15323"/>
          <a:stretch/>
        </p:blipFill>
        <p:spPr>
          <a:xfrm>
            <a:off x="1139975" y="3859682"/>
            <a:ext cx="3953199" cy="2791105"/>
          </a:xfrm>
          <a:prstGeom prst="rect">
            <a:avLst/>
          </a:prstGeom>
        </p:spPr>
      </p:pic>
      <p:sp>
        <p:nvSpPr>
          <p:cNvPr id="11" name="Metin kutusu 10">
            <a:extLst>
              <a:ext uri="{FF2B5EF4-FFF2-40B4-BE49-F238E27FC236}">
                <a16:creationId xmlns:a16="http://schemas.microsoft.com/office/drawing/2014/main" id="{EC7179F5-76EA-4313-B4FB-D9DEC0CA4D92}"/>
              </a:ext>
            </a:extLst>
          </p:cNvPr>
          <p:cNvSpPr txBox="1"/>
          <p:nvPr/>
        </p:nvSpPr>
        <p:spPr>
          <a:xfrm>
            <a:off x="5691789" y="1690688"/>
            <a:ext cx="5760485" cy="1815882"/>
          </a:xfrm>
          <a:prstGeom prst="rect">
            <a:avLst/>
          </a:prstGeom>
          <a:noFill/>
        </p:spPr>
        <p:txBody>
          <a:bodyPr wrap="square">
            <a:spAutoFit/>
          </a:bodyPr>
          <a:lstStyle/>
          <a:p>
            <a:r>
              <a:rPr lang="tr-TR" sz="2800" b="1" i="1" dirty="0"/>
              <a:t>Çinko takviyesi, klinik depresyon için </a:t>
            </a:r>
            <a:r>
              <a:rPr lang="tr-TR" sz="2800" b="1" i="1" dirty="0" err="1"/>
              <a:t>antidepresan</a:t>
            </a:r>
            <a:r>
              <a:rPr lang="tr-TR" sz="2800" b="1" i="1" dirty="0"/>
              <a:t> ilaçlarla tedavi edilen bireylerde depresif belirtileri azaltabilir!</a:t>
            </a:r>
          </a:p>
        </p:txBody>
      </p:sp>
    </p:spTree>
    <p:extLst>
      <p:ext uri="{BB962C8B-B14F-4D97-AF65-F5344CB8AC3E}">
        <p14:creationId xmlns:p14="http://schemas.microsoft.com/office/powerpoint/2010/main" val="282016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65472F-372E-4774-AC06-87D525606DDB}"/>
              </a:ext>
            </a:extLst>
          </p:cNvPr>
          <p:cNvSpPr>
            <a:spLocks noGrp="1"/>
          </p:cNvSpPr>
          <p:nvPr>
            <p:ph type="title"/>
          </p:nvPr>
        </p:nvSpPr>
        <p:spPr/>
        <p:txBody>
          <a:bodyPr/>
          <a:lstStyle/>
          <a:p>
            <a:r>
              <a:rPr lang="tr-TR" b="1" dirty="0"/>
              <a:t>Çinko ve Üreme Sağlığı</a:t>
            </a:r>
          </a:p>
        </p:txBody>
      </p:sp>
      <p:pic>
        <p:nvPicPr>
          <p:cNvPr id="5" name="İçerik Yer Tutucusu 4">
            <a:extLst>
              <a:ext uri="{FF2B5EF4-FFF2-40B4-BE49-F238E27FC236}">
                <a16:creationId xmlns:a16="http://schemas.microsoft.com/office/drawing/2014/main" id="{97ABBE84-988A-459B-8E48-3661BBBE8AB3}"/>
              </a:ext>
            </a:extLst>
          </p:cNvPr>
          <p:cNvPicPr>
            <a:picLocks noGrp="1" noChangeAspect="1"/>
          </p:cNvPicPr>
          <p:nvPr>
            <p:ph idx="1"/>
          </p:nvPr>
        </p:nvPicPr>
        <p:blipFill rotWithShape="1">
          <a:blip r:embed="rId2"/>
          <a:srcRect l="30883" t="23650" r="10907" b="5619"/>
          <a:stretch/>
        </p:blipFill>
        <p:spPr>
          <a:xfrm>
            <a:off x="838200" y="1704114"/>
            <a:ext cx="6067187" cy="4144909"/>
          </a:xfrm>
        </p:spPr>
      </p:pic>
      <p:sp>
        <p:nvSpPr>
          <p:cNvPr id="7" name="Metin kutusu 6">
            <a:extLst>
              <a:ext uri="{FF2B5EF4-FFF2-40B4-BE49-F238E27FC236}">
                <a16:creationId xmlns:a16="http://schemas.microsoft.com/office/drawing/2014/main" id="{5EC0AF93-8584-4D64-9937-6B2BF2F6D0AB}"/>
              </a:ext>
            </a:extLst>
          </p:cNvPr>
          <p:cNvSpPr txBox="1"/>
          <p:nvPr/>
        </p:nvSpPr>
        <p:spPr>
          <a:xfrm>
            <a:off x="6876756" y="1833860"/>
            <a:ext cx="4477044" cy="3046988"/>
          </a:xfrm>
          <a:prstGeom prst="rect">
            <a:avLst/>
          </a:prstGeom>
          <a:noFill/>
        </p:spPr>
        <p:txBody>
          <a:bodyPr wrap="square">
            <a:spAutoFit/>
          </a:bodyPr>
          <a:lstStyle/>
          <a:p>
            <a:r>
              <a:rPr lang="tr-TR" sz="2400" b="1" i="1" dirty="0"/>
              <a:t>Çinko erkek üreme hormonları, </a:t>
            </a:r>
            <a:r>
              <a:rPr lang="tr-TR" sz="2400" b="1" i="1" dirty="0" err="1"/>
              <a:t>spermetogenez</a:t>
            </a:r>
            <a:r>
              <a:rPr lang="tr-TR" sz="2400" b="1" i="1" dirty="0"/>
              <a:t> ve prostat fonksiyonları için oldukça önemlidir. </a:t>
            </a:r>
          </a:p>
          <a:p>
            <a:r>
              <a:rPr lang="tr-TR" sz="2400" b="1" i="1" dirty="0"/>
              <a:t>Çinko eksikliği prostat büyümesini hızlandırabilir ve sperm sayısını</a:t>
            </a:r>
          </a:p>
          <a:p>
            <a:r>
              <a:rPr lang="tr-TR" sz="2400" b="1" i="1" dirty="0"/>
              <a:t>azaltarak, erkekte </a:t>
            </a:r>
            <a:r>
              <a:rPr lang="tr-TR" sz="2400" b="1" i="1" dirty="0" err="1"/>
              <a:t>infertiliteye</a:t>
            </a:r>
            <a:r>
              <a:rPr lang="tr-TR" sz="2400" b="1" i="1" dirty="0"/>
              <a:t> neden olabilir.</a:t>
            </a:r>
          </a:p>
        </p:txBody>
      </p:sp>
    </p:spTree>
    <p:extLst>
      <p:ext uri="{BB962C8B-B14F-4D97-AF65-F5344CB8AC3E}">
        <p14:creationId xmlns:p14="http://schemas.microsoft.com/office/powerpoint/2010/main" val="2414308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B2939A-CC15-4C55-9F56-A18737D6B2E1}"/>
              </a:ext>
            </a:extLst>
          </p:cNvPr>
          <p:cNvSpPr>
            <a:spLocks noGrp="1"/>
          </p:cNvSpPr>
          <p:nvPr>
            <p:ph type="title"/>
          </p:nvPr>
        </p:nvSpPr>
        <p:spPr/>
        <p:txBody>
          <a:bodyPr/>
          <a:lstStyle/>
          <a:p>
            <a:r>
              <a:rPr lang="tr-TR" b="1" dirty="0"/>
              <a:t>Çinkonun Covid-19’daki Yeri</a:t>
            </a:r>
          </a:p>
        </p:txBody>
      </p:sp>
      <p:pic>
        <p:nvPicPr>
          <p:cNvPr id="7" name="Resim 6" descr="metin, iş kartı, ekran görüntüsü içeren bir resim&#10;&#10;Açıklama otomatik olarak oluşturuldu">
            <a:extLst>
              <a:ext uri="{FF2B5EF4-FFF2-40B4-BE49-F238E27FC236}">
                <a16:creationId xmlns:a16="http://schemas.microsoft.com/office/drawing/2014/main" id="{EEA2D44A-ED5F-4C33-A2E3-87D13D50A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879" y="1690688"/>
            <a:ext cx="6181725" cy="4524375"/>
          </a:xfrm>
          <a:prstGeom prst="rect">
            <a:avLst/>
          </a:prstGeom>
        </p:spPr>
      </p:pic>
    </p:spTree>
    <p:extLst>
      <p:ext uri="{BB962C8B-B14F-4D97-AF65-F5344CB8AC3E}">
        <p14:creationId xmlns:p14="http://schemas.microsoft.com/office/powerpoint/2010/main" val="3714798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4C1FB08B-4ADF-4552-8658-554FADD481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718" y="397246"/>
            <a:ext cx="8702563" cy="5571067"/>
          </a:xfrm>
          <a:prstGeom prst="rect">
            <a:avLst/>
          </a:prstGeom>
        </p:spPr>
      </p:pic>
      <p:sp>
        <p:nvSpPr>
          <p:cNvPr id="6" name="Metin kutusu 5">
            <a:extLst>
              <a:ext uri="{FF2B5EF4-FFF2-40B4-BE49-F238E27FC236}">
                <a16:creationId xmlns:a16="http://schemas.microsoft.com/office/drawing/2014/main" id="{0098767A-20F8-4ABB-BF91-4AF0C2F0F475}"/>
              </a:ext>
            </a:extLst>
          </p:cNvPr>
          <p:cNvSpPr txBox="1"/>
          <p:nvPr/>
        </p:nvSpPr>
        <p:spPr>
          <a:xfrm>
            <a:off x="894470" y="6214533"/>
            <a:ext cx="10677379" cy="246221"/>
          </a:xfrm>
          <a:prstGeom prst="rect">
            <a:avLst/>
          </a:prstGeom>
          <a:noFill/>
        </p:spPr>
        <p:txBody>
          <a:bodyPr wrap="square" rtlCol="0">
            <a:spAutoFit/>
          </a:bodyPr>
          <a:lstStyle/>
          <a:p>
            <a:r>
              <a:rPr lang="tr-TR" sz="1000" dirty="0" err="1"/>
              <a:t>Majeed</a:t>
            </a:r>
            <a:r>
              <a:rPr lang="tr-TR" sz="1000" dirty="0"/>
              <a:t> M, </a:t>
            </a:r>
            <a:r>
              <a:rPr lang="tr-TR" sz="1000" dirty="0" err="1"/>
              <a:t>Chavez</a:t>
            </a:r>
            <a:r>
              <a:rPr lang="tr-TR" sz="1000" dirty="0"/>
              <a:t> M, </a:t>
            </a:r>
            <a:r>
              <a:rPr lang="tr-TR" sz="1000" dirty="0" err="1"/>
              <a:t>Nagabhushanam</a:t>
            </a:r>
            <a:r>
              <a:rPr lang="tr-TR" sz="1000" dirty="0"/>
              <a:t> K </a:t>
            </a:r>
            <a:r>
              <a:rPr lang="tr-TR" sz="1000" dirty="0" err="1"/>
              <a:t>and</a:t>
            </a:r>
            <a:r>
              <a:rPr lang="tr-TR" sz="1000" dirty="0"/>
              <a:t> </a:t>
            </a:r>
            <a:r>
              <a:rPr lang="tr-TR" sz="1000" dirty="0" err="1"/>
              <a:t>Mundkur</a:t>
            </a:r>
            <a:r>
              <a:rPr lang="tr-TR" sz="1000" dirty="0"/>
              <a:t> L. </a:t>
            </a:r>
            <a:r>
              <a:rPr lang="tr-TR" sz="1000" dirty="0" err="1"/>
              <a:t>Zinc</a:t>
            </a:r>
            <a:r>
              <a:rPr lang="tr-TR" sz="1000" dirty="0"/>
              <a:t> </a:t>
            </a:r>
            <a:r>
              <a:rPr lang="tr-TR" sz="1000" dirty="0" err="1"/>
              <a:t>Supplements</a:t>
            </a:r>
            <a:r>
              <a:rPr lang="tr-TR" sz="1000" dirty="0"/>
              <a:t> in COVID-19 </a:t>
            </a:r>
            <a:r>
              <a:rPr lang="tr-TR" sz="1000" dirty="0" err="1"/>
              <a:t>Pathogenesis-Current</a:t>
            </a:r>
            <a:r>
              <a:rPr lang="tr-TR" sz="1000" dirty="0"/>
              <a:t> </a:t>
            </a:r>
            <a:r>
              <a:rPr lang="tr-TR" sz="1000" dirty="0" err="1"/>
              <a:t>Perspectives</a:t>
            </a:r>
            <a:r>
              <a:rPr lang="tr-TR" sz="1000" dirty="0"/>
              <a:t>. Austin J </a:t>
            </a:r>
            <a:r>
              <a:rPr lang="tr-TR" sz="1000" dirty="0" err="1"/>
              <a:t>Nutr</a:t>
            </a:r>
            <a:r>
              <a:rPr lang="tr-TR" sz="1000" dirty="0"/>
              <a:t> </a:t>
            </a:r>
            <a:r>
              <a:rPr lang="tr-TR" sz="1000" dirty="0" err="1"/>
              <a:t>Metab</a:t>
            </a:r>
            <a:r>
              <a:rPr lang="tr-TR" sz="1000" dirty="0"/>
              <a:t>. 2021; 8(2): 1107.</a:t>
            </a:r>
          </a:p>
        </p:txBody>
      </p:sp>
    </p:spTree>
    <p:extLst>
      <p:ext uri="{BB962C8B-B14F-4D97-AF65-F5344CB8AC3E}">
        <p14:creationId xmlns:p14="http://schemas.microsoft.com/office/powerpoint/2010/main" val="36854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7DF3A7-0246-40AB-AF9D-EA34C432056F}"/>
              </a:ext>
            </a:extLst>
          </p:cNvPr>
          <p:cNvSpPr>
            <a:spLocks noGrp="1"/>
          </p:cNvSpPr>
          <p:nvPr>
            <p:ph type="title"/>
          </p:nvPr>
        </p:nvSpPr>
        <p:spPr/>
        <p:txBody>
          <a:bodyPr/>
          <a:lstStyle/>
          <a:p>
            <a:r>
              <a:rPr lang="tr-TR" b="1" dirty="0"/>
              <a:t>Çinko</a:t>
            </a:r>
            <a:endParaRPr lang="tr-TR" dirty="0"/>
          </a:p>
        </p:txBody>
      </p:sp>
      <p:sp>
        <p:nvSpPr>
          <p:cNvPr id="3" name="İçerik Yer Tutucusu 2">
            <a:extLst>
              <a:ext uri="{FF2B5EF4-FFF2-40B4-BE49-F238E27FC236}">
                <a16:creationId xmlns:a16="http://schemas.microsoft.com/office/drawing/2014/main" id="{A329ED85-32A5-4453-9D6E-22F0E44C9697}"/>
              </a:ext>
            </a:extLst>
          </p:cNvPr>
          <p:cNvSpPr>
            <a:spLocks noGrp="1"/>
          </p:cNvSpPr>
          <p:nvPr>
            <p:ph idx="1"/>
          </p:nvPr>
        </p:nvSpPr>
        <p:spPr/>
        <p:txBody>
          <a:bodyPr/>
          <a:lstStyle/>
          <a:p>
            <a:r>
              <a:rPr lang="tr-TR" dirty="0"/>
              <a:t>Çinkonun patojenlere ve doku hasarına karşı doğal ve </a:t>
            </a:r>
            <a:r>
              <a:rPr lang="tr-TR" dirty="0" err="1"/>
              <a:t>edinsel</a:t>
            </a:r>
            <a:r>
              <a:rPr lang="tr-TR" dirty="0"/>
              <a:t> </a:t>
            </a:r>
            <a:r>
              <a:rPr lang="tr-TR" dirty="0" err="1"/>
              <a:t>immun</a:t>
            </a:r>
            <a:r>
              <a:rPr lang="tr-TR" dirty="0"/>
              <a:t> sistemin normal fonksiyonu için </a:t>
            </a:r>
            <a:r>
              <a:rPr lang="tr-TR" dirty="0" err="1"/>
              <a:t>esansiyel</a:t>
            </a:r>
            <a:r>
              <a:rPr lang="tr-TR" dirty="0"/>
              <a:t> olduğu, serbest oksijen </a:t>
            </a:r>
            <a:r>
              <a:rPr lang="tr-TR" dirty="0" err="1"/>
              <a:t>radikalerinin</a:t>
            </a:r>
            <a:r>
              <a:rPr lang="tr-TR" dirty="0"/>
              <a:t> etkilerine karşı koruyucu etkisi olduğu iyi bilinmektedir.</a:t>
            </a:r>
          </a:p>
          <a:p>
            <a:r>
              <a:rPr lang="tr-TR" dirty="0"/>
              <a:t>Çinko eksikliğinde tümör </a:t>
            </a:r>
            <a:r>
              <a:rPr lang="tr-TR" dirty="0" err="1"/>
              <a:t>supresör</a:t>
            </a:r>
            <a:r>
              <a:rPr lang="tr-TR" dirty="0"/>
              <a:t> proteini p53 azalır ve oluşan DNA mutasyonların kansere yol açabileceği düşünülmektedir.</a:t>
            </a:r>
          </a:p>
        </p:txBody>
      </p:sp>
      <p:pic>
        <p:nvPicPr>
          <p:cNvPr id="5" name="Resim 4">
            <a:extLst>
              <a:ext uri="{FF2B5EF4-FFF2-40B4-BE49-F238E27FC236}">
                <a16:creationId xmlns:a16="http://schemas.microsoft.com/office/drawing/2014/main" id="{FC3B618F-C6D5-4C1D-8305-5C89DF56244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3874" y="4175919"/>
            <a:ext cx="3106029" cy="1746579"/>
          </a:xfrm>
          <a:prstGeom prst="rect">
            <a:avLst/>
          </a:prstGeom>
        </p:spPr>
      </p:pic>
      <p:sp>
        <p:nvSpPr>
          <p:cNvPr id="6" name="Metin kutusu 5">
            <a:extLst>
              <a:ext uri="{FF2B5EF4-FFF2-40B4-BE49-F238E27FC236}">
                <a16:creationId xmlns:a16="http://schemas.microsoft.com/office/drawing/2014/main" id="{007D1E56-1098-490A-A3DC-2A7383F57E92}"/>
              </a:ext>
            </a:extLst>
          </p:cNvPr>
          <p:cNvSpPr txBox="1"/>
          <p:nvPr/>
        </p:nvSpPr>
        <p:spPr>
          <a:xfrm>
            <a:off x="838200" y="6057435"/>
            <a:ext cx="10677379" cy="254465"/>
          </a:xfrm>
          <a:prstGeom prst="rect">
            <a:avLst/>
          </a:prstGeom>
          <a:noFill/>
        </p:spPr>
        <p:txBody>
          <a:bodyPr wrap="square" rtlCol="0">
            <a:spAutoFit/>
          </a:bodyPr>
          <a:lstStyle/>
          <a:p>
            <a:r>
              <a:rPr lang="tr-TR" sz="1000" dirty="0" err="1"/>
              <a:t>Tijen</a:t>
            </a:r>
            <a:r>
              <a:rPr lang="tr-TR" sz="1000" dirty="0"/>
              <a:t> ACARKAN, 2020: </a:t>
            </a:r>
            <a:r>
              <a:rPr lang="tr-TR" sz="1000" dirty="0" err="1"/>
              <a:t>Esential</a:t>
            </a:r>
            <a:r>
              <a:rPr lang="tr-TR" sz="1000" dirty="0"/>
              <a:t> </a:t>
            </a:r>
            <a:r>
              <a:rPr lang="tr-TR" sz="1000" dirty="0" err="1"/>
              <a:t>micronutrient</a:t>
            </a:r>
            <a:r>
              <a:rPr lang="tr-TR" sz="1000" dirty="0"/>
              <a:t>- </a:t>
            </a:r>
            <a:r>
              <a:rPr lang="tr-TR" sz="1000" dirty="0" err="1"/>
              <a:t>Zinc</a:t>
            </a:r>
            <a:r>
              <a:rPr lang="tr-TR" sz="1000" dirty="0"/>
              <a:t>.</a:t>
            </a:r>
            <a:r>
              <a:rPr lang="en-US" sz="1000" dirty="0"/>
              <a:t> Journal of Complementary Medicine, Regulation and Neural Therapy Volume 14, Number 1</a:t>
            </a:r>
            <a:r>
              <a:rPr lang="tr-TR" sz="1000" dirty="0"/>
              <a:t>.  </a:t>
            </a:r>
          </a:p>
        </p:txBody>
      </p:sp>
    </p:spTree>
    <p:extLst>
      <p:ext uri="{BB962C8B-B14F-4D97-AF65-F5344CB8AC3E}">
        <p14:creationId xmlns:p14="http://schemas.microsoft.com/office/powerpoint/2010/main" val="3705825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D97298-6810-4BAE-B9FE-758DA90E3D3A}"/>
              </a:ext>
            </a:extLst>
          </p:cNvPr>
          <p:cNvSpPr>
            <a:spLocks noGrp="1"/>
          </p:cNvSpPr>
          <p:nvPr>
            <p:ph type="title"/>
          </p:nvPr>
        </p:nvSpPr>
        <p:spPr/>
        <p:txBody>
          <a:bodyPr/>
          <a:lstStyle/>
          <a:p>
            <a:r>
              <a:rPr lang="tr-TR" b="1" dirty="0"/>
              <a:t>Çinkonun Covid-19’daki Yeri</a:t>
            </a:r>
            <a:endParaRPr lang="tr-TR" dirty="0"/>
          </a:p>
        </p:txBody>
      </p:sp>
      <p:pic>
        <p:nvPicPr>
          <p:cNvPr id="5" name="İçerik Yer Tutucusu 4">
            <a:extLst>
              <a:ext uri="{FF2B5EF4-FFF2-40B4-BE49-F238E27FC236}">
                <a16:creationId xmlns:a16="http://schemas.microsoft.com/office/drawing/2014/main" id="{A1BF5040-9A10-4253-9529-9DFEF929ED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01731"/>
            <a:ext cx="7196625" cy="4025231"/>
          </a:xfrm>
        </p:spPr>
      </p:pic>
      <p:sp>
        <p:nvSpPr>
          <p:cNvPr id="7" name="Metin kutusu 6">
            <a:extLst>
              <a:ext uri="{FF2B5EF4-FFF2-40B4-BE49-F238E27FC236}">
                <a16:creationId xmlns:a16="http://schemas.microsoft.com/office/drawing/2014/main" id="{CAA29E9B-8ED5-4D14-A183-1632B85D5945}"/>
              </a:ext>
            </a:extLst>
          </p:cNvPr>
          <p:cNvSpPr txBox="1"/>
          <p:nvPr/>
        </p:nvSpPr>
        <p:spPr>
          <a:xfrm>
            <a:off x="8180631" y="1690688"/>
            <a:ext cx="3763375" cy="4247317"/>
          </a:xfrm>
          <a:prstGeom prst="rect">
            <a:avLst/>
          </a:prstGeom>
          <a:noFill/>
        </p:spPr>
        <p:txBody>
          <a:bodyPr wrap="square">
            <a:spAutoFit/>
          </a:bodyPr>
          <a:lstStyle/>
          <a:p>
            <a:r>
              <a:rPr lang="en-US" dirty="0"/>
              <a:t>Schematic representation of different stages of SARS-CoV-1 and coronavirus replication cycle. </a:t>
            </a:r>
            <a:endParaRPr lang="tr-TR" dirty="0"/>
          </a:p>
          <a:p>
            <a:r>
              <a:rPr lang="en-US" dirty="0"/>
              <a:t>Viral attachment (1), entry (2), uncoating (3), transcription (4), viral protein translation (5), replication (6), assembly and maturation (7), and finally viral release (8). Data from in vitro studies has demonstrated two mechanisms by which zinc interferes with these viruses’ replication cycle steps that include viral genome transcription for SARS-Cov-1 (5), and viral protein translation and polypeptide processing for CV (6)</a:t>
            </a:r>
            <a:r>
              <a:rPr lang="tr-TR" dirty="0"/>
              <a:t>.</a:t>
            </a:r>
          </a:p>
        </p:txBody>
      </p:sp>
    </p:spTree>
    <p:extLst>
      <p:ext uri="{BB962C8B-B14F-4D97-AF65-F5344CB8AC3E}">
        <p14:creationId xmlns:p14="http://schemas.microsoft.com/office/powerpoint/2010/main" val="54113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722AB6AC-49B8-4600-AD80-01033CB3E2CA}"/>
              </a:ext>
            </a:extLst>
          </p:cNvPr>
          <p:cNvPicPr>
            <a:picLocks noChangeAspect="1"/>
          </p:cNvPicPr>
          <p:nvPr/>
        </p:nvPicPr>
        <p:blipFill rotWithShape="1">
          <a:blip r:embed="rId2"/>
          <a:srcRect l="8214" t="24539" r="37770" b="21890"/>
          <a:stretch/>
        </p:blipFill>
        <p:spPr>
          <a:xfrm>
            <a:off x="1065497" y="685141"/>
            <a:ext cx="9836964" cy="5487717"/>
          </a:xfrm>
          <a:prstGeom prst="rect">
            <a:avLst/>
          </a:prstGeom>
        </p:spPr>
      </p:pic>
      <p:sp>
        <p:nvSpPr>
          <p:cNvPr id="7" name="Metin kutusu 6">
            <a:extLst>
              <a:ext uri="{FF2B5EF4-FFF2-40B4-BE49-F238E27FC236}">
                <a16:creationId xmlns:a16="http://schemas.microsoft.com/office/drawing/2014/main" id="{7687C751-C037-44AE-A4C8-0674ADB56030}"/>
              </a:ext>
            </a:extLst>
          </p:cNvPr>
          <p:cNvSpPr txBox="1"/>
          <p:nvPr/>
        </p:nvSpPr>
        <p:spPr>
          <a:xfrm>
            <a:off x="1289539" y="6172858"/>
            <a:ext cx="10677379" cy="246221"/>
          </a:xfrm>
          <a:prstGeom prst="rect">
            <a:avLst/>
          </a:prstGeom>
          <a:noFill/>
        </p:spPr>
        <p:txBody>
          <a:bodyPr wrap="square" rtlCol="0">
            <a:spAutoFit/>
          </a:bodyPr>
          <a:lstStyle/>
          <a:p>
            <a:r>
              <a:rPr lang="tr-TR" sz="1000" dirty="0" err="1"/>
              <a:t>Majeed</a:t>
            </a:r>
            <a:r>
              <a:rPr lang="tr-TR" sz="1000" dirty="0"/>
              <a:t> M, </a:t>
            </a:r>
            <a:r>
              <a:rPr lang="tr-TR" sz="1000" dirty="0" err="1"/>
              <a:t>Chavez</a:t>
            </a:r>
            <a:r>
              <a:rPr lang="tr-TR" sz="1000" dirty="0"/>
              <a:t> M, </a:t>
            </a:r>
            <a:r>
              <a:rPr lang="tr-TR" sz="1000" dirty="0" err="1"/>
              <a:t>Nagabhushanam</a:t>
            </a:r>
            <a:r>
              <a:rPr lang="tr-TR" sz="1000" dirty="0"/>
              <a:t> K </a:t>
            </a:r>
            <a:r>
              <a:rPr lang="tr-TR" sz="1000" dirty="0" err="1"/>
              <a:t>and</a:t>
            </a:r>
            <a:r>
              <a:rPr lang="tr-TR" sz="1000" dirty="0"/>
              <a:t> </a:t>
            </a:r>
            <a:r>
              <a:rPr lang="tr-TR" sz="1000" dirty="0" err="1"/>
              <a:t>Mundkur</a:t>
            </a:r>
            <a:r>
              <a:rPr lang="tr-TR" sz="1000" dirty="0"/>
              <a:t> L. </a:t>
            </a:r>
            <a:r>
              <a:rPr lang="tr-TR" sz="1000" dirty="0" err="1"/>
              <a:t>Zinc</a:t>
            </a:r>
            <a:r>
              <a:rPr lang="tr-TR" sz="1000" dirty="0"/>
              <a:t> </a:t>
            </a:r>
            <a:r>
              <a:rPr lang="tr-TR" sz="1000" dirty="0" err="1"/>
              <a:t>Supplements</a:t>
            </a:r>
            <a:r>
              <a:rPr lang="tr-TR" sz="1000" dirty="0"/>
              <a:t> in COVID-19 </a:t>
            </a:r>
            <a:r>
              <a:rPr lang="tr-TR" sz="1000" dirty="0" err="1"/>
              <a:t>Pathogenesis-Current</a:t>
            </a:r>
            <a:r>
              <a:rPr lang="tr-TR" sz="1000" dirty="0"/>
              <a:t> </a:t>
            </a:r>
            <a:r>
              <a:rPr lang="tr-TR" sz="1000" dirty="0" err="1"/>
              <a:t>Perspectives</a:t>
            </a:r>
            <a:r>
              <a:rPr lang="tr-TR" sz="1000" dirty="0"/>
              <a:t>. Austin J </a:t>
            </a:r>
            <a:r>
              <a:rPr lang="tr-TR" sz="1000" dirty="0" err="1"/>
              <a:t>Nutr</a:t>
            </a:r>
            <a:r>
              <a:rPr lang="tr-TR" sz="1000" dirty="0"/>
              <a:t> </a:t>
            </a:r>
            <a:r>
              <a:rPr lang="tr-TR" sz="1000" dirty="0" err="1"/>
              <a:t>Metab</a:t>
            </a:r>
            <a:r>
              <a:rPr lang="tr-TR" sz="1000" dirty="0"/>
              <a:t>. 2021; 8(2): 1107.</a:t>
            </a:r>
          </a:p>
        </p:txBody>
      </p:sp>
    </p:spTree>
    <p:extLst>
      <p:ext uri="{BB962C8B-B14F-4D97-AF65-F5344CB8AC3E}">
        <p14:creationId xmlns:p14="http://schemas.microsoft.com/office/powerpoint/2010/main" val="125554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2E49D5-0172-48CE-9B4C-598CEDFC00DE}"/>
              </a:ext>
            </a:extLst>
          </p:cNvPr>
          <p:cNvSpPr>
            <a:spLocks noGrp="1"/>
          </p:cNvSpPr>
          <p:nvPr>
            <p:ph type="title"/>
          </p:nvPr>
        </p:nvSpPr>
        <p:spPr/>
        <p:txBody>
          <a:bodyPr>
            <a:normAutofit/>
          </a:bodyPr>
          <a:lstStyle/>
          <a:p>
            <a:r>
              <a:rPr lang="tr-TR" b="1" dirty="0"/>
              <a:t>Çinko ve Covid-19-Şiddetli Akut Solunum Sıkıntısı Sendromu</a:t>
            </a:r>
          </a:p>
        </p:txBody>
      </p:sp>
      <p:pic>
        <p:nvPicPr>
          <p:cNvPr id="7" name="İçerik Yer Tutucusu 6">
            <a:extLst>
              <a:ext uri="{FF2B5EF4-FFF2-40B4-BE49-F238E27FC236}">
                <a16:creationId xmlns:a16="http://schemas.microsoft.com/office/drawing/2014/main" id="{734D59D0-177C-4AB0-9E3C-60ABAD797241}"/>
              </a:ext>
            </a:extLst>
          </p:cNvPr>
          <p:cNvPicPr>
            <a:picLocks noGrp="1" noChangeAspect="1"/>
          </p:cNvPicPr>
          <p:nvPr>
            <p:ph idx="1"/>
          </p:nvPr>
        </p:nvPicPr>
        <p:blipFill rotWithShape="1">
          <a:blip r:embed="rId2"/>
          <a:srcRect l="23370" t="19592" r="28059" b="13869"/>
          <a:stretch/>
        </p:blipFill>
        <p:spPr>
          <a:xfrm>
            <a:off x="2463707" y="1636924"/>
            <a:ext cx="6778767" cy="5221075"/>
          </a:xfrm>
        </p:spPr>
      </p:pic>
    </p:spTree>
    <p:extLst>
      <p:ext uri="{BB962C8B-B14F-4D97-AF65-F5344CB8AC3E}">
        <p14:creationId xmlns:p14="http://schemas.microsoft.com/office/powerpoint/2010/main" val="1472318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394B2F-B62C-4FF7-A85D-6C3330D90A33}"/>
              </a:ext>
            </a:extLst>
          </p:cNvPr>
          <p:cNvSpPr>
            <a:spLocks noGrp="1"/>
          </p:cNvSpPr>
          <p:nvPr>
            <p:ph type="title"/>
          </p:nvPr>
        </p:nvSpPr>
        <p:spPr/>
        <p:txBody>
          <a:bodyPr/>
          <a:lstStyle/>
          <a:p>
            <a:r>
              <a:rPr lang="tr-TR" b="1" dirty="0"/>
              <a:t>Çinko ve Covid-19</a:t>
            </a:r>
            <a:endParaRPr lang="tr-TR" dirty="0"/>
          </a:p>
        </p:txBody>
      </p:sp>
      <p:graphicFrame>
        <p:nvGraphicFramePr>
          <p:cNvPr id="4" name="İçerik Yer Tutucusu 5">
            <a:extLst>
              <a:ext uri="{FF2B5EF4-FFF2-40B4-BE49-F238E27FC236}">
                <a16:creationId xmlns:a16="http://schemas.microsoft.com/office/drawing/2014/main" id="{43CC60C6-3AA4-4489-9738-2B1B7142369E}"/>
              </a:ext>
            </a:extLst>
          </p:cNvPr>
          <p:cNvGraphicFramePr>
            <a:graphicFrameLocks/>
          </p:cNvGraphicFramePr>
          <p:nvPr>
            <p:extLst>
              <p:ext uri="{D42A27DB-BD31-4B8C-83A1-F6EECF244321}">
                <p14:modId xmlns:p14="http://schemas.microsoft.com/office/powerpoint/2010/main" val="2951374496"/>
              </p:ext>
            </p:extLst>
          </p:nvPr>
        </p:nvGraphicFramePr>
        <p:xfrm>
          <a:off x="2356904" y="1890266"/>
          <a:ext cx="7478190" cy="3449875"/>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9C1047CE-5C65-43A0-9BF3-911ECE6CF9BC}"/>
              </a:ext>
            </a:extLst>
          </p:cNvPr>
          <p:cNvSpPr txBox="1"/>
          <p:nvPr/>
        </p:nvSpPr>
        <p:spPr>
          <a:xfrm>
            <a:off x="2356904" y="5385830"/>
            <a:ext cx="1292221" cy="307777"/>
          </a:xfrm>
          <a:prstGeom prst="rect">
            <a:avLst/>
          </a:prstGeom>
          <a:noFill/>
        </p:spPr>
        <p:txBody>
          <a:bodyPr wrap="square" rtlCol="0">
            <a:spAutoFit/>
          </a:bodyPr>
          <a:lstStyle/>
          <a:p>
            <a:r>
              <a:rPr lang="tr-TR" sz="1400" dirty="0"/>
              <a:t>*P: </a:t>
            </a:r>
            <a:r>
              <a:rPr lang="tr-TR" sz="1400" dirty="0">
                <a:sym typeface="Symbol" panose="05050102010706020507" pitchFamily="18" charset="2"/>
              </a:rPr>
              <a:t></a:t>
            </a:r>
            <a:r>
              <a:rPr lang="tr-TR" sz="1400" dirty="0"/>
              <a:t> 0.001</a:t>
            </a:r>
          </a:p>
        </p:txBody>
      </p:sp>
      <p:sp>
        <p:nvSpPr>
          <p:cNvPr id="8" name="Metin kutusu 7">
            <a:extLst>
              <a:ext uri="{FF2B5EF4-FFF2-40B4-BE49-F238E27FC236}">
                <a16:creationId xmlns:a16="http://schemas.microsoft.com/office/drawing/2014/main" id="{4F92CC35-81E6-42F7-81F9-400229286BB8}"/>
              </a:ext>
            </a:extLst>
          </p:cNvPr>
          <p:cNvSpPr txBox="1"/>
          <p:nvPr/>
        </p:nvSpPr>
        <p:spPr>
          <a:xfrm>
            <a:off x="3302390" y="5739296"/>
            <a:ext cx="6098344" cy="369332"/>
          </a:xfrm>
          <a:prstGeom prst="rect">
            <a:avLst/>
          </a:prstGeom>
          <a:noFill/>
        </p:spPr>
        <p:txBody>
          <a:bodyPr wrap="square">
            <a:spAutoFit/>
          </a:bodyPr>
          <a:lstStyle/>
          <a:p>
            <a:pPr algn="ctr"/>
            <a:r>
              <a:rPr lang="tr-TR" b="1" dirty="0"/>
              <a:t>Şiddetli Akut Solunum Sıkıntısı Sendromu</a:t>
            </a:r>
          </a:p>
        </p:txBody>
      </p:sp>
    </p:spTree>
    <p:extLst>
      <p:ext uri="{BB962C8B-B14F-4D97-AF65-F5344CB8AC3E}">
        <p14:creationId xmlns:p14="http://schemas.microsoft.com/office/powerpoint/2010/main" val="2382860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7B5872-4D4E-4D21-9F4C-A8A4908B8956}"/>
              </a:ext>
            </a:extLst>
          </p:cNvPr>
          <p:cNvSpPr>
            <a:spLocks noGrp="1"/>
          </p:cNvSpPr>
          <p:nvPr>
            <p:ph type="title"/>
          </p:nvPr>
        </p:nvSpPr>
        <p:spPr/>
        <p:txBody>
          <a:bodyPr/>
          <a:lstStyle/>
          <a:p>
            <a:r>
              <a:rPr lang="tr-TR" sz="4400" b="1" dirty="0" err="1">
                <a:effectLst/>
              </a:rPr>
              <a:t>Kuinoa</a:t>
            </a:r>
            <a:r>
              <a:rPr lang="tr-TR" sz="4400" b="1" dirty="0">
                <a:effectLst/>
              </a:rPr>
              <a:t> Tohum </a:t>
            </a:r>
            <a:r>
              <a:rPr lang="tr-TR" b="1" dirty="0"/>
              <a:t>E</a:t>
            </a:r>
            <a:r>
              <a:rPr lang="tr-TR" sz="4400" b="1" dirty="0">
                <a:effectLst/>
              </a:rPr>
              <a:t>kstresi (</a:t>
            </a:r>
            <a:r>
              <a:rPr lang="tr-TR" sz="4400" b="1" i="1" dirty="0" err="1">
                <a:effectLst/>
              </a:rPr>
              <a:t>Chenopodium</a:t>
            </a:r>
            <a:r>
              <a:rPr lang="tr-TR" sz="4400" b="1" i="1" dirty="0">
                <a:effectLst/>
              </a:rPr>
              <a:t> </a:t>
            </a:r>
            <a:r>
              <a:rPr lang="tr-TR" sz="4400" b="1" i="1" dirty="0" err="1">
                <a:effectLst/>
              </a:rPr>
              <a:t>quinoa</a:t>
            </a:r>
            <a:r>
              <a:rPr lang="tr-TR" sz="4400" b="1" dirty="0">
                <a:effectLst/>
              </a:rPr>
              <a:t>)</a:t>
            </a:r>
            <a:endParaRPr lang="tr-TR" b="1" dirty="0"/>
          </a:p>
        </p:txBody>
      </p:sp>
      <p:sp>
        <p:nvSpPr>
          <p:cNvPr id="3" name="İçerik Yer Tutucusu 2">
            <a:extLst>
              <a:ext uri="{FF2B5EF4-FFF2-40B4-BE49-F238E27FC236}">
                <a16:creationId xmlns:a16="http://schemas.microsoft.com/office/drawing/2014/main" id="{1A4AF61C-FD16-4FA5-A255-A6C667DB86A8}"/>
              </a:ext>
            </a:extLst>
          </p:cNvPr>
          <p:cNvSpPr>
            <a:spLocks noGrp="1"/>
          </p:cNvSpPr>
          <p:nvPr>
            <p:ph idx="1"/>
          </p:nvPr>
        </p:nvSpPr>
        <p:spPr/>
        <p:txBody>
          <a:bodyPr/>
          <a:lstStyle/>
          <a:p>
            <a:r>
              <a:rPr lang="tr-TR" dirty="0"/>
              <a:t>Ağırlıklı olarak Güney Amerika'da bir besin kaynağı olarak kullanılır.</a:t>
            </a:r>
          </a:p>
          <a:p>
            <a:r>
              <a:rPr lang="tr-TR" dirty="0" err="1"/>
              <a:t>Glutensizdir</a:t>
            </a:r>
            <a:r>
              <a:rPr lang="tr-TR" dirty="0"/>
              <a:t>.</a:t>
            </a:r>
          </a:p>
          <a:p>
            <a:r>
              <a:rPr lang="tr-TR" dirty="0"/>
              <a:t>Diğer tahıllardan daha yüksek protein içeriğine sahiptir.</a:t>
            </a:r>
          </a:p>
          <a:p>
            <a:r>
              <a:rPr lang="tr-TR" dirty="0"/>
              <a:t>B1, B2 vitamini, beta-</a:t>
            </a:r>
            <a:r>
              <a:rPr lang="tr-TR" dirty="0" err="1"/>
              <a:t>karoten</a:t>
            </a:r>
            <a:r>
              <a:rPr lang="tr-TR" dirty="0"/>
              <a:t> gibi vitaminler ve kalsiyum, bakır, demir, çinko gibi mineraller açısından zengin bir kaynaktır.</a:t>
            </a:r>
          </a:p>
          <a:p>
            <a:r>
              <a:rPr lang="tr-TR" dirty="0"/>
              <a:t>Makro ve mikro besinlere ek olarak, </a:t>
            </a:r>
            <a:r>
              <a:rPr lang="tr-TR" dirty="0" err="1"/>
              <a:t>kuinoa</a:t>
            </a:r>
            <a:r>
              <a:rPr lang="tr-TR" dirty="0"/>
              <a:t> ayrıca birkaç ikincil </a:t>
            </a:r>
            <a:r>
              <a:rPr lang="tr-TR" dirty="0" err="1"/>
              <a:t>metabolitler</a:t>
            </a:r>
            <a:r>
              <a:rPr lang="tr-TR" dirty="0"/>
              <a:t> (fenoller, </a:t>
            </a:r>
            <a:r>
              <a:rPr lang="tr-TR" dirty="0" err="1"/>
              <a:t>fitosteroller</a:t>
            </a:r>
            <a:r>
              <a:rPr lang="tr-TR" dirty="0"/>
              <a:t>, </a:t>
            </a:r>
            <a:r>
              <a:rPr lang="tr-TR" dirty="0" err="1"/>
              <a:t>glisin</a:t>
            </a:r>
            <a:r>
              <a:rPr lang="tr-TR" dirty="0"/>
              <a:t> </a:t>
            </a:r>
            <a:r>
              <a:rPr lang="tr-TR" dirty="0" err="1"/>
              <a:t>betain</a:t>
            </a:r>
            <a:r>
              <a:rPr lang="tr-TR" dirty="0"/>
              <a:t>,...) içerir.</a:t>
            </a:r>
          </a:p>
        </p:txBody>
      </p:sp>
      <p:pic>
        <p:nvPicPr>
          <p:cNvPr id="4" name="Picture 2" descr="Afbeeldingsresultaat voor Chenopodium quinoa">
            <a:extLst>
              <a:ext uri="{FF2B5EF4-FFF2-40B4-BE49-F238E27FC236}">
                <a16:creationId xmlns:a16="http://schemas.microsoft.com/office/drawing/2014/main" id="{B7756A38-696E-406B-B7F2-27B1C7A1D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969" y="5131809"/>
            <a:ext cx="1574515" cy="1050189"/>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C036EAEB-0C35-40D9-A20D-17FA53E38DBF}"/>
              </a:ext>
            </a:extLst>
          </p:cNvPr>
          <p:cNvSpPr txBox="1"/>
          <p:nvPr/>
        </p:nvSpPr>
        <p:spPr>
          <a:xfrm>
            <a:off x="1016391" y="6246654"/>
            <a:ext cx="10515600" cy="246221"/>
          </a:xfrm>
          <a:prstGeom prst="rect">
            <a:avLst/>
          </a:prstGeom>
          <a:noFill/>
        </p:spPr>
        <p:txBody>
          <a:bodyPr wrap="square" rtlCol="0">
            <a:spAutoFit/>
          </a:bodyPr>
          <a:lstStyle/>
          <a:p>
            <a:pPr>
              <a:spcAft>
                <a:spcPts val="600"/>
              </a:spcAft>
            </a:pPr>
            <a:r>
              <a:rPr lang="tr-TR" sz="1000" dirty="0" err="1">
                <a:solidFill>
                  <a:schemeClr val="tx1">
                    <a:lumMod val="95000"/>
                    <a:lumOff val="5000"/>
                  </a:schemeClr>
                </a:solidFill>
              </a:rPr>
              <a:t>Graf</a:t>
            </a:r>
            <a:r>
              <a:rPr lang="tr-TR" sz="1000" dirty="0">
                <a:solidFill>
                  <a:schemeClr val="tx1">
                    <a:lumMod val="95000"/>
                    <a:lumOff val="5000"/>
                  </a:schemeClr>
                </a:solidFill>
              </a:rPr>
              <a:t> BL et al., 2015: </a:t>
            </a:r>
            <a:r>
              <a:rPr lang="tr-TR" sz="1000" dirty="0" err="1">
                <a:solidFill>
                  <a:schemeClr val="tx1">
                    <a:lumMod val="95000"/>
                    <a:lumOff val="5000"/>
                  </a:schemeClr>
                </a:solidFill>
              </a:rPr>
              <a:t>Innovations</a:t>
            </a:r>
            <a:r>
              <a:rPr lang="tr-TR" sz="1000" dirty="0">
                <a:solidFill>
                  <a:schemeClr val="tx1">
                    <a:lumMod val="95000"/>
                    <a:lumOff val="5000"/>
                  </a:schemeClr>
                </a:solidFill>
              </a:rPr>
              <a:t> in </a:t>
            </a:r>
            <a:r>
              <a:rPr lang="tr-TR" sz="1000" dirty="0" err="1">
                <a:solidFill>
                  <a:schemeClr val="tx1">
                    <a:lumMod val="95000"/>
                    <a:lumOff val="5000"/>
                  </a:schemeClr>
                </a:solidFill>
              </a:rPr>
              <a:t>health</a:t>
            </a:r>
            <a:r>
              <a:rPr lang="tr-TR" sz="1000" dirty="0">
                <a:solidFill>
                  <a:schemeClr val="tx1">
                    <a:lumMod val="95000"/>
                    <a:lumOff val="5000"/>
                  </a:schemeClr>
                </a:solidFill>
              </a:rPr>
              <a:t> </a:t>
            </a:r>
            <a:r>
              <a:rPr lang="tr-TR" sz="1000" dirty="0" err="1">
                <a:solidFill>
                  <a:schemeClr val="tx1">
                    <a:lumMod val="95000"/>
                    <a:lumOff val="5000"/>
                  </a:schemeClr>
                </a:solidFill>
              </a:rPr>
              <a:t>value</a:t>
            </a:r>
            <a:r>
              <a:rPr lang="tr-TR" sz="1000" dirty="0">
                <a:solidFill>
                  <a:schemeClr val="tx1">
                    <a:lumMod val="95000"/>
                    <a:lumOff val="5000"/>
                  </a:schemeClr>
                </a:solidFill>
              </a:rPr>
              <a:t> </a:t>
            </a:r>
            <a:r>
              <a:rPr lang="tr-TR" sz="1000" dirty="0" err="1">
                <a:solidFill>
                  <a:schemeClr val="tx1">
                    <a:lumMod val="95000"/>
                    <a:lumOff val="5000"/>
                  </a:schemeClr>
                </a:solidFill>
              </a:rPr>
              <a:t>and</a:t>
            </a:r>
            <a:r>
              <a:rPr lang="tr-TR" sz="1000" dirty="0">
                <a:solidFill>
                  <a:schemeClr val="tx1">
                    <a:lumMod val="95000"/>
                    <a:lumOff val="5000"/>
                  </a:schemeClr>
                </a:solidFill>
              </a:rPr>
              <a:t> </a:t>
            </a:r>
            <a:r>
              <a:rPr lang="tr-TR" sz="1000" dirty="0" err="1">
                <a:solidFill>
                  <a:schemeClr val="tx1">
                    <a:lumMod val="95000"/>
                    <a:lumOff val="5000"/>
                  </a:schemeClr>
                </a:solidFill>
              </a:rPr>
              <a:t>functional</a:t>
            </a:r>
            <a:r>
              <a:rPr lang="tr-TR" sz="1000" dirty="0">
                <a:solidFill>
                  <a:schemeClr val="tx1">
                    <a:lumMod val="95000"/>
                    <a:lumOff val="5000"/>
                  </a:schemeClr>
                </a:solidFill>
              </a:rPr>
              <a:t> </a:t>
            </a:r>
            <a:r>
              <a:rPr lang="tr-TR" sz="1000" dirty="0" err="1">
                <a:solidFill>
                  <a:schemeClr val="tx1">
                    <a:lumMod val="95000"/>
                    <a:lumOff val="5000"/>
                  </a:schemeClr>
                </a:solidFill>
              </a:rPr>
              <a:t>food</a:t>
            </a:r>
            <a:r>
              <a:rPr lang="tr-TR" sz="1000" dirty="0">
                <a:solidFill>
                  <a:schemeClr val="tx1">
                    <a:lumMod val="95000"/>
                    <a:lumOff val="5000"/>
                  </a:schemeClr>
                </a:solidFill>
              </a:rPr>
              <a:t> </a:t>
            </a:r>
            <a:r>
              <a:rPr lang="tr-TR" sz="1000" dirty="0" err="1">
                <a:solidFill>
                  <a:schemeClr val="tx1">
                    <a:lumMod val="95000"/>
                    <a:lumOff val="5000"/>
                  </a:schemeClr>
                </a:solidFill>
              </a:rPr>
              <a:t>development</a:t>
            </a:r>
            <a:r>
              <a:rPr lang="tr-TR" sz="1000" dirty="0">
                <a:solidFill>
                  <a:schemeClr val="tx1">
                    <a:lumMod val="95000"/>
                    <a:lumOff val="5000"/>
                  </a:schemeClr>
                </a:solidFill>
              </a:rPr>
              <a:t> of </a:t>
            </a:r>
            <a:r>
              <a:rPr lang="tr-TR" sz="1000" dirty="0" err="1">
                <a:solidFill>
                  <a:schemeClr val="tx1">
                    <a:lumMod val="95000"/>
                    <a:lumOff val="5000"/>
                  </a:schemeClr>
                </a:solidFill>
              </a:rPr>
              <a:t>quinoa</a:t>
            </a:r>
            <a:r>
              <a:rPr lang="tr-TR" sz="1000" dirty="0">
                <a:solidFill>
                  <a:schemeClr val="tx1">
                    <a:lumMod val="95000"/>
                    <a:lumOff val="5000"/>
                  </a:schemeClr>
                </a:solidFill>
              </a:rPr>
              <a:t> (</a:t>
            </a:r>
            <a:r>
              <a:rPr lang="tr-TR" sz="1000" dirty="0" err="1">
                <a:solidFill>
                  <a:schemeClr val="tx1">
                    <a:lumMod val="95000"/>
                    <a:lumOff val="5000"/>
                  </a:schemeClr>
                </a:solidFill>
              </a:rPr>
              <a:t>Chenopodium</a:t>
            </a:r>
            <a:r>
              <a:rPr lang="tr-TR" sz="1000" dirty="0">
                <a:solidFill>
                  <a:schemeClr val="tx1">
                    <a:lumMod val="95000"/>
                    <a:lumOff val="5000"/>
                  </a:schemeClr>
                </a:solidFill>
              </a:rPr>
              <a:t> </a:t>
            </a:r>
            <a:r>
              <a:rPr lang="tr-TR" sz="1000" dirty="0" err="1">
                <a:solidFill>
                  <a:schemeClr val="tx1">
                    <a:lumMod val="95000"/>
                    <a:lumOff val="5000"/>
                  </a:schemeClr>
                </a:solidFill>
              </a:rPr>
              <a:t>quinoa</a:t>
            </a:r>
            <a:r>
              <a:rPr lang="tr-TR" sz="1000" dirty="0">
                <a:solidFill>
                  <a:schemeClr val="tx1">
                    <a:lumMod val="95000"/>
                    <a:lumOff val="5000"/>
                  </a:schemeClr>
                </a:solidFill>
              </a:rPr>
              <a:t> </a:t>
            </a:r>
            <a:r>
              <a:rPr lang="tr-TR" sz="1000" dirty="0" err="1">
                <a:solidFill>
                  <a:schemeClr val="tx1">
                    <a:lumMod val="95000"/>
                    <a:lumOff val="5000"/>
                  </a:schemeClr>
                </a:solidFill>
              </a:rPr>
              <a:t>wild</a:t>
            </a:r>
            <a:r>
              <a:rPr lang="tr-TR" sz="1000" dirty="0">
                <a:solidFill>
                  <a:schemeClr val="tx1">
                    <a:lumMod val="95000"/>
                    <a:lumOff val="5000"/>
                  </a:schemeClr>
                </a:solidFill>
              </a:rPr>
              <a:t>.), </a:t>
            </a:r>
            <a:r>
              <a:rPr lang="tr-TR" sz="1000" dirty="0" err="1">
                <a:solidFill>
                  <a:schemeClr val="tx1">
                    <a:lumMod val="95000"/>
                    <a:lumOff val="5000"/>
                  </a:schemeClr>
                </a:solidFill>
              </a:rPr>
              <a:t>Comprehensive</a:t>
            </a:r>
            <a:r>
              <a:rPr lang="tr-TR" sz="1000" dirty="0">
                <a:solidFill>
                  <a:schemeClr val="tx1">
                    <a:lumMod val="95000"/>
                    <a:lumOff val="5000"/>
                  </a:schemeClr>
                </a:solidFill>
              </a:rPr>
              <a:t> </a:t>
            </a:r>
            <a:r>
              <a:rPr lang="tr-TR" sz="1000" dirty="0" err="1">
                <a:solidFill>
                  <a:schemeClr val="tx1">
                    <a:lumMod val="95000"/>
                    <a:lumOff val="5000"/>
                  </a:schemeClr>
                </a:solidFill>
              </a:rPr>
              <a:t>reviews</a:t>
            </a:r>
            <a:r>
              <a:rPr lang="tr-TR" sz="1000" dirty="0">
                <a:solidFill>
                  <a:schemeClr val="tx1">
                    <a:lumMod val="95000"/>
                    <a:lumOff val="5000"/>
                  </a:schemeClr>
                </a:solidFill>
              </a:rPr>
              <a:t> in </a:t>
            </a:r>
            <a:r>
              <a:rPr lang="tr-TR" sz="1000" dirty="0" err="1">
                <a:solidFill>
                  <a:schemeClr val="tx1">
                    <a:lumMod val="95000"/>
                    <a:lumOff val="5000"/>
                  </a:schemeClr>
                </a:solidFill>
              </a:rPr>
              <a:t>food</a:t>
            </a:r>
            <a:r>
              <a:rPr lang="tr-TR" sz="1000" dirty="0">
                <a:solidFill>
                  <a:schemeClr val="tx1">
                    <a:lumMod val="95000"/>
                    <a:lumOff val="5000"/>
                  </a:schemeClr>
                </a:solidFill>
              </a:rPr>
              <a:t> </a:t>
            </a:r>
            <a:r>
              <a:rPr lang="tr-TR" sz="1000" dirty="0" err="1">
                <a:solidFill>
                  <a:schemeClr val="tx1">
                    <a:lumMod val="95000"/>
                    <a:lumOff val="5000"/>
                  </a:schemeClr>
                </a:solidFill>
              </a:rPr>
              <a:t>science</a:t>
            </a:r>
            <a:r>
              <a:rPr lang="tr-TR" sz="1000" dirty="0">
                <a:solidFill>
                  <a:schemeClr val="tx1">
                    <a:lumMod val="95000"/>
                    <a:lumOff val="5000"/>
                  </a:schemeClr>
                </a:solidFill>
              </a:rPr>
              <a:t> </a:t>
            </a:r>
            <a:r>
              <a:rPr lang="tr-TR" sz="1000" dirty="0" err="1">
                <a:solidFill>
                  <a:schemeClr val="tx1">
                    <a:lumMod val="95000"/>
                    <a:lumOff val="5000"/>
                  </a:schemeClr>
                </a:solidFill>
              </a:rPr>
              <a:t>and</a:t>
            </a:r>
            <a:r>
              <a:rPr lang="tr-TR" sz="1000" dirty="0">
                <a:solidFill>
                  <a:schemeClr val="tx1">
                    <a:lumMod val="95000"/>
                    <a:lumOff val="5000"/>
                  </a:schemeClr>
                </a:solidFill>
              </a:rPr>
              <a:t> </a:t>
            </a:r>
            <a:r>
              <a:rPr lang="tr-TR" sz="1000" dirty="0" err="1">
                <a:solidFill>
                  <a:schemeClr val="tx1">
                    <a:lumMod val="95000"/>
                    <a:lumOff val="5000"/>
                  </a:schemeClr>
                </a:solidFill>
              </a:rPr>
              <a:t>food</a:t>
            </a:r>
            <a:r>
              <a:rPr lang="tr-TR" sz="1000" dirty="0">
                <a:solidFill>
                  <a:schemeClr val="tx1">
                    <a:lumMod val="95000"/>
                    <a:lumOff val="5000"/>
                  </a:schemeClr>
                </a:solidFill>
              </a:rPr>
              <a:t> </a:t>
            </a:r>
            <a:r>
              <a:rPr lang="tr-TR" sz="1000" dirty="0" err="1">
                <a:solidFill>
                  <a:schemeClr val="tx1">
                    <a:lumMod val="95000"/>
                    <a:lumOff val="5000"/>
                  </a:schemeClr>
                </a:solidFill>
              </a:rPr>
              <a:t>safety</a:t>
            </a:r>
            <a:r>
              <a:rPr lang="tr-TR" sz="1000" dirty="0">
                <a:solidFill>
                  <a:schemeClr val="tx1">
                    <a:lumMod val="95000"/>
                    <a:lumOff val="5000"/>
                  </a:schemeClr>
                </a:solidFill>
              </a:rPr>
              <a:t>, </a:t>
            </a:r>
            <a:r>
              <a:rPr lang="tr-TR" sz="1000" dirty="0" err="1">
                <a:solidFill>
                  <a:schemeClr val="tx1">
                    <a:lumMod val="95000"/>
                    <a:lumOff val="5000"/>
                  </a:schemeClr>
                </a:solidFill>
              </a:rPr>
              <a:t>volume</a:t>
            </a:r>
            <a:r>
              <a:rPr lang="tr-TR" sz="1000" dirty="0">
                <a:solidFill>
                  <a:schemeClr val="tx1">
                    <a:lumMod val="95000"/>
                    <a:lumOff val="5000"/>
                  </a:schemeClr>
                </a:solidFill>
              </a:rPr>
              <a:t> 14(4).</a:t>
            </a:r>
          </a:p>
        </p:txBody>
      </p:sp>
      <p:pic>
        <p:nvPicPr>
          <p:cNvPr id="8" name="Picture 4" descr="Afbeeldingsresultaat voor Chenopodium quinoa">
            <a:extLst>
              <a:ext uri="{FF2B5EF4-FFF2-40B4-BE49-F238E27FC236}">
                <a16:creationId xmlns:a16="http://schemas.microsoft.com/office/drawing/2014/main" id="{8394C9C2-EC70-40F6-B062-56A4548133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24190" b="3226"/>
          <a:stretch/>
        </p:blipFill>
        <p:spPr bwMode="auto">
          <a:xfrm>
            <a:off x="6490518" y="5115425"/>
            <a:ext cx="1574516" cy="104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065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A651726F-2F96-4782-85A0-6F616E84346F}"/>
              </a:ext>
            </a:extLst>
          </p:cNvPr>
          <p:cNvPicPr>
            <a:picLocks noGrp="1" noChangeAspect="1"/>
          </p:cNvPicPr>
          <p:nvPr>
            <p:ph idx="1"/>
          </p:nvPr>
        </p:nvPicPr>
        <p:blipFill rotWithShape="1">
          <a:blip r:embed="rId2"/>
          <a:srcRect l="16244" t="25090" r="38748" b="9199"/>
          <a:stretch/>
        </p:blipFill>
        <p:spPr>
          <a:xfrm>
            <a:off x="506048" y="505738"/>
            <a:ext cx="7284587" cy="5979432"/>
          </a:xfrm>
        </p:spPr>
      </p:pic>
      <p:sp>
        <p:nvSpPr>
          <p:cNvPr id="6" name="Metin kutusu 5">
            <a:extLst>
              <a:ext uri="{FF2B5EF4-FFF2-40B4-BE49-F238E27FC236}">
                <a16:creationId xmlns:a16="http://schemas.microsoft.com/office/drawing/2014/main" id="{AF915CD2-6394-4727-80D9-579700E6764D}"/>
              </a:ext>
            </a:extLst>
          </p:cNvPr>
          <p:cNvSpPr txBox="1"/>
          <p:nvPr/>
        </p:nvSpPr>
        <p:spPr>
          <a:xfrm>
            <a:off x="7790635" y="821509"/>
            <a:ext cx="3468914" cy="3539430"/>
          </a:xfrm>
          <a:prstGeom prst="rect">
            <a:avLst/>
          </a:prstGeom>
          <a:noFill/>
        </p:spPr>
        <p:txBody>
          <a:bodyPr wrap="square" rtlCol="0">
            <a:spAutoFit/>
          </a:bodyPr>
          <a:lstStyle/>
          <a:p>
            <a:r>
              <a:rPr lang="tr-TR" sz="2800" b="1" i="1" dirty="0"/>
              <a:t>Çalışmalar </a:t>
            </a:r>
            <a:r>
              <a:rPr lang="tr-TR" sz="2800" b="1" i="1" dirty="0" err="1"/>
              <a:t>kinoa</a:t>
            </a:r>
            <a:r>
              <a:rPr lang="tr-TR" sz="2800" b="1" i="1" dirty="0"/>
              <a:t> takviyesinin </a:t>
            </a:r>
            <a:r>
              <a:rPr lang="tr-TR" sz="2800" b="1" i="1" dirty="0" err="1"/>
              <a:t>metabolik</a:t>
            </a:r>
            <a:r>
              <a:rPr lang="tr-TR" sz="2800" b="1" i="1" dirty="0"/>
              <a:t>, </a:t>
            </a:r>
            <a:r>
              <a:rPr lang="tr-TR" sz="2800" b="1" i="1" dirty="0" err="1"/>
              <a:t>kardiyovasküler</a:t>
            </a:r>
            <a:r>
              <a:rPr lang="tr-TR" sz="2800" b="1" i="1" dirty="0"/>
              <a:t> ve </a:t>
            </a:r>
            <a:r>
              <a:rPr lang="tr-TR" sz="2800" b="1" i="1" dirty="0" err="1"/>
              <a:t>gastrointestinal</a:t>
            </a:r>
            <a:r>
              <a:rPr lang="tr-TR" sz="2800" b="1" i="1" dirty="0"/>
              <a:t> sağlık üzerine faydalı etkileri olduğunu göstermiştir!</a:t>
            </a:r>
          </a:p>
        </p:txBody>
      </p:sp>
      <p:sp>
        <p:nvSpPr>
          <p:cNvPr id="7" name="Metin kutusu 6">
            <a:extLst>
              <a:ext uri="{FF2B5EF4-FFF2-40B4-BE49-F238E27FC236}">
                <a16:creationId xmlns:a16="http://schemas.microsoft.com/office/drawing/2014/main" id="{06120AE9-9467-4FA1-A73C-1EBB734B93DB}"/>
              </a:ext>
            </a:extLst>
          </p:cNvPr>
          <p:cNvSpPr txBox="1"/>
          <p:nvPr/>
        </p:nvSpPr>
        <p:spPr>
          <a:xfrm>
            <a:off x="936674" y="6273330"/>
            <a:ext cx="10515600" cy="246221"/>
          </a:xfrm>
          <a:prstGeom prst="rect">
            <a:avLst/>
          </a:prstGeom>
          <a:noFill/>
        </p:spPr>
        <p:txBody>
          <a:bodyPr wrap="square" rtlCol="0">
            <a:spAutoFit/>
          </a:bodyPr>
          <a:lstStyle/>
          <a:p>
            <a:pPr>
              <a:spcAft>
                <a:spcPts val="600"/>
              </a:spcAft>
            </a:pPr>
            <a:r>
              <a:rPr lang="tr-TR" sz="1000" dirty="0" err="1">
                <a:solidFill>
                  <a:schemeClr val="tx1">
                    <a:lumMod val="95000"/>
                    <a:lumOff val="5000"/>
                  </a:schemeClr>
                </a:solidFill>
              </a:rPr>
              <a:t>Graf</a:t>
            </a:r>
            <a:r>
              <a:rPr lang="tr-TR" sz="1000" dirty="0">
                <a:solidFill>
                  <a:schemeClr val="tx1">
                    <a:lumMod val="95000"/>
                    <a:lumOff val="5000"/>
                  </a:schemeClr>
                </a:solidFill>
              </a:rPr>
              <a:t> BL et al., 2015: </a:t>
            </a:r>
            <a:r>
              <a:rPr lang="tr-TR" sz="1000" dirty="0" err="1">
                <a:solidFill>
                  <a:schemeClr val="tx1">
                    <a:lumMod val="95000"/>
                    <a:lumOff val="5000"/>
                  </a:schemeClr>
                </a:solidFill>
              </a:rPr>
              <a:t>Innovations</a:t>
            </a:r>
            <a:r>
              <a:rPr lang="tr-TR" sz="1000" dirty="0">
                <a:solidFill>
                  <a:schemeClr val="tx1">
                    <a:lumMod val="95000"/>
                    <a:lumOff val="5000"/>
                  </a:schemeClr>
                </a:solidFill>
              </a:rPr>
              <a:t> in </a:t>
            </a:r>
            <a:r>
              <a:rPr lang="tr-TR" sz="1000" dirty="0" err="1">
                <a:solidFill>
                  <a:schemeClr val="tx1">
                    <a:lumMod val="95000"/>
                    <a:lumOff val="5000"/>
                  </a:schemeClr>
                </a:solidFill>
              </a:rPr>
              <a:t>health</a:t>
            </a:r>
            <a:r>
              <a:rPr lang="tr-TR" sz="1000" dirty="0">
                <a:solidFill>
                  <a:schemeClr val="tx1">
                    <a:lumMod val="95000"/>
                    <a:lumOff val="5000"/>
                  </a:schemeClr>
                </a:solidFill>
              </a:rPr>
              <a:t> </a:t>
            </a:r>
            <a:r>
              <a:rPr lang="tr-TR" sz="1000" dirty="0" err="1">
                <a:solidFill>
                  <a:schemeClr val="tx1">
                    <a:lumMod val="95000"/>
                    <a:lumOff val="5000"/>
                  </a:schemeClr>
                </a:solidFill>
              </a:rPr>
              <a:t>value</a:t>
            </a:r>
            <a:r>
              <a:rPr lang="tr-TR" sz="1000" dirty="0">
                <a:solidFill>
                  <a:schemeClr val="tx1">
                    <a:lumMod val="95000"/>
                    <a:lumOff val="5000"/>
                  </a:schemeClr>
                </a:solidFill>
              </a:rPr>
              <a:t> </a:t>
            </a:r>
            <a:r>
              <a:rPr lang="tr-TR" sz="1000" dirty="0" err="1">
                <a:solidFill>
                  <a:schemeClr val="tx1">
                    <a:lumMod val="95000"/>
                    <a:lumOff val="5000"/>
                  </a:schemeClr>
                </a:solidFill>
              </a:rPr>
              <a:t>and</a:t>
            </a:r>
            <a:r>
              <a:rPr lang="tr-TR" sz="1000" dirty="0">
                <a:solidFill>
                  <a:schemeClr val="tx1">
                    <a:lumMod val="95000"/>
                    <a:lumOff val="5000"/>
                  </a:schemeClr>
                </a:solidFill>
              </a:rPr>
              <a:t> </a:t>
            </a:r>
            <a:r>
              <a:rPr lang="tr-TR" sz="1000" dirty="0" err="1">
                <a:solidFill>
                  <a:schemeClr val="tx1">
                    <a:lumMod val="95000"/>
                    <a:lumOff val="5000"/>
                  </a:schemeClr>
                </a:solidFill>
              </a:rPr>
              <a:t>functional</a:t>
            </a:r>
            <a:r>
              <a:rPr lang="tr-TR" sz="1000" dirty="0">
                <a:solidFill>
                  <a:schemeClr val="tx1">
                    <a:lumMod val="95000"/>
                    <a:lumOff val="5000"/>
                  </a:schemeClr>
                </a:solidFill>
              </a:rPr>
              <a:t> </a:t>
            </a:r>
            <a:r>
              <a:rPr lang="tr-TR" sz="1000" dirty="0" err="1">
                <a:solidFill>
                  <a:schemeClr val="tx1">
                    <a:lumMod val="95000"/>
                    <a:lumOff val="5000"/>
                  </a:schemeClr>
                </a:solidFill>
              </a:rPr>
              <a:t>food</a:t>
            </a:r>
            <a:r>
              <a:rPr lang="tr-TR" sz="1000" dirty="0">
                <a:solidFill>
                  <a:schemeClr val="tx1">
                    <a:lumMod val="95000"/>
                    <a:lumOff val="5000"/>
                  </a:schemeClr>
                </a:solidFill>
              </a:rPr>
              <a:t> </a:t>
            </a:r>
            <a:r>
              <a:rPr lang="tr-TR" sz="1000" dirty="0" err="1">
                <a:solidFill>
                  <a:schemeClr val="tx1">
                    <a:lumMod val="95000"/>
                    <a:lumOff val="5000"/>
                  </a:schemeClr>
                </a:solidFill>
              </a:rPr>
              <a:t>development</a:t>
            </a:r>
            <a:r>
              <a:rPr lang="tr-TR" sz="1000" dirty="0">
                <a:solidFill>
                  <a:schemeClr val="tx1">
                    <a:lumMod val="95000"/>
                    <a:lumOff val="5000"/>
                  </a:schemeClr>
                </a:solidFill>
              </a:rPr>
              <a:t> of </a:t>
            </a:r>
            <a:r>
              <a:rPr lang="tr-TR" sz="1000" dirty="0" err="1">
                <a:solidFill>
                  <a:schemeClr val="tx1">
                    <a:lumMod val="95000"/>
                    <a:lumOff val="5000"/>
                  </a:schemeClr>
                </a:solidFill>
              </a:rPr>
              <a:t>quinoa</a:t>
            </a:r>
            <a:r>
              <a:rPr lang="tr-TR" sz="1000" dirty="0">
                <a:solidFill>
                  <a:schemeClr val="tx1">
                    <a:lumMod val="95000"/>
                    <a:lumOff val="5000"/>
                  </a:schemeClr>
                </a:solidFill>
              </a:rPr>
              <a:t> (</a:t>
            </a:r>
            <a:r>
              <a:rPr lang="tr-TR" sz="1000" dirty="0" err="1">
                <a:solidFill>
                  <a:schemeClr val="tx1">
                    <a:lumMod val="95000"/>
                    <a:lumOff val="5000"/>
                  </a:schemeClr>
                </a:solidFill>
              </a:rPr>
              <a:t>Chenopodium</a:t>
            </a:r>
            <a:r>
              <a:rPr lang="tr-TR" sz="1000" dirty="0">
                <a:solidFill>
                  <a:schemeClr val="tx1">
                    <a:lumMod val="95000"/>
                    <a:lumOff val="5000"/>
                  </a:schemeClr>
                </a:solidFill>
              </a:rPr>
              <a:t> </a:t>
            </a:r>
            <a:r>
              <a:rPr lang="tr-TR" sz="1000" dirty="0" err="1">
                <a:solidFill>
                  <a:schemeClr val="tx1">
                    <a:lumMod val="95000"/>
                    <a:lumOff val="5000"/>
                  </a:schemeClr>
                </a:solidFill>
              </a:rPr>
              <a:t>quinoa</a:t>
            </a:r>
            <a:r>
              <a:rPr lang="tr-TR" sz="1000" dirty="0">
                <a:solidFill>
                  <a:schemeClr val="tx1">
                    <a:lumMod val="95000"/>
                    <a:lumOff val="5000"/>
                  </a:schemeClr>
                </a:solidFill>
              </a:rPr>
              <a:t> </a:t>
            </a:r>
            <a:r>
              <a:rPr lang="tr-TR" sz="1000" dirty="0" err="1">
                <a:solidFill>
                  <a:schemeClr val="tx1">
                    <a:lumMod val="95000"/>
                    <a:lumOff val="5000"/>
                  </a:schemeClr>
                </a:solidFill>
              </a:rPr>
              <a:t>wild</a:t>
            </a:r>
            <a:r>
              <a:rPr lang="tr-TR" sz="1000" dirty="0">
                <a:solidFill>
                  <a:schemeClr val="tx1">
                    <a:lumMod val="95000"/>
                    <a:lumOff val="5000"/>
                  </a:schemeClr>
                </a:solidFill>
              </a:rPr>
              <a:t>.), </a:t>
            </a:r>
            <a:r>
              <a:rPr lang="tr-TR" sz="1000" dirty="0" err="1">
                <a:solidFill>
                  <a:schemeClr val="tx1">
                    <a:lumMod val="95000"/>
                    <a:lumOff val="5000"/>
                  </a:schemeClr>
                </a:solidFill>
              </a:rPr>
              <a:t>Comprehensive</a:t>
            </a:r>
            <a:r>
              <a:rPr lang="tr-TR" sz="1000" dirty="0">
                <a:solidFill>
                  <a:schemeClr val="tx1">
                    <a:lumMod val="95000"/>
                    <a:lumOff val="5000"/>
                  </a:schemeClr>
                </a:solidFill>
              </a:rPr>
              <a:t> </a:t>
            </a:r>
            <a:r>
              <a:rPr lang="tr-TR" sz="1000" dirty="0" err="1">
                <a:solidFill>
                  <a:schemeClr val="tx1">
                    <a:lumMod val="95000"/>
                    <a:lumOff val="5000"/>
                  </a:schemeClr>
                </a:solidFill>
              </a:rPr>
              <a:t>reviews</a:t>
            </a:r>
            <a:r>
              <a:rPr lang="tr-TR" sz="1000" dirty="0">
                <a:solidFill>
                  <a:schemeClr val="tx1">
                    <a:lumMod val="95000"/>
                    <a:lumOff val="5000"/>
                  </a:schemeClr>
                </a:solidFill>
              </a:rPr>
              <a:t> in </a:t>
            </a:r>
            <a:r>
              <a:rPr lang="tr-TR" sz="1000" dirty="0" err="1">
                <a:solidFill>
                  <a:schemeClr val="tx1">
                    <a:lumMod val="95000"/>
                    <a:lumOff val="5000"/>
                  </a:schemeClr>
                </a:solidFill>
              </a:rPr>
              <a:t>food</a:t>
            </a:r>
            <a:r>
              <a:rPr lang="tr-TR" sz="1000" dirty="0">
                <a:solidFill>
                  <a:schemeClr val="tx1">
                    <a:lumMod val="95000"/>
                    <a:lumOff val="5000"/>
                  </a:schemeClr>
                </a:solidFill>
              </a:rPr>
              <a:t> </a:t>
            </a:r>
            <a:r>
              <a:rPr lang="tr-TR" sz="1000" dirty="0" err="1">
                <a:solidFill>
                  <a:schemeClr val="tx1">
                    <a:lumMod val="95000"/>
                    <a:lumOff val="5000"/>
                  </a:schemeClr>
                </a:solidFill>
              </a:rPr>
              <a:t>science</a:t>
            </a:r>
            <a:r>
              <a:rPr lang="tr-TR" sz="1000" dirty="0">
                <a:solidFill>
                  <a:schemeClr val="tx1">
                    <a:lumMod val="95000"/>
                    <a:lumOff val="5000"/>
                  </a:schemeClr>
                </a:solidFill>
              </a:rPr>
              <a:t> </a:t>
            </a:r>
            <a:r>
              <a:rPr lang="tr-TR" sz="1000" dirty="0" err="1">
                <a:solidFill>
                  <a:schemeClr val="tx1">
                    <a:lumMod val="95000"/>
                    <a:lumOff val="5000"/>
                  </a:schemeClr>
                </a:solidFill>
              </a:rPr>
              <a:t>and</a:t>
            </a:r>
            <a:r>
              <a:rPr lang="tr-TR" sz="1000" dirty="0">
                <a:solidFill>
                  <a:schemeClr val="tx1">
                    <a:lumMod val="95000"/>
                    <a:lumOff val="5000"/>
                  </a:schemeClr>
                </a:solidFill>
              </a:rPr>
              <a:t> </a:t>
            </a:r>
            <a:r>
              <a:rPr lang="tr-TR" sz="1000" dirty="0" err="1">
                <a:solidFill>
                  <a:schemeClr val="tx1">
                    <a:lumMod val="95000"/>
                    <a:lumOff val="5000"/>
                  </a:schemeClr>
                </a:solidFill>
              </a:rPr>
              <a:t>food</a:t>
            </a:r>
            <a:r>
              <a:rPr lang="tr-TR" sz="1000" dirty="0">
                <a:solidFill>
                  <a:schemeClr val="tx1">
                    <a:lumMod val="95000"/>
                    <a:lumOff val="5000"/>
                  </a:schemeClr>
                </a:solidFill>
              </a:rPr>
              <a:t> </a:t>
            </a:r>
            <a:r>
              <a:rPr lang="tr-TR" sz="1000" dirty="0" err="1">
                <a:solidFill>
                  <a:schemeClr val="tx1">
                    <a:lumMod val="95000"/>
                    <a:lumOff val="5000"/>
                  </a:schemeClr>
                </a:solidFill>
              </a:rPr>
              <a:t>safety</a:t>
            </a:r>
            <a:r>
              <a:rPr lang="tr-TR" sz="1000" dirty="0">
                <a:solidFill>
                  <a:schemeClr val="tx1">
                    <a:lumMod val="95000"/>
                    <a:lumOff val="5000"/>
                  </a:schemeClr>
                </a:solidFill>
              </a:rPr>
              <a:t>, </a:t>
            </a:r>
            <a:r>
              <a:rPr lang="tr-TR" sz="1000" dirty="0" err="1">
                <a:solidFill>
                  <a:schemeClr val="tx1">
                    <a:lumMod val="95000"/>
                    <a:lumOff val="5000"/>
                  </a:schemeClr>
                </a:solidFill>
              </a:rPr>
              <a:t>volume</a:t>
            </a:r>
            <a:r>
              <a:rPr lang="tr-TR" sz="1000" dirty="0">
                <a:solidFill>
                  <a:schemeClr val="tx1">
                    <a:lumMod val="95000"/>
                    <a:lumOff val="5000"/>
                  </a:schemeClr>
                </a:solidFill>
              </a:rPr>
              <a:t> 14(4).</a:t>
            </a:r>
          </a:p>
        </p:txBody>
      </p:sp>
    </p:spTree>
    <p:extLst>
      <p:ext uri="{BB962C8B-B14F-4D97-AF65-F5344CB8AC3E}">
        <p14:creationId xmlns:p14="http://schemas.microsoft.com/office/powerpoint/2010/main" val="1467294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532A3BD-B96D-4903-A59D-EA6806D1C6FB}"/>
              </a:ext>
            </a:extLst>
          </p:cNvPr>
          <p:cNvPicPr>
            <a:picLocks noChangeAspect="1"/>
          </p:cNvPicPr>
          <p:nvPr/>
        </p:nvPicPr>
        <p:blipFill rotWithShape="1">
          <a:blip r:embed="rId2">
            <a:extLst>
              <a:ext uri="{28A0092B-C50C-407E-A947-70E740481C1C}">
                <a14:useLocalDpi xmlns:a14="http://schemas.microsoft.com/office/drawing/2010/main" val="0"/>
              </a:ext>
            </a:extLst>
          </a:blip>
          <a:srcRect r="1" b="36"/>
          <a:stretch/>
        </p:blipFill>
        <p:spPr>
          <a:xfrm>
            <a:off x="6541053" y="1999478"/>
            <a:ext cx="4777381" cy="26863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Başlık 1">
            <a:extLst>
              <a:ext uri="{FF2B5EF4-FFF2-40B4-BE49-F238E27FC236}">
                <a16:creationId xmlns:a16="http://schemas.microsoft.com/office/drawing/2014/main" id="{2EBEB914-C0C7-4DC2-98C8-761F96B51121}"/>
              </a:ext>
            </a:extLst>
          </p:cNvPr>
          <p:cNvSpPr>
            <a:spLocks noGrp="1"/>
          </p:cNvSpPr>
          <p:nvPr>
            <p:ph type="title"/>
          </p:nvPr>
        </p:nvSpPr>
        <p:spPr>
          <a:xfrm>
            <a:off x="838201" y="479493"/>
            <a:ext cx="5257800" cy="1325563"/>
          </a:xfrm>
        </p:spPr>
        <p:txBody>
          <a:bodyPr>
            <a:normAutofit/>
          </a:bodyPr>
          <a:lstStyle/>
          <a:p>
            <a:r>
              <a:rPr lang="tr-TR" b="1" dirty="0" err="1"/>
              <a:t>Neptune</a:t>
            </a:r>
            <a:r>
              <a:rPr lang="tr-TR" b="1" dirty="0"/>
              <a:t> </a:t>
            </a:r>
            <a:r>
              <a:rPr lang="tr-TR" b="1" dirty="0" err="1"/>
              <a:t>Zinc</a:t>
            </a:r>
            <a:endParaRPr lang="tr-TR" dirty="0"/>
          </a:p>
        </p:txBody>
      </p:sp>
      <p:sp>
        <p:nvSpPr>
          <p:cNvPr id="3" name="İçerik Yer Tutucusu 2">
            <a:extLst>
              <a:ext uri="{FF2B5EF4-FFF2-40B4-BE49-F238E27FC236}">
                <a16:creationId xmlns:a16="http://schemas.microsoft.com/office/drawing/2014/main" id="{95182006-2331-464F-8DE7-122455D9D25A}"/>
              </a:ext>
            </a:extLst>
          </p:cNvPr>
          <p:cNvSpPr>
            <a:spLocks noGrp="1"/>
          </p:cNvSpPr>
          <p:nvPr>
            <p:ph idx="1"/>
          </p:nvPr>
        </p:nvSpPr>
        <p:spPr>
          <a:xfrm>
            <a:off x="838201" y="1984443"/>
            <a:ext cx="5257800" cy="4192520"/>
          </a:xfrm>
        </p:spPr>
        <p:txBody>
          <a:bodyPr>
            <a:normAutofit/>
          </a:bodyPr>
          <a:lstStyle/>
          <a:p>
            <a:pPr marL="0" indent="0">
              <a:buNone/>
            </a:pPr>
            <a:r>
              <a:rPr lang="tr-TR" sz="2000" b="1" u="sng" dirty="0" err="1"/>
              <a:t>Fruit</a:t>
            </a:r>
            <a:r>
              <a:rPr lang="tr-TR" sz="2000" b="1" u="sng" dirty="0"/>
              <a:t> </a:t>
            </a:r>
            <a:r>
              <a:rPr lang="tr-TR" sz="2000" b="1" u="sng" dirty="0" err="1"/>
              <a:t>Mix’in</a:t>
            </a:r>
            <a:r>
              <a:rPr lang="tr-TR" sz="2000" b="1" u="sng" dirty="0"/>
              <a:t> </a:t>
            </a:r>
          </a:p>
          <a:p>
            <a:pPr marL="0" indent="0">
              <a:buNone/>
            </a:pPr>
            <a:r>
              <a:rPr lang="tr-TR" sz="2000" b="1" u="sng" dirty="0"/>
              <a:t>Vitamin, mineral ve </a:t>
            </a:r>
            <a:r>
              <a:rPr lang="tr-TR" sz="2000" b="1" u="sng" dirty="0" err="1"/>
              <a:t>polifenol</a:t>
            </a:r>
            <a:r>
              <a:rPr lang="tr-TR" sz="2000" b="1" u="sng" dirty="0"/>
              <a:t> içeriği sayesinde </a:t>
            </a:r>
          </a:p>
          <a:p>
            <a:pPr marL="0" indent="0">
              <a:buNone/>
            </a:pPr>
            <a:r>
              <a:rPr lang="tr-TR" sz="2000" b="1" u="sng" dirty="0" err="1"/>
              <a:t>sinerjik</a:t>
            </a:r>
            <a:r>
              <a:rPr lang="tr-TR" sz="2000" b="1" u="sng" dirty="0"/>
              <a:t> etki sağlar</a:t>
            </a:r>
            <a:r>
              <a:rPr lang="tr-TR" sz="1500" b="1" u="sng" dirty="0"/>
              <a:t>.</a:t>
            </a:r>
          </a:p>
          <a:p>
            <a:pPr marL="0" indent="0">
              <a:buNone/>
            </a:pPr>
            <a:endParaRPr lang="tr-TR" sz="1500" b="1" dirty="0"/>
          </a:p>
          <a:p>
            <a:pPr marL="0" indent="0">
              <a:buNone/>
            </a:pPr>
            <a:r>
              <a:rPr lang="tr-TR" sz="1500" b="1" dirty="0"/>
              <a:t>*</a:t>
            </a:r>
            <a:r>
              <a:rPr lang="tr-TR" sz="1500" b="1" dirty="0" err="1"/>
              <a:t>Fruit</a:t>
            </a:r>
            <a:r>
              <a:rPr lang="tr-TR" sz="1500" b="1" dirty="0"/>
              <a:t> </a:t>
            </a:r>
            <a:r>
              <a:rPr lang="tr-TR" sz="1500" b="1" dirty="0" err="1"/>
              <a:t>Mix</a:t>
            </a:r>
            <a:r>
              <a:rPr lang="tr-TR" sz="1500" b="1" dirty="0"/>
              <a:t> içeriği:</a:t>
            </a:r>
          </a:p>
          <a:p>
            <a:pPr marL="457200" indent="-457200">
              <a:buFont typeface="+mj-lt"/>
              <a:buAutoNum type="arabicPeriod"/>
            </a:pPr>
            <a:r>
              <a:rPr lang="tr-TR" sz="1500" dirty="0"/>
              <a:t>Üzüm ekstresi</a:t>
            </a:r>
          </a:p>
          <a:p>
            <a:pPr marL="457200" indent="-457200">
              <a:buFont typeface="+mj-lt"/>
              <a:buAutoNum type="arabicPeriod"/>
            </a:pPr>
            <a:r>
              <a:rPr lang="tr-TR" sz="1500" dirty="0"/>
              <a:t>Nar kabuğu ekstresi</a:t>
            </a:r>
          </a:p>
          <a:p>
            <a:pPr marL="457200" indent="-457200">
              <a:buFont typeface="+mj-lt"/>
              <a:buAutoNum type="arabicPeriod"/>
            </a:pPr>
            <a:r>
              <a:rPr lang="tr-TR" sz="1500" dirty="0"/>
              <a:t>Yaban mersini ekstresi</a:t>
            </a:r>
          </a:p>
          <a:p>
            <a:pPr marL="457200" indent="-457200">
              <a:buFont typeface="+mj-lt"/>
              <a:buAutoNum type="arabicPeriod"/>
            </a:pPr>
            <a:r>
              <a:rPr lang="tr-TR" sz="1500" dirty="0"/>
              <a:t>Yüksek mavi yemiş ekstresi</a:t>
            </a:r>
          </a:p>
          <a:p>
            <a:pPr marL="457200" indent="-457200">
              <a:buFont typeface="+mj-lt"/>
              <a:buAutoNum type="arabicPeriod"/>
            </a:pPr>
            <a:r>
              <a:rPr lang="tr-TR" sz="1500" dirty="0" err="1"/>
              <a:t>Cranberry</a:t>
            </a:r>
            <a:r>
              <a:rPr lang="tr-TR" sz="1500" dirty="0"/>
              <a:t> ekstresi</a:t>
            </a:r>
          </a:p>
          <a:p>
            <a:pPr marL="457200" indent="-457200">
              <a:buFont typeface="+mj-lt"/>
              <a:buAutoNum type="arabicPeriod"/>
            </a:pPr>
            <a:r>
              <a:rPr lang="tr-TR" sz="1500" dirty="0"/>
              <a:t>Çilek ekstresi</a:t>
            </a:r>
          </a:p>
          <a:p>
            <a:pPr marL="457200" indent="-457200">
              <a:buFont typeface="+mj-lt"/>
              <a:buAutoNum type="arabicPeriod"/>
            </a:pPr>
            <a:r>
              <a:rPr lang="tr-TR" sz="1500" dirty="0"/>
              <a:t>Frambuaz ekstresi</a:t>
            </a:r>
            <a:endParaRPr lang="tr-TR" sz="1500" b="1" dirty="0"/>
          </a:p>
          <a:p>
            <a:endParaRPr lang="tr-TR" sz="1500" b="1" dirty="0"/>
          </a:p>
          <a:p>
            <a:endParaRPr lang="tr-TR" sz="1500" dirty="0"/>
          </a:p>
        </p:txBody>
      </p:sp>
    </p:spTree>
    <p:extLst>
      <p:ext uri="{BB962C8B-B14F-4D97-AF65-F5344CB8AC3E}">
        <p14:creationId xmlns:p14="http://schemas.microsoft.com/office/powerpoint/2010/main" val="2558589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2948F0-E6F7-4674-BBF9-9ACC2E5234CC}"/>
              </a:ext>
            </a:extLst>
          </p:cNvPr>
          <p:cNvSpPr>
            <a:spLocks noGrp="1"/>
          </p:cNvSpPr>
          <p:nvPr>
            <p:ph type="title"/>
          </p:nvPr>
        </p:nvSpPr>
        <p:spPr/>
        <p:txBody>
          <a:bodyPr/>
          <a:lstStyle/>
          <a:p>
            <a:r>
              <a:rPr lang="tr-TR" b="1" dirty="0" err="1"/>
              <a:t>Neptune</a:t>
            </a:r>
            <a:r>
              <a:rPr lang="tr-TR" b="1" dirty="0"/>
              <a:t> </a:t>
            </a:r>
            <a:r>
              <a:rPr lang="tr-TR" b="1" dirty="0" err="1"/>
              <a:t>Zinc</a:t>
            </a:r>
            <a:endParaRPr lang="tr-TR" b="1" dirty="0"/>
          </a:p>
        </p:txBody>
      </p:sp>
      <p:graphicFrame>
        <p:nvGraphicFramePr>
          <p:cNvPr id="4" name="İçerik Yer Tutucusu 2">
            <a:extLst>
              <a:ext uri="{FF2B5EF4-FFF2-40B4-BE49-F238E27FC236}">
                <a16:creationId xmlns:a16="http://schemas.microsoft.com/office/drawing/2014/main" id="{374E8A1E-3AEE-4CA7-88C3-EDB816B1CF4D}"/>
              </a:ext>
            </a:extLst>
          </p:cNvPr>
          <p:cNvGraphicFramePr>
            <a:graphicFrameLocks noGrp="1"/>
          </p:cNvGraphicFramePr>
          <p:nvPr>
            <p:ph idx="1"/>
            <p:extLst>
              <p:ext uri="{D42A27DB-BD31-4B8C-83A1-F6EECF244321}">
                <p14:modId xmlns:p14="http://schemas.microsoft.com/office/powerpoint/2010/main" val="3727373876"/>
              </p:ext>
            </p:extLst>
          </p:nvPr>
        </p:nvGraphicFramePr>
        <p:xfrm>
          <a:off x="665284" y="2124222"/>
          <a:ext cx="10861431" cy="3559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737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2948F0-E6F7-4674-BBF9-9ACC2E5234CC}"/>
              </a:ext>
            </a:extLst>
          </p:cNvPr>
          <p:cNvSpPr>
            <a:spLocks noGrp="1"/>
          </p:cNvSpPr>
          <p:nvPr>
            <p:ph type="title"/>
          </p:nvPr>
        </p:nvSpPr>
        <p:spPr/>
        <p:txBody>
          <a:bodyPr/>
          <a:lstStyle/>
          <a:p>
            <a:r>
              <a:rPr lang="tr-TR" b="1" dirty="0" err="1"/>
              <a:t>Neptune</a:t>
            </a:r>
            <a:r>
              <a:rPr lang="tr-TR" b="1" dirty="0"/>
              <a:t> </a:t>
            </a:r>
            <a:r>
              <a:rPr lang="tr-TR" b="1" dirty="0" err="1"/>
              <a:t>Zinc</a:t>
            </a:r>
            <a:endParaRPr lang="tr-TR" b="1" dirty="0"/>
          </a:p>
        </p:txBody>
      </p:sp>
      <p:graphicFrame>
        <p:nvGraphicFramePr>
          <p:cNvPr id="5" name="İçerik Yer Tutucusu 2">
            <a:extLst>
              <a:ext uri="{FF2B5EF4-FFF2-40B4-BE49-F238E27FC236}">
                <a16:creationId xmlns:a16="http://schemas.microsoft.com/office/drawing/2014/main" id="{343D0D65-0575-4AEB-8D4F-DCFF44B3172D}"/>
              </a:ext>
            </a:extLst>
          </p:cNvPr>
          <p:cNvGraphicFramePr>
            <a:graphicFrameLocks/>
          </p:cNvGraphicFramePr>
          <p:nvPr>
            <p:extLst>
              <p:ext uri="{D42A27DB-BD31-4B8C-83A1-F6EECF244321}">
                <p14:modId xmlns:p14="http://schemas.microsoft.com/office/powerpoint/2010/main" val="3360990590"/>
              </p:ext>
            </p:extLst>
          </p:nvPr>
        </p:nvGraphicFramePr>
        <p:xfrm>
          <a:off x="253217" y="1955410"/>
          <a:ext cx="11760591" cy="3351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237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beyaz tahta içeren bir resim&#10;&#10;Açıklama otomatik olarak oluşturuldu">
            <a:extLst>
              <a:ext uri="{FF2B5EF4-FFF2-40B4-BE49-F238E27FC236}">
                <a16:creationId xmlns:a16="http://schemas.microsoft.com/office/drawing/2014/main" id="{E42FF598-BF43-41C5-8A44-A2F47994DC25}"/>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90" y="1520351"/>
            <a:ext cx="4351338" cy="4351338"/>
          </a:xfrm>
        </p:spPr>
      </p:pic>
      <p:graphicFrame>
        <p:nvGraphicFramePr>
          <p:cNvPr id="6" name="Tablo 5">
            <a:extLst>
              <a:ext uri="{FF2B5EF4-FFF2-40B4-BE49-F238E27FC236}">
                <a16:creationId xmlns:a16="http://schemas.microsoft.com/office/drawing/2014/main" id="{1ED033E4-516F-4176-B41C-C27C8F9ED80A}"/>
              </a:ext>
            </a:extLst>
          </p:cNvPr>
          <p:cNvGraphicFramePr>
            <a:graphicFrameLocks noGrp="1"/>
          </p:cNvGraphicFramePr>
          <p:nvPr/>
        </p:nvGraphicFramePr>
        <p:xfrm>
          <a:off x="5304827" y="1939693"/>
          <a:ext cx="6175583" cy="3931996"/>
        </p:xfrm>
        <a:graphic>
          <a:graphicData uri="http://schemas.openxmlformats.org/drawingml/2006/table">
            <a:tbl>
              <a:tblPr firstRow="1" firstCol="1" bandRow="1">
                <a:tableStyleId>{5940675A-B579-460E-94D1-54222C63F5DA}</a:tableStyleId>
              </a:tblPr>
              <a:tblGrid>
                <a:gridCol w="4318916">
                  <a:extLst>
                    <a:ext uri="{9D8B030D-6E8A-4147-A177-3AD203B41FA5}">
                      <a16:colId xmlns:a16="http://schemas.microsoft.com/office/drawing/2014/main" val="1371179988"/>
                    </a:ext>
                  </a:extLst>
                </a:gridCol>
                <a:gridCol w="1265959">
                  <a:extLst>
                    <a:ext uri="{9D8B030D-6E8A-4147-A177-3AD203B41FA5}">
                      <a16:colId xmlns:a16="http://schemas.microsoft.com/office/drawing/2014/main" val="3075013771"/>
                    </a:ext>
                  </a:extLst>
                </a:gridCol>
                <a:gridCol w="590708">
                  <a:extLst>
                    <a:ext uri="{9D8B030D-6E8A-4147-A177-3AD203B41FA5}">
                      <a16:colId xmlns:a16="http://schemas.microsoft.com/office/drawing/2014/main" val="3080982914"/>
                    </a:ext>
                  </a:extLst>
                </a:gridCol>
              </a:tblGrid>
              <a:tr h="302778">
                <a:tc>
                  <a:txBody>
                    <a:bodyPr/>
                    <a:lstStyle/>
                    <a:p>
                      <a:pPr algn="ctr">
                        <a:lnSpc>
                          <a:spcPct val="115000"/>
                        </a:lnSpc>
                        <a:spcAft>
                          <a:spcPts val="1000"/>
                        </a:spcAft>
                      </a:pPr>
                      <a:r>
                        <a:rPr lang="tr-TR" sz="1400" b="1" dirty="0">
                          <a:effectLst/>
                        </a:rPr>
                        <a:t>Etken Madde</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400" b="1" kern="1200" dirty="0">
                          <a:solidFill>
                            <a:schemeClr val="tx1"/>
                          </a:solidFill>
                          <a:latin typeface="+mn-lt"/>
                          <a:ea typeface="+mn-ea"/>
                          <a:cs typeface="+mn-cs"/>
                        </a:rPr>
                        <a:t>Günlük Porsiyon</a:t>
                      </a:r>
                    </a:p>
                    <a:p>
                      <a:pPr algn="ctr">
                        <a:lnSpc>
                          <a:spcPct val="100000"/>
                        </a:lnSpc>
                        <a:spcAft>
                          <a:spcPts val="0"/>
                        </a:spcAft>
                      </a:pPr>
                      <a:r>
                        <a:rPr lang="tr-TR" sz="1400" b="1" kern="1200" dirty="0">
                          <a:solidFill>
                            <a:schemeClr val="tx1"/>
                          </a:solidFill>
                          <a:latin typeface="+mn-lt"/>
                          <a:ea typeface="+mn-ea"/>
                          <a:cs typeface="+mn-cs"/>
                        </a:rPr>
                        <a:t>(1 Kapsül)</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b="1" dirty="0">
                          <a:effectLst/>
                        </a:rPr>
                        <a:t>BRD*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453391"/>
                  </a:ext>
                </a:extLst>
              </a:tr>
              <a:tr h="321864">
                <a:tc>
                  <a:txBody>
                    <a:bodyPr/>
                    <a:lstStyle/>
                    <a:p>
                      <a:pPr algn="l">
                        <a:lnSpc>
                          <a:spcPct val="115000"/>
                        </a:lnSpc>
                        <a:spcAft>
                          <a:spcPts val="1000"/>
                        </a:spcAft>
                      </a:pPr>
                      <a:r>
                        <a:rPr lang="tr-TR" sz="1400" dirty="0" err="1">
                          <a:effectLst/>
                        </a:rPr>
                        <a:t>Kuinoa</a:t>
                      </a:r>
                      <a:r>
                        <a:rPr lang="tr-TR" sz="1400" dirty="0">
                          <a:effectLst/>
                        </a:rPr>
                        <a:t> tohum ekstresi (</a:t>
                      </a:r>
                      <a:r>
                        <a:rPr lang="tr-TR" sz="1400" i="1" dirty="0" err="1">
                          <a:effectLst/>
                        </a:rPr>
                        <a:t>Chenopodium</a:t>
                      </a:r>
                      <a:r>
                        <a:rPr lang="tr-TR" sz="1400" i="1" dirty="0">
                          <a:effectLst/>
                        </a:rPr>
                        <a:t> </a:t>
                      </a:r>
                      <a:r>
                        <a:rPr lang="tr-TR" sz="1400" i="1" dirty="0" err="1">
                          <a:effectLst/>
                        </a:rPr>
                        <a:t>quinoa</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a:effectLst/>
                        </a:rPr>
                        <a:t>200 mg</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0940782"/>
                  </a:ext>
                </a:extLst>
              </a:tr>
              <a:tr h="156062">
                <a:tc>
                  <a:txBody>
                    <a:bodyPr/>
                    <a:lstStyle/>
                    <a:p>
                      <a:pPr algn="l">
                        <a:lnSpc>
                          <a:spcPct val="115000"/>
                        </a:lnSpc>
                        <a:spcAft>
                          <a:spcPts val="1000"/>
                        </a:spcAft>
                      </a:pPr>
                      <a:r>
                        <a:rPr lang="tr-TR" sz="1400" dirty="0">
                          <a:effectLst/>
                        </a:rPr>
                        <a:t>Çinko</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a:effectLst/>
                        </a:rPr>
                        <a:t>15 mg</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a:effectLst/>
                        </a:rPr>
                        <a:t>%150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347682"/>
                  </a:ext>
                </a:extLst>
              </a:tr>
              <a:tr h="321864">
                <a:tc>
                  <a:txBody>
                    <a:bodyPr/>
                    <a:lstStyle/>
                    <a:p>
                      <a:pPr algn="l">
                        <a:lnSpc>
                          <a:spcPct val="115000"/>
                        </a:lnSpc>
                        <a:spcAft>
                          <a:spcPts val="1000"/>
                        </a:spcAft>
                      </a:pPr>
                      <a:r>
                        <a:rPr lang="tr-TR" sz="1400" dirty="0">
                          <a:effectLst/>
                        </a:rPr>
                        <a:t>Üzüm meyve ekstresi (</a:t>
                      </a:r>
                      <a:r>
                        <a:rPr lang="tr-TR" sz="1400" i="1" dirty="0" err="1">
                          <a:effectLst/>
                        </a:rPr>
                        <a:t>Vitis</a:t>
                      </a:r>
                      <a:r>
                        <a:rPr lang="tr-TR" sz="1400" i="1" dirty="0">
                          <a:effectLst/>
                        </a:rPr>
                        <a:t> </a:t>
                      </a:r>
                      <a:r>
                        <a:rPr lang="tr-TR" sz="1400" i="1" dirty="0" err="1">
                          <a:effectLst/>
                        </a:rPr>
                        <a:t>vinifera</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10,27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725634"/>
                  </a:ext>
                </a:extLst>
              </a:tr>
              <a:tr h="321864">
                <a:tc>
                  <a:txBody>
                    <a:bodyPr/>
                    <a:lstStyle/>
                    <a:p>
                      <a:pPr algn="l">
                        <a:lnSpc>
                          <a:spcPct val="115000"/>
                        </a:lnSpc>
                        <a:spcAft>
                          <a:spcPts val="1000"/>
                        </a:spcAft>
                      </a:pPr>
                      <a:r>
                        <a:rPr lang="tr-TR" sz="1400" dirty="0">
                          <a:effectLst/>
                        </a:rPr>
                        <a:t>Nar meyve kabuğu ekstresi (</a:t>
                      </a:r>
                      <a:r>
                        <a:rPr lang="tr-TR" sz="1400" i="1" dirty="0" err="1">
                          <a:effectLst/>
                        </a:rPr>
                        <a:t>Punica</a:t>
                      </a:r>
                      <a:r>
                        <a:rPr lang="tr-TR" sz="1400" i="1" dirty="0">
                          <a:effectLst/>
                        </a:rPr>
                        <a:t> </a:t>
                      </a:r>
                      <a:r>
                        <a:rPr lang="tr-TR" sz="1400" i="1" dirty="0" err="1">
                          <a:effectLst/>
                        </a:rPr>
                        <a:t>granatum</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3,6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9331323"/>
                  </a:ext>
                </a:extLst>
              </a:tr>
              <a:tr h="321864">
                <a:tc>
                  <a:txBody>
                    <a:bodyPr/>
                    <a:lstStyle/>
                    <a:p>
                      <a:pPr algn="l">
                        <a:lnSpc>
                          <a:spcPct val="115000"/>
                        </a:lnSpc>
                        <a:spcAft>
                          <a:spcPts val="1000"/>
                        </a:spcAft>
                      </a:pPr>
                      <a:r>
                        <a:rPr lang="tr-TR" sz="1400" dirty="0">
                          <a:effectLst/>
                        </a:rPr>
                        <a:t>Yaban mersini meyve ekstresi (</a:t>
                      </a:r>
                      <a:r>
                        <a:rPr lang="tr-TR" sz="1400" i="1" dirty="0" err="1">
                          <a:effectLst/>
                        </a:rPr>
                        <a:t>Vaccinium</a:t>
                      </a:r>
                      <a:r>
                        <a:rPr lang="tr-TR" sz="1400" i="1" dirty="0">
                          <a:effectLst/>
                        </a:rPr>
                        <a:t> </a:t>
                      </a:r>
                      <a:r>
                        <a:rPr lang="tr-TR" sz="1400" i="1" dirty="0" err="1">
                          <a:effectLst/>
                        </a:rPr>
                        <a:t>myrtillus</a:t>
                      </a:r>
                      <a:r>
                        <a:rPr lang="tr-TR" sz="1400" i="1" dirty="0">
                          <a:effectLst/>
                        </a:rPr>
                        <a:t> L</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0,86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9639686"/>
                  </a:ext>
                </a:extLst>
              </a:tr>
              <a:tr h="321864">
                <a:tc>
                  <a:txBody>
                    <a:bodyPr/>
                    <a:lstStyle/>
                    <a:p>
                      <a:pPr algn="l">
                        <a:lnSpc>
                          <a:spcPct val="115000"/>
                        </a:lnSpc>
                        <a:spcAft>
                          <a:spcPts val="1000"/>
                        </a:spcAft>
                      </a:pPr>
                      <a:r>
                        <a:rPr lang="tr-TR" sz="1400" dirty="0">
                          <a:effectLst/>
                        </a:rPr>
                        <a:t>Yüksek mavi yemiş meyve ekstresi (</a:t>
                      </a:r>
                      <a:r>
                        <a:rPr lang="tr-TR" sz="1400" i="1" dirty="0" err="1">
                          <a:effectLst/>
                        </a:rPr>
                        <a:t>Vaccinium</a:t>
                      </a:r>
                      <a:r>
                        <a:rPr lang="tr-TR" sz="1400" i="1" dirty="0">
                          <a:effectLst/>
                        </a:rPr>
                        <a:t> </a:t>
                      </a:r>
                      <a:r>
                        <a:rPr lang="tr-TR" sz="1400" i="1" dirty="0" err="1">
                          <a:effectLst/>
                        </a:rPr>
                        <a:t>corymbosum</a:t>
                      </a:r>
                      <a:r>
                        <a:rPr lang="tr-TR" sz="1400" i="1" dirty="0">
                          <a:effectLst/>
                        </a:rPr>
                        <a:t> L</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0,32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7563186"/>
                  </a:ext>
                </a:extLst>
              </a:tr>
              <a:tr h="487666">
                <a:tc>
                  <a:txBody>
                    <a:bodyPr/>
                    <a:lstStyle/>
                    <a:p>
                      <a:pPr algn="l">
                        <a:lnSpc>
                          <a:spcPct val="115000"/>
                        </a:lnSpc>
                        <a:spcAft>
                          <a:spcPts val="1000"/>
                        </a:spcAft>
                      </a:pPr>
                      <a:r>
                        <a:rPr lang="tr-TR" sz="1400" dirty="0">
                          <a:effectLst/>
                        </a:rPr>
                        <a:t>Büyük meyveli </a:t>
                      </a:r>
                      <a:r>
                        <a:rPr lang="tr-TR" sz="1400" dirty="0" err="1">
                          <a:effectLst/>
                        </a:rPr>
                        <a:t>vaksiniyum</a:t>
                      </a:r>
                      <a:r>
                        <a:rPr lang="tr-TR" sz="1400" dirty="0">
                          <a:effectLst/>
                        </a:rPr>
                        <a:t> meyve ekstresi (</a:t>
                      </a:r>
                      <a:r>
                        <a:rPr lang="tr-TR" sz="1400" i="1" dirty="0" err="1">
                          <a:effectLst/>
                        </a:rPr>
                        <a:t>Vaccinium</a:t>
                      </a:r>
                      <a:r>
                        <a:rPr lang="tr-TR" sz="1400" i="1" dirty="0">
                          <a:effectLst/>
                        </a:rPr>
                        <a:t> </a:t>
                      </a:r>
                      <a:r>
                        <a:rPr lang="tr-TR" sz="1400" i="1" dirty="0" err="1">
                          <a:effectLst/>
                        </a:rPr>
                        <a:t>macrocarpon</a:t>
                      </a:r>
                      <a:r>
                        <a:rPr lang="tr-TR" sz="1400" i="1" dirty="0">
                          <a:effectLst/>
                        </a:rPr>
                        <a:t> </a:t>
                      </a:r>
                      <a:r>
                        <a:rPr lang="tr-TR" sz="1400" i="1" dirty="0" err="1">
                          <a:effectLst/>
                        </a:rPr>
                        <a:t>aiton</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0,32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845508"/>
                  </a:ext>
                </a:extLst>
              </a:tr>
              <a:tr h="487666">
                <a:tc>
                  <a:txBody>
                    <a:bodyPr/>
                    <a:lstStyle/>
                    <a:p>
                      <a:pPr algn="l">
                        <a:lnSpc>
                          <a:spcPct val="115000"/>
                        </a:lnSpc>
                        <a:spcAft>
                          <a:spcPts val="1000"/>
                        </a:spcAft>
                      </a:pPr>
                      <a:r>
                        <a:rPr lang="tr-TR" sz="1400" dirty="0">
                          <a:effectLst/>
                        </a:rPr>
                        <a:t>Çilek meyve ekstresi (</a:t>
                      </a:r>
                      <a:r>
                        <a:rPr lang="tr-TR" sz="1400" i="1" dirty="0" err="1">
                          <a:effectLst/>
                        </a:rPr>
                        <a:t>Fragaria</a:t>
                      </a:r>
                      <a:r>
                        <a:rPr lang="tr-TR" sz="1400" i="1" dirty="0">
                          <a:effectLst/>
                        </a:rPr>
                        <a:t> x ananassa (</a:t>
                      </a:r>
                      <a:r>
                        <a:rPr lang="tr-TR" sz="1400" i="1" dirty="0" err="1">
                          <a:effectLst/>
                        </a:rPr>
                        <a:t>Duchesne</a:t>
                      </a:r>
                      <a:r>
                        <a:rPr lang="tr-TR" sz="1400" i="1" dirty="0">
                          <a:effectLst/>
                        </a:rPr>
                        <a:t> </a:t>
                      </a:r>
                      <a:r>
                        <a:rPr lang="tr-TR" sz="1400" i="1" dirty="0" err="1">
                          <a:effectLst/>
                        </a:rPr>
                        <a:t>ex</a:t>
                      </a:r>
                      <a:r>
                        <a:rPr lang="tr-TR" sz="1400" i="1" dirty="0">
                          <a:effectLst/>
                        </a:rPr>
                        <a:t> </a:t>
                      </a:r>
                      <a:r>
                        <a:rPr lang="tr-TR" sz="1400" i="1" dirty="0" err="1">
                          <a:effectLst/>
                        </a:rPr>
                        <a:t>Weston</a:t>
                      </a:r>
                      <a:r>
                        <a:rPr lang="tr-TR" sz="1400" i="1" dirty="0">
                          <a:effectLst/>
                        </a:rPr>
                        <a:t>) </a:t>
                      </a:r>
                      <a:r>
                        <a:rPr lang="tr-TR" sz="1400" i="1" dirty="0" err="1">
                          <a:effectLst/>
                        </a:rPr>
                        <a:t>Duchesne</a:t>
                      </a:r>
                      <a:r>
                        <a:rPr lang="tr-TR" sz="1400" i="1" dirty="0">
                          <a:effectLst/>
                        </a:rPr>
                        <a:t> </a:t>
                      </a:r>
                      <a:r>
                        <a:rPr lang="tr-TR" sz="1400" i="1" dirty="0" err="1">
                          <a:effectLst/>
                        </a:rPr>
                        <a:t>ex</a:t>
                      </a:r>
                      <a:r>
                        <a:rPr lang="tr-TR" sz="1400" i="1" dirty="0">
                          <a:effectLst/>
                        </a:rPr>
                        <a:t> </a:t>
                      </a:r>
                      <a:r>
                        <a:rPr lang="tr-TR" sz="1400" i="1" dirty="0" err="1">
                          <a:effectLst/>
                        </a:rPr>
                        <a:t>Rozie</a:t>
                      </a:r>
                      <a:r>
                        <a:rPr lang="tr-TR" sz="1400" dirty="0" err="1">
                          <a:effectLst/>
                        </a:rPr>
                        <a:t>r</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0,32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9901850"/>
                  </a:ext>
                </a:extLst>
              </a:tr>
              <a:tr h="321864">
                <a:tc>
                  <a:txBody>
                    <a:bodyPr/>
                    <a:lstStyle/>
                    <a:p>
                      <a:pPr algn="l">
                        <a:lnSpc>
                          <a:spcPct val="115000"/>
                        </a:lnSpc>
                        <a:spcAft>
                          <a:spcPts val="1000"/>
                        </a:spcAft>
                      </a:pPr>
                      <a:r>
                        <a:rPr lang="tr-TR" sz="1400" dirty="0">
                          <a:effectLst/>
                        </a:rPr>
                        <a:t>Frambuaz meyve ekstresi (</a:t>
                      </a:r>
                      <a:r>
                        <a:rPr lang="tr-TR" sz="1400" i="1" dirty="0" err="1">
                          <a:effectLst/>
                        </a:rPr>
                        <a:t>Rubus</a:t>
                      </a:r>
                      <a:r>
                        <a:rPr lang="tr-TR" sz="1400" i="1" dirty="0">
                          <a:effectLst/>
                        </a:rPr>
                        <a:t> </a:t>
                      </a:r>
                      <a:r>
                        <a:rPr lang="tr-TR" sz="1400" i="1" dirty="0" err="1">
                          <a:effectLst/>
                        </a:rPr>
                        <a:t>idaeus</a:t>
                      </a:r>
                      <a:r>
                        <a:rPr lang="tr-TR" sz="1400" dirty="0">
                          <a:effectLst/>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0,32 mg</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tr-TR" sz="14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029493"/>
                  </a:ext>
                </a:extLst>
              </a:tr>
            </a:tbl>
          </a:graphicData>
        </a:graphic>
      </p:graphicFrame>
      <p:sp>
        <p:nvSpPr>
          <p:cNvPr id="8" name="Metin kutusu 7">
            <a:extLst>
              <a:ext uri="{FF2B5EF4-FFF2-40B4-BE49-F238E27FC236}">
                <a16:creationId xmlns:a16="http://schemas.microsoft.com/office/drawing/2014/main" id="{9D801C00-88B2-49A5-9703-9C901B5FE4C5}"/>
              </a:ext>
            </a:extLst>
          </p:cNvPr>
          <p:cNvSpPr txBox="1"/>
          <p:nvPr/>
        </p:nvSpPr>
        <p:spPr>
          <a:xfrm>
            <a:off x="5266777" y="6048250"/>
            <a:ext cx="6098344" cy="382092"/>
          </a:xfrm>
          <a:prstGeom prst="rect">
            <a:avLst/>
          </a:prstGeom>
          <a:noFill/>
        </p:spPr>
        <p:txBody>
          <a:bodyPr wrap="square">
            <a:spAutoFit/>
          </a:bodyPr>
          <a:lstStyle/>
          <a:p>
            <a:pPr>
              <a:lnSpc>
                <a:spcPct val="150000"/>
              </a:lnSpc>
              <a:spcAft>
                <a:spcPts val="1200"/>
              </a:spcAft>
            </a:pPr>
            <a:r>
              <a:rPr lang="tr-TR" sz="1400" dirty="0"/>
              <a:t>*Günlük porsiyonun Beslenme Referans Değeridir.</a:t>
            </a:r>
          </a:p>
        </p:txBody>
      </p:sp>
      <p:sp>
        <p:nvSpPr>
          <p:cNvPr id="10" name="Metin kutusu 9">
            <a:extLst>
              <a:ext uri="{FF2B5EF4-FFF2-40B4-BE49-F238E27FC236}">
                <a16:creationId xmlns:a16="http://schemas.microsoft.com/office/drawing/2014/main" id="{616E26CE-21E2-4A11-A44E-08F3FD0B16BB}"/>
              </a:ext>
            </a:extLst>
          </p:cNvPr>
          <p:cNvSpPr txBox="1"/>
          <p:nvPr/>
        </p:nvSpPr>
        <p:spPr>
          <a:xfrm>
            <a:off x="5178217" y="781100"/>
            <a:ext cx="6098344" cy="790986"/>
          </a:xfrm>
          <a:prstGeom prst="rect">
            <a:avLst/>
          </a:prstGeom>
          <a:noFill/>
        </p:spPr>
        <p:txBody>
          <a:bodyPr wrap="square">
            <a:spAutoFit/>
          </a:bodyPr>
          <a:lstStyle/>
          <a:p>
            <a:pPr>
              <a:lnSpc>
                <a:spcPct val="150000"/>
              </a:lnSpc>
              <a:spcAft>
                <a:spcPts val="1000"/>
              </a:spcAft>
            </a:pPr>
            <a:r>
              <a:rPr lang="tr-TR" sz="1600" b="1" dirty="0">
                <a:effectLst/>
                <a:ea typeface="Calibri" panose="020F0502020204030204" pitchFamily="34" charset="0"/>
                <a:cs typeface="Times New Roman" panose="02020603050405020304" pitchFamily="18" charset="0"/>
              </a:rPr>
              <a:t>Kullanım Bilgisi:</a:t>
            </a:r>
            <a:r>
              <a:rPr lang="tr-TR" sz="1600" dirty="0">
                <a:effectLst/>
                <a:ea typeface="Calibri" panose="020F0502020204030204" pitchFamily="34" charset="0"/>
                <a:cs typeface="Times New Roman" panose="02020603050405020304" pitchFamily="18" charset="0"/>
              </a:rPr>
              <a:t> 11 yaş ve üzeri tarafından günde 1 kapsül olarak kullanılması tavsiye edilir.</a:t>
            </a:r>
            <a:endParaRPr lang="tr-TR"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350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831369-151A-41E3-A146-4AFFC5E3979A}"/>
              </a:ext>
            </a:extLst>
          </p:cNvPr>
          <p:cNvSpPr>
            <a:spLocks noGrp="1"/>
          </p:cNvSpPr>
          <p:nvPr>
            <p:ph type="title"/>
          </p:nvPr>
        </p:nvSpPr>
        <p:spPr/>
        <p:txBody>
          <a:bodyPr/>
          <a:lstStyle/>
          <a:p>
            <a:r>
              <a:rPr lang="tr-TR" b="1" dirty="0"/>
              <a:t>Gıdalardaki Çinko Değerleri</a:t>
            </a:r>
          </a:p>
        </p:txBody>
      </p:sp>
      <p:pic>
        <p:nvPicPr>
          <p:cNvPr id="5" name="İçerik Yer Tutucusu 4">
            <a:extLst>
              <a:ext uri="{FF2B5EF4-FFF2-40B4-BE49-F238E27FC236}">
                <a16:creationId xmlns:a16="http://schemas.microsoft.com/office/drawing/2014/main" id="{2320A9CF-04F3-4779-816B-F31D74385092}"/>
              </a:ext>
            </a:extLst>
          </p:cNvPr>
          <p:cNvPicPr>
            <a:picLocks noGrp="1" noChangeAspect="1"/>
          </p:cNvPicPr>
          <p:nvPr>
            <p:ph idx="1"/>
          </p:nvPr>
        </p:nvPicPr>
        <p:blipFill rotWithShape="1">
          <a:blip r:embed="rId2"/>
          <a:srcRect l="39530" t="55717" r="33959" b="13820"/>
          <a:stretch/>
        </p:blipFill>
        <p:spPr>
          <a:xfrm>
            <a:off x="838200" y="1690688"/>
            <a:ext cx="6579219" cy="4250447"/>
          </a:xfrm>
        </p:spPr>
      </p:pic>
      <p:sp>
        <p:nvSpPr>
          <p:cNvPr id="6" name="Metin kutusu 5">
            <a:extLst>
              <a:ext uri="{FF2B5EF4-FFF2-40B4-BE49-F238E27FC236}">
                <a16:creationId xmlns:a16="http://schemas.microsoft.com/office/drawing/2014/main" id="{2561C569-A457-4593-862F-3B4FE1C60B0D}"/>
              </a:ext>
            </a:extLst>
          </p:cNvPr>
          <p:cNvSpPr txBox="1"/>
          <p:nvPr/>
        </p:nvSpPr>
        <p:spPr>
          <a:xfrm>
            <a:off x="838200" y="6127773"/>
            <a:ext cx="10677379" cy="246221"/>
          </a:xfrm>
          <a:prstGeom prst="rect">
            <a:avLst/>
          </a:prstGeom>
          <a:noFill/>
        </p:spPr>
        <p:txBody>
          <a:bodyPr wrap="square" rtlCol="0">
            <a:spAutoFit/>
          </a:bodyPr>
          <a:lstStyle/>
          <a:p>
            <a:r>
              <a:rPr lang="tr-TR" sz="1000" dirty="0" err="1"/>
              <a:t>Biesalski</a:t>
            </a:r>
            <a:r>
              <a:rPr lang="tr-TR" sz="1000" dirty="0"/>
              <a:t> HK et al. Vitamine, </a:t>
            </a:r>
            <a:r>
              <a:rPr lang="tr-TR" sz="1000" dirty="0" err="1"/>
              <a:t>Spurenelemente</a:t>
            </a:r>
            <a:r>
              <a:rPr lang="tr-TR" sz="1000" dirty="0"/>
              <a:t> </a:t>
            </a:r>
            <a:r>
              <a:rPr lang="tr-TR" sz="1000" dirty="0" err="1"/>
              <a:t>und</a:t>
            </a:r>
            <a:r>
              <a:rPr lang="tr-TR" sz="1000" dirty="0"/>
              <a:t> </a:t>
            </a:r>
            <a:r>
              <a:rPr lang="tr-TR" sz="1000" dirty="0" err="1"/>
              <a:t>Mineralstoffe</a:t>
            </a:r>
            <a:r>
              <a:rPr lang="tr-TR" sz="1000" dirty="0"/>
              <a:t>.(</a:t>
            </a:r>
            <a:r>
              <a:rPr lang="tr-TR" sz="1000" dirty="0" err="1"/>
              <a:t>Thieme</a:t>
            </a:r>
            <a:r>
              <a:rPr lang="tr-TR" sz="1000" dirty="0"/>
              <a:t> </a:t>
            </a:r>
            <a:r>
              <a:rPr lang="tr-TR" sz="1000" dirty="0" err="1"/>
              <a:t>Verlag</a:t>
            </a:r>
            <a:r>
              <a:rPr lang="tr-TR" sz="1000" dirty="0"/>
              <a:t>, Stuttgart, 2002) 151-160, 326-336, 486, 497-506.</a:t>
            </a:r>
          </a:p>
        </p:txBody>
      </p:sp>
      <p:sp>
        <p:nvSpPr>
          <p:cNvPr id="8" name="Metin kutusu 7">
            <a:extLst>
              <a:ext uri="{FF2B5EF4-FFF2-40B4-BE49-F238E27FC236}">
                <a16:creationId xmlns:a16="http://schemas.microsoft.com/office/drawing/2014/main" id="{51C9F344-77DD-49AC-8787-7D01E60A630B}"/>
              </a:ext>
            </a:extLst>
          </p:cNvPr>
          <p:cNvSpPr txBox="1"/>
          <p:nvPr/>
        </p:nvSpPr>
        <p:spPr>
          <a:xfrm>
            <a:off x="7534422" y="1690688"/>
            <a:ext cx="3981157" cy="3139321"/>
          </a:xfrm>
          <a:prstGeom prst="rect">
            <a:avLst/>
          </a:prstGeom>
          <a:noFill/>
        </p:spPr>
        <p:txBody>
          <a:bodyPr wrap="square">
            <a:spAutoFit/>
          </a:bodyPr>
          <a:lstStyle/>
          <a:p>
            <a:pPr marL="285750" indent="-285750">
              <a:buFont typeface="Wingdings" panose="05000000000000000000" pitchFamily="2" charset="2"/>
              <a:buChar char="Ø"/>
            </a:pPr>
            <a:r>
              <a:rPr lang="tr-TR" dirty="0"/>
              <a:t>Öğütme sırasında tahıllardaki proteinin yaklaşık %80'i ve buna bağlı olarak çinko içeriği kaybolur.</a:t>
            </a:r>
          </a:p>
          <a:p>
            <a:pPr marL="285750" indent="-285750">
              <a:buFont typeface="Wingdings" panose="05000000000000000000" pitchFamily="2" charset="2"/>
              <a:buChar char="Ø"/>
            </a:pPr>
            <a:r>
              <a:rPr lang="tr-TR" dirty="0" err="1"/>
              <a:t>Fitattan</a:t>
            </a:r>
            <a:r>
              <a:rPr lang="tr-TR" dirty="0"/>
              <a:t> zengin öğünlerin çinko emilimi yaklaşık %15’tir.</a:t>
            </a:r>
          </a:p>
          <a:p>
            <a:pPr marL="285750" indent="-285750">
              <a:buFont typeface="Wingdings" panose="05000000000000000000" pitchFamily="2" charset="2"/>
              <a:buChar char="Ø"/>
            </a:pPr>
            <a:r>
              <a:rPr lang="tr-TR" dirty="0"/>
              <a:t>Beslenme şekline göre çinko emilimi değişim gösterebilmektedir.</a:t>
            </a:r>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endParaRPr lang="tr-TR" dirty="0"/>
          </a:p>
          <a:p>
            <a:endParaRPr lang="tr-TR" dirty="0"/>
          </a:p>
        </p:txBody>
      </p:sp>
    </p:spTree>
    <p:extLst>
      <p:ext uri="{BB962C8B-B14F-4D97-AF65-F5344CB8AC3E}">
        <p14:creationId xmlns:p14="http://schemas.microsoft.com/office/powerpoint/2010/main" val="2307215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D95C2F-9BFC-492B-A45A-866F32846D48}"/>
              </a:ext>
            </a:extLst>
          </p:cNvPr>
          <p:cNvSpPr>
            <a:spLocks noGrp="1"/>
          </p:cNvSpPr>
          <p:nvPr>
            <p:ph type="title"/>
          </p:nvPr>
        </p:nvSpPr>
        <p:spPr/>
        <p:txBody>
          <a:bodyPr/>
          <a:lstStyle/>
          <a:p>
            <a:r>
              <a:rPr lang="tr-TR" b="1" dirty="0" err="1"/>
              <a:t>Neptune</a:t>
            </a:r>
            <a:r>
              <a:rPr lang="tr-TR" b="1" dirty="0"/>
              <a:t> </a:t>
            </a:r>
            <a:r>
              <a:rPr lang="tr-TR" b="1" dirty="0" err="1"/>
              <a:t>Zinc</a:t>
            </a:r>
            <a:endParaRPr lang="tr-TR" b="1" dirty="0"/>
          </a:p>
        </p:txBody>
      </p:sp>
      <p:sp>
        <p:nvSpPr>
          <p:cNvPr id="3" name="İçerik Yer Tutucusu 2">
            <a:extLst>
              <a:ext uri="{FF2B5EF4-FFF2-40B4-BE49-F238E27FC236}">
                <a16:creationId xmlns:a16="http://schemas.microsoft.com/office/drawing/2014/main" id="{F1BA0FC1-78AF-4DCB-921F-AB9A2C7F83F0}"/>
              </a:ext>
            </a:extLst>
          </p:cNvPr>
          <p:cNvSpPr>
            <a:spLocks noGrp="1"/>
          </p:cNvSpPr>
          <p:nvPr>
            <p:ph idx="1"/>
          </p:nvPr>
        </p:nvSpPr>
        <p:spPr/>
        <p:txBody>
          <a:bodyPr>
            <a:normAutofit/>
          </a:bodyPr>
          <a:lstStyle/>
          <a:p>
            <a:r>
              <a:rPr lang="tr-TR" dirty="0"/>
              <a:t>Organik Çinko formları ile yüksek </a:t>
            </a:r>
            <a:r>
              <a:rPr lang="tr-TR" dirty="0" err="1"/>
              <a:t>biyorarlanım</a:t>
            </a:r>
            <a:r>
              <a:rPr lang="tr-TR" dirty="0"/>
              <a:t> </a:t>
            </a:r>
          </a:p>
          <a:p>
            <a:r>
              <a:rPr lang="tr-TR" dirty="0"/>
              <a:t>%100 organik olarak yetiştirilen </a:t>
            </a:r>
            <a:r>
              <a:rPr lang="tr-TR" dirty="0" err="1"/>
              <a:t>k</a:t>
            </a:r>
            <a:r>
              <a:rPr lang="tr-TR" sz="2800" dirty="0" err="1">
                <a:effectLst/>
              </a:rPr>
              <a:t>uinoa</a:t>
            </a:r>
            <a:r>
              <a:rPr lang="tr-TR" sz="2800" dirty="0">
                <a:effectLst/>
              </a:rPr>
              <a:t> ekstresi, </a:t>
            </a:r>
            <a:r>
              <a:rPr lang="tr-TR" sz="2800" dirty="0" err="1">
                <a:effectLst/>
              </a:rPr>
              <a:t>sinerjik</a:t>
            </a:r>
            <a:r>
              <a:rPr lang="tr-TR" sz="2800" dirty="0">
                <a:effectLst/>
              </a:rPr>
              <a:t> </a:t>
            </a:r>
            <a:r>
              <a:rPr lang="tr-TR" sz="2800" dirty="0" err="1">
                <a:effectLst/>
              </a:rPr>
              <a:t>kofaktörler</a:t>
            </a:r>
            <a:r>
              <a:rPr lang="tr-TR" sz="2800" dirty="0">
                <a:effectLst/>
              </a:rPr>
              <a:t>, enzimler ve diğer bitkisel besinler sağlar</a:t>
            </a:r>
          </a:p>
          <a:p>
            <a:r>
              <a:rPr lang="en-US" dirty="0" err="1"/>
              <a:t>Enzim</a:t>
            </a:r>
            <a:r>
              <a:rPr lang="en-US" dirty="0"/>
              <a:t> </a:t>
            </a:r>
            <a:r>
              <a:rPr lang="en-US" dirty="0" err="1"/>
              <a:t>aktivitesinin</a:t>
            </a:r>
            <a:r>
              <a:rPr lang="en-US" dirty="0"/>
              <a:t> </a:t>
            </a:r>
            <a:r>
              <a:rPr lang="en-US" dirty="0" err="1"/>
              <a:t>korunması</a:t>
            </a:r>
            <a:r>
              <a:rPr lang="en-US" dirty="0"/>
              <a:t> </a:t>
            </a:r>
            <a:r>
              <a:rPr lang="en-US" dirty="0" err="1"/>
              <a:t>için</a:t>
            </a:r>
            <a:r>
              <a:rPr lang="en-US" dirty="0"/>
              <a:t> </a:t>
            </a:r>
            <a:r>
              <a:rPr lang="tr-TR" dirty="0" err="1"/>
              <a:t>k</a:t>
            </a:r>
            <a:r>
              <a:rPr lang="tr-TR" sz="2800" dirty="0" err="1">
                <a:effectLst/>
              </a:rPr>
              <a:t>uinoa</a:t>
            </a:r>
            <a:r>
              <a:rPr lang="tr-TR" sz="2800" dirty="0">
                <a:effectLst/>
              </a:rPr>
              <a:t> ekstresinde</a:t>
            </a:r>
            <a:r>
              <a:rPr lang="nl-NL" dirty="0"/>
              <a:t> </a:t>
            </a:r>
            <a:r>
              <a:rPr lang="nl-NL" b="1" dirty="0"/>
              <a:t>freeze-dri</a:t>
            </a:r>
            <a:r>
              <a:rPr lang="tr-TR" b="1" dirty="0" err="1"/>
              <a:t>ed</a:t>
            </a:r>
            <a:r>
              <a:rPr lang="tr-TR" b="1" dirty="0"/>
              <a:t> </a:t>
            </a:r>
            <a:r>
              <a:rPr lang="tr-TR" dirty="0"/>
              <a:t>yöntemi kullanılmıştır</a:t>
            </a:r>
          </a:p>
          <a:p>
            <a:r>
              <a:rPr lang="tr-TR" sz="2800" dirty="0" err="1">
                <a:effectLst/>
              </a:rPr>
              <a:t>Kuinoa</a:t>
            </a:r>
            <a:r>
              <a:rPr lang="tr-TR" sz="2800" dirty="0">
                <a:effectLst/>
              </a:rPr>
              <a:t> ekstresi </a:t>
            </a:r>
            <a:r>
              <a:rPr lang="en-US" b="1" dirty="0" err="1"/>
              <a:t>mikrobiyolojik</a:t>
            </a:r>
            <a:r>
              <a:rPr lang="en-US" b="1" dirty="0"/>
              <a:t> </a:t>
            </a:r>
            <a:r>
              <a:rPr lang="en-US" b="1" dirty="0" err="1"/>
              <a:t>olarak</a:t>
            </a:r>
            <a:r>
              <a:rPr lang="en-US" b="1" dirty="0"/>
              <a:t> </a:t>
            </a:r>
            <a:r>
              <a:rPr lang="en-US" b="1" dirty="0" err="1"/>
              <a:t>kapsamlı</a:t>
            </a:r>
            <a:r>
              <a:rPr lang="en-US" b="1" dirty="0"/>
              <a:t> </a:t>
            </a:r>
            <a:r>
              <a:rPr lang="en-US" b="1" dirty="0" err="1"/>
              <a:t>bir</a:t>
            </a:r>
            <a:r>
              <a:rPr lang="en-US" b="1" dirty="0"/>
              <a:t> </a:t>
            </a:r>
            <a:r>
              <a:rPr lang="en-US" b="1" dirty="0" err="1"/>
              <a:t>şekilde</a:t>
            </a:r>
            <a:r>
              <a:rPr lang="en-US" b="1" dirty="0"/>
              <a:t> test </a:t>
            </a:r>
            <a:r>
              <a:rPr lang="en-US" b="1" dirty="0" err="1"/>
              <a:t>edilmiştir</a:t>
            </a:r>
            <a:endParaRPr lang="en-US" b="1" dirty="0"/>
          </a:p>
          <a:p>
            <a:r>
              <a:rPr lang="tr-TR" dirty="0" err="1"/>
              <a:t>Fruit</a:t>
            </a:r>
            <a:r>
              <a:rPr lang="tr-TR" dirty="0"/>
              <a:t> mix ekstra sinerji sağlar</a:t>
            </a:r>
          </a:p>
        </p:txBody>
      </p:sp>
      <p:pic>
        <p:nvPicPr>
          <p:cNvPr id="4" name="Resim 3">
            <a:extLst>
              <a:ext uri="{FF2B5EF4-FFF2-40B4-BE49-F238E27FC236}">
                <a16:creationId xmlns:a16="http://schemas.microsoft.com/office/drawing/2014/main" id="{FF4BF148-5D61-42E2-8519-7BD4E5148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7718" y="5163670"/>
            <a:ext cx="1814282" cy="1694330"/>
          </a:xfrm>
          <a:prstGeom prst="rect">
            <a:avLst/>
          </a:prstGeom>
        </p:spPr>
      </p:pic>
    </p:spTree>
    <p:extLst>
      <p:ext uri="{BB962C8B-B14F-4D97-AF65-F5344CB8AC3E}">
        <p14:creationId xmlns:p14="http://schemas.microsoft.com/office/powerpoint/2010/main" val="328840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F5A720-4D34-49BC-A322-1A061F906091}"/>
              </a:ext>
            </a:extLst>
          </p:cNvPr>
          <p:cNvSpPr>
            <a:spLocks noGrp="1"/>
          </p:cNvSpPr>
          <p:nvPr>
            <p:ph idx="1"/>
          </p:nvPr>
        </p:nvSpPr>
        <p:spPr/>
        <p:txBody>
          <a:bodyPr/>
          <a:lstStyle/>
          <a:p>
            <a:pPr>
              <a:buFont typeface="Wingdings" panose="05000000000000000000" pitchFamily="2" charset="2"/>
              <a:buChar char="§"/>
            </a:pPr>
            <a:r>
              <a:rPr lang="tr-TR" dirty="0" err="1"/>
              <a:t>Vegan</a:t>
            </a:r>
            <a:r>
              <a:rPr lang="tr-TR" dirty="0"/>
              <a:t> / </a:t>
            </a:r>
            <a:r>
              <a:rPr lang="tr-TR" dirty="0" err="1"/>
              <a:t>vejeteryan</a:t>
            </a:r>
            <a:r>
              <a:rPr lang="tr-TR" dirty="0"/>
              <a:t> kapsül</a:t>
            </a:r>
          </a:p>
          <a:p>
            <a:pPr>
              <a:buFont typeface="Wingdings" panose="05000000000000000000" pitchFamily="2" charset="2"/>
              <a:buChar char="§"/>
            </a:pPr>
            <a:r>
              <a:rPr lang="tr-TR" dirty="0" err="1"/>
              <a:t>Gluten</a:t>
            </a:r>
            <a:r>
              <a:rPr lang="tr-TR" dirty="0"/>
              <a:t> içermez.</a:t>
            </a:r>
          </a:p>
          <a:p>
            <a:pPr>
              <a:buFont typeface="Wingdings" panose="05000000000000000000" pitchFamily="2" charset="2"/>
              <a:buChar char="§"/>
            </a:pPr>
            <a:r>
              <a:rPr lang="tr-TR" dirty="0"/>
              <a:t>Belçika’da GMP standartlarında üretilmektedir.</a:t>
            </a:r>
          </a:p>
          <a:p>
            <a:endParaRPr lang="tr-TR" dirty="0"/>
          </a:p>
        </p:txBody>
      </p:sp>
      <p:pic>
        <p:nvPicPr>
          <p:cNvPr id="4" name="Resim 3">
            <a:extLst>
              <a:ext uri="{FF2B5EF4-FFF2-40B4-BE49-F238E27FC236}">
                <a16:creationId xmlns:a16="http://schemas.microsoft.com/office/drawing/2014/main" id="{70406318-5E4B-405B-9C55-29008D241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767" y="3925775"/>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5" name="Resim 4">
            <a:extLst>
              <a:ext uri="{FF2B5EF4-FFF2-40B4-BE49-F238E27FC236}">
                <a16:creationId xmlns:a16="http://schemas.microsoft.com/office/drawing/2014/main" id="{622EFCAF-BB9A-46BF-BF2B-A2C34F15F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377" y="4093274"/>
            <a:ext cx="2533423" cy="23659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6" name="Resim 5">
            <a:extLst>
              <a:ext uri="{FF2B5EF4-FFF2-40B4-BE49-F238E27FC236}">
                <a16:creationId xmlns:a16="http://schemas.microsoft.com/office/drawing/2014/main" id="{1A9CB5F9-09E3-46FD-BC9E-CE7E996DC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157" y="3842026"/>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9" name="Başlık 1">
            <a:extLst>
              <a:ext uri="{FF2B5EF4-FFF2-40B4-BE49-F238E27FC236}">
                <a16:creationId xmlns:a16="http://schemas.microsoft.com/office/drawing/2014/main" id="{A3AD8D2B-B104-4874-A39D-D4E9CED836D9}"/>
              </a:ext>
            </a:extLst>
          </p:cNvPr>
          <p:cNvSpPr>
            <a:spLocks noGrp="1"/>
          </p:cNvSpPr>
          <p:nvPr>
            <p:ph type="title"/>
          </p:nvPr>
        </p:nvSpPr>
        <p:spPr>
          <a:xfrm>
            <a:off x="838200" y="365125"/>
            <a:ext cx="10515600" cy="1325563"/>
          </a:xfrm>
        </p:spPr>
        <p:txBody>
          <a:bodyPr/>
          <a:lstStyle/>
          <a:p>
            <a:r>
              <a:rPr lang="tr-TR" b="1" dirty="0" err="1"/>
              <a:t>Neptune</a:t>
            </a:r>
            <a:r>
              <a:rPr lang="tr-TR" b="1" dirty="0"/>
              <a:t> </a:t>
            </a:r>
            <a:r>
              <a:rPr lang="tr-TR" b="1" dirty="0" err="1"/>
              <a:t>Zinc</a:t>
            </a:r>
            <a:endParaRPr lang="tr-TR" b="1" dirty="0"/>
          </a:p>
        </p:txBody>
      </p:sp>
    </p:spTree>
    <p:extLst>
      <p:ext uri="{BB962C8B-B14F-4D97-AF65-F5344CB8AC3E}">
        <p14:creationId xmlns:p14="http://schemas.microsoft.com/office/powerpoint/2010/main" val="3675368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7B3F0B1-33D9-4912-BF86-7955BCB2DA22}"/>
              </a:ext>
            </a:extLst>
          </p:cNvPr>
          <p:cNvPicPr>
            <a:picLocks noChangeAspect="1"/>
          </p:cNvPicPr>
          <p:nvPr/>
        </p:nvPicPr>
        <p:blipFill rotWithShape="1">
          <a:blip r:embed="rId2"/>
          <a:srcRect l="2262" t="19880" r="27738" b="10033"/>
          <a:stretch/>
        </p:blipFill>
        <p:spPr>
          <a:xfrm>
            <a:off x="0" y="0"/>
            <a:ext cx="12182790" cy="6858000"/>
          </a:xfrm>
          <a:prstGeom prst="rect">
            <a:avLst/>
          </a:prstGeom>
        </p:spPr>
      </p:pic>
      <p:sp>
        <p:nvSpPr>
          <p:cNvPr id="3" name="İçerik Yer Tutucusu 2">
            <a:extLst>
              <a:ext uri="{FF2B5EF4-FFF2-40B4-BE49-F238E27FC236}">
                <a16:creationId xmlns:a16="http://schemas.microsoft.com/office/drawing/2014/main" id="{1B77B946-BE3C-42CF-8952-6C990926418F}"/>
              </a:ext>
            </a:extLst>
          </p:cNvPr>
          <p:cNvSpPr>
            <a:spLocks noGrp="1"/>
          </p:cNvSpPr>
          <p:nvPr>
            <p:ph idx="1"/>
          </p:nvPr>
        </p:nvSpPr>
        <p:spPr>
          <a:xfrm>
            <a:off x="669388" y="2472395"/>
            <a:ext cx="10515600" cy="1434905"/>
          </a:xfrm>
        </p:spPr>
        <p:txBody>
          <a:bodyPr>
            <a:normAutofit fontScale="85000" lnSpcReduction="20000"/>
          </a:bodyPr>
          <a:lstStyle/>
          <a:p>
            <a:pPr marL="0" indent="0" algn="ctr">
              <a:buNone/>
            </a:pPr>
            <a:endParaRPr lang="tr-TR" b="1" dirty="0"/>
          </a:p>
          <a:p>
            <a:pPr marL="0" indent="0" algn="ctr">
              <a:buNone/>
            </a:pPr>
            <a:endParaRPr lang="tr-TR" sz="4000" b="1" dirty="0"/>
          </a:p>
          <a:p>
            <a:pPr marL="0" indent="0" algn="ctr">
              <a:buNone/>
            </a:pPr>
            <a:r>
              <a:rPr lang="tr-TR" sz="4000" b="1" dirty="0"/>
              <a:t>RAKİP ÜRÜNLERİN KARŞILAŞTIRILMASI</a:t>
            </a:r>
          </a:p>
        </p:txBody>
      </p:sp>
    </p:spTree>
    <p:extLst>
      <p:ext uri="{BB962C8B-B14F-4D97-AF65-F5344CB8AC3E}">
        <p14:creationId xmlns:p14="http://schemas.microsoft.com/office/powerpoint/2010/main" val="2069471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6F2458-E578-4023-B471-1B163EB40B18}"/>
              </a:ext>
            </a:extLst>
          </p:cNvPr>
          <p:cNvSpPr>
            <a:spLocks noGrp="1"/>
          </p:cNvSpPr>
          <p:nvPr>
            <p:ph type="title"/>
          </p:nvPr>
        </p:nvSpPr>
        <p:spPr/>
        <p:txBody>
          <a:bodyPr/>
          <a:lstStyle/>
          <a:p>
            <a:r>
              <a:rPr lang="tr-TR" b="1" dirty="0"/>
              <a:t>Ocean </a:t>
            </a:r>
            <a:r>
              <a:rPr lang="tr-TR" b="1" dirty="0" err="1"/>
              <a:t>Picozinc</a:t>
            </a:r>
            <a:endParaRPr lang="tr-TR" b="1" dirty="0"/>
          </a:p>
        </p:txBody>
      </p:sp>
      <p:sp>
        <p:nvSpPr>
          <p:cNvPr id="3" name="İçerik Yer Tutucusu 2">
            <a:extLst>
              <a:ext uri="{FF2B5EF4-FFF2-40B4-BE49-F238E27FC236}">
                <a16:creationId xmlns:a16="http://schemas.microsoft.com/office/drawing/2014/main" id="{0017DEA3-82AA-472D-84B0-52CCBD054F21}"/>
              </a:ext>
            </a:extLst>
          </p:cNvPr>
          <p:cNvSpPr>
            <a:spLocks noGrp="1"/>
          </p:cNvSpPr>
          <p:nvPr>
            <p:ph idx="1"/>
          </p:nvPr>
        </p:nvSpPr>
        <p:spPr/>
        <p:txBody>
          <a:bodyPr/>
          <a:lstStyle/>
          <a:p>
            <a:r>
              <a:rPr lang="tr-TR" sz="2800" b="1" dirty="0"/>
              <a:t>Fiyat: </a:t>
            </a:r>
            <a:r>
              <a:rPr lang="tr-TR" sz="2800" dirty="0"/>
              <a:t>56,50 TL </a:t>
            </a:r>
          </a:p>
          <a:p>
            <a:r>
              <a:rPr lang="tr-TR" sz="2800" b="1" dirty="0"/>
              <a:t>Takdim şekli: </a:t>
            </a:r>
            <a:r>
              <a:rPr lang="tr-TR" sz="2800" dirty="0"/>
              <a:t>30 tablet</a:t>
            </a:r>
          </a:p>
          <a:p>
            <a:r>
              <a:rPr lang="tr-TR" sz="2800" b="1" dirty="0"/>
              <a:t>Kullanım Bilgisi: </a:t>
            </a:r>
            <a:r>
              <a:rPr lang="tr-TR" sz="2800" dirty="0"/>
              <a:t>1 t / g </a:t>
            </a:r>
          </a:p>
          <a:p>
            <a:r>
              <a:rPr lang="tr-TR" sz="2800" b="1" dirty="0"/>
              <a:t>Günlük Maliyet: </a:t>
            </a:r>
            <a:r>
              <a:rPr lang="tr-TR" sz="2800" dirty="0"/>
              <a:t>1,88 TL </a:t>
            </a:r>
          </a:p>
          <a:p>
            <a:r>
              <a:rPr lang="tr-TR" sz="2800" b="1" dirty="0"/>
              <a:t>Menşe Ülke: </a:t>
            </a:r>
            <a:r>
              <a:rPr lang="tr-TR" sz="2800" dirty="0"/>
              <a:t>Türkiye</a:t>
            </a:r>
          </a:p>
          <a:p>
            <a:r>
              <a:rPr lang="tr-TR" sz="2800" b="1" dirty="0"/>
              <a:t>Etken maddeler ve miktarları:</a:t>
            </a:r>
          </a:p>
          <a:p>
            <a:pPr lvl="1"/>
            <a:r>
              <a:rPr lang="tr-TR" dirty="0"/>
              <a:t>Çinko </a:t>
            </a:r>
            <a:r>
              <a:rPr lang="tr-TR" dirty="0" err="1"/>
              <a:t>pikolinat</a:t>
            </a:r>
            <a:r>
              <a:rPr lang="tr-TR" dirty="0"/>
              <a:t> (15 mg Çinko)- Organik form</a:t>
            </a:r>
          </a:p>
        </p:txBody>
      </p:sp>
      <p:pic>
        <p:nvPicPr>
          <p:cNvPr id="5" name="Resim 4">
            <a:extLst>
              <a:ext uri="{FF2B5EF4-FFF2-40B4-BE49-F238E27FC236}">
                <a16:creationId xmlns:a16="http://schemas.microsoft.com/office/drawing/2014/main" id="{D73E3F5B-4435-43FF-8CB4-8667073D162A}"/>
              </a:ext>
            </a:extLst>
          </p:cNvPr>
          <p:cNvPicPr>
            <a:picLocks noChangeAspect="1"/>
          </p:cNvPicPr>
          <p:nvPr/>
        </p:nvPicPr>
        <p:blipFill rotWithShape="1">
          <a:blip r:embed="rId2"/>
          <a:srcRect l="52381" t="42113" r="29286" b="18503"/>
          <a:stretch/>
        </p:blipFill>
        <p:spPr>
          <a:xfrm>
            <a:off x="7890216" y="1909649"/>
            <a:ext cx="3463584" cy="4183289"/>
          </a:xfrm>
          <a:prstGeom prst="rect">
            <a:avLst/>
          </a:prstGeom>
        </p:spPr>
      </p:pic>
    </p:spTree>
    <p:extLst>
      <p:ext uri="{BB962C8B-B14F-4D97-AF65-F5344CB8AC3E}">
        <p14:creationId xmlns:p14="http://schemas.microsoft.com/office/powerpoint/2010/main" val="3456300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EF84B8-E052-4BEB-ACA3-7A8BD32D33F3}"/>
              </a:ext>
            </a:extLst>
          </p:cNvPr>
          <p:cNvSpPr>
            <a:spLocks noGrp="1"/>
          </p:cNvSpPr>
          <p:nvPr>
            <p:ph type="title"/>
          </p:nvPr>
        </p:nvSpPr>
        <p:spPr/>
        <p:txBody>
          <a:bodyPr/>
          <a:lstStyle/>
          <a:p>
            <a:r>
              <a:rPr lang="tr-TR" b="1" dirty="0" err="1"/>
              <a:t>Immuzinc</a:t>
            </a:r>
            <a:endParaRPr lang="tr-TR" b="1" dirty="0"/>
          </a:p>
        </p:txBody>
      </p:sp>
      <p:sp>
        <p:nvSpPr>
          <p:cNvPr id="3" name="İçerik Yer Tutucusu 2">
            <a:extLst>
              <a:ext uri="{FF2B5EF4-FFF2-40B4-BE49-F238E27FC236}">
                <a16:creationId xmlns:a16="http://schemas.microsoft.com/office/drawing/2014/main" id="{7B7554F7-23DD-4A02-8A20-E3959ED2955D}"/>
              </a:ext>
            </a:extLst>
          </p:cNvPr>
          <p:cNvSpPr>
            <a:spLocks noGrp="1"/>
          </p:cNvSpPr>
          <p:nvPr>
            <p:ph idx="1"/>
          </p:nvPr>
        </p:nvSpPr>
        <p:spPr/>
        <p:txBody>
          <a:bodyPr>
            <a:normAutofit fontScale="92500" lnSpcReduction="10000"/>
          </a:bodyPr>
          <a:lstStyle/>
          <a:p>
            <a:r>
              <a:rPr lang="tr-TR" sz="2800" b="1" dirty="0"/>
              <a:t>Fiyat: </a:t>
            </a:r>
            <a:r>
              <a:rPr lang="tr-TR" dirty="0"/>
              <a:t>44</a:t>
            </a:r>
            <a:r>
              <a:rPr lang="tr-TR" sz="2800" dirty="0"/>
              <a:t>,90 TL </a:t>
            </a:r>
          </a:p>
          <a:p>
            <a:r>
              <a:rPr lang="tr-TR" sz="2800" b="1" dirty="0"/>
              <a:t>Takdim şekli: </a:t>
            </a:r>
            <a:r>
              <a:rPr lang="tr-TR" dirty="0"/>
              <a:t>20 kapsül</a:t>
            </a:r>
            <a:endParaRPr lang="tr-TR" sz="2800" dirty="0"/>
          </a:p>
          <a:p>
            <a:r>
              <a:rPr lang="tr-TR" sz="2800" b="1" dirty="0"/>
              <a:t>Kullanım Bilgisi: </a:t>
            </a:r>
            <a:r>
              <a:rPr lang="tr-TR" sz="2800" dirty="0"/>
              <a:t>1 k / g </a:t>
            </a:r>
          </a:p>
          <a:p>
            <a:r>
              <a:rPr lang="tr-TR" sz="2800" b="1" dirty="0"/>
              <a:t>Günlük Maliyet: </a:t>
            </a:r>
            <a:r>
              <a:rPr lang="tr-TR" dirty="0"/>
              <a:t>2,25</a:t>
            </a:r>
            <a:r>
              <a:rPr lang="tr-TR" sz="2800" dirty="0"/>
              <a:t> TL </a:t>
            </a:r>
          </a:p>
          <a:p>
            <a:r>
              <a:rPr lang="tr-TR" sz="2800" b="1" dirty="0"/>
              <a:t>Menşe Ülke: </a:t>
            </a:r>
            <a:r>
              <a:rPr lang="tr-TR" sz="2800" dirty="0"/>
              <a:t>Türkiye</a:t>
            </a:r>
          </a:p>
          <a:p>
            <a:r>
              <a:rPr lang="tr-TR" sz="2800" b="1" dirty="0"/>
              <a:t>Etken maddeler ve miktarları:</a:t>
            </a:r>
          </a:p>
          <a:p>
            <a:pPr lvl="1"/>
            <a:r>
              <a:rPr lang="tr-TR" dirty="0"/>
              <a:t>Çinko sülfat </a:t>
            </a:r>
            <a:r>
              <a:rPr lang="tr-TR" dirty="0" err="1"/>
              <a:t>monohidrat</a:t>
            </a:r>
            <a:r>
              <a:rPr lang="tr-TR" dirty="0"/>
              <a:t> (7,5 mg Çinko)- İnorganik</a:t>
            </a:r>
          </a:p>
          <a:p>
            <a:pPr lvl="1"/>
            <a:r>
              <a:rPr lang="tr-TR" dirty="0"/>
              <a:t>Vitamin C: 200 mg</a:t>
            </a:r>
          </a:p>
          <a:p>
            <a:pPr lvl="1"/>
            <a:r>
              <a:rPr lang="tr-TR" dirty="0"/>
              <a:t>Beta </a:t>
            </a:r>
            <a:r>
              <a:rPr lang="tr-TR" dirty="0" err="1"/>
              <a:t>Glukan</a:t>
            </a:r>
            <a:r>
              <a:rPr lang="tr-TR" dirty="0"/>
              <a:t>: 15 mg</a:t>
            </a:r>
          </a:p>
          <a:p>
            <a:pPr lvl="1"/>
            <a:r>
              <a:rPr lang="tr-TR" dirty="0"/>
              <a:t>Vitamin E: 10 mg</a:t>
            </a:r>
          </a:p>
          <a:p>
            <a:pPr lvl="1"/>
            <a:r>
              <a:rPr lang="tr-TR" dirty="0"/>
              <a:t>Selenyum: 30 </a:t>
            </a:r>
            <a:r>
              <a:rPr lang="tr-TR" dirty="0" err="1"/>
              <a:t>mcg</a:t>
            </a:r>
            <a:endParaRPr lang="tr-TR" dirty="0"/>
          </a:p>
        </p:txBody>
      </p:sp>
      <p:pic>
        <p:nvPicPr>
          <p:cNvPr id="5" name="Resim 4">
            <a:extLst>
              <a:ext uri="{FF2B5EF4-FFF2-40B4-BE49-F238E27FC236}">
                <a16:creationId xmlns:a16="http://schemas.microsoft.com/office/drawing/2014/main" id="{D7067E43-6E43-4D59-BA21-4F619A24B39C}"/>
              </a:ext>
            </a:extLst>
          </p:cNvPr>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906044" y="1027906"/>
            <a:ext cx="3937390" cy="5315477"/>
          </a:xfrm>
          <a:prstGeom prst="rect">
            <a:avLst/>
          </a:prstGeom>
        </p:spPr>
      </p:pic>
    </p:spTree>
    <p:extLst>
      <p:ext uri="{BB962C8B-B14F-4D97-AF65-F5344CB8AC3E}">
        <p14:creationId xmlns:p14="http://schemas.microsoft.com/office/powerpoint/2010/main" val="3435654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EF84B8-E052-4BEB-ACA3-7A8BD32D33F3}"/>
              </a:ext>
            </a:extLst>
          </p:cNvPr>
          <p:cNvSpPr>
            <a:spLocks noGrp="1"/>
          </p:cNvSpPr>
          <p:nvPr>
            <p:ph type="title"/>
          </p:nvPr>
        </p:nvSpPr>
        <p:spPr/>
        <p:txBody>
          <a:bodyPr/>
          <a:lstStyle/>
          <a:p>
            <a:r>
              <a:rPr lang="tr-TR" b="1" dirty="0" err="1"/>
              <a:t>Vitabiotics</a:t>
            </a:r>
            <a:r>
              <a:rPr lang="tr-TR" b="1" dirty="0"/>
              <a:t> Ultra </a:t>
            </a:r>
            <a:r>
              <a:rPr lang="tr-TR" b="1" dirty="0" err="1"/>
              <a:t>Zinc</a:t>
            </a:r>
            <a:r>
              <a:rPr lang="tr-TR" b="1" dirty="0"/>
              <a:t> </a:t>
            </a:r>
          </a:p>
        </p:txBody>
      </p:sp>
      <p:sp>
        <p:nvSpPr>
          <p:cNvPr id="3" name="İçerik Yer Tutucusu 2">
            <a:extLst>
              <a:ext uri="{FF2B5EF4-FFF2-40B4-BE49-F238E27FC236}">
                <a16:creationId xmlns:a16="http://schemas.microsoft.com/office/drawing/2014/main" id="{7B7554F7-23DD-4A02-8A20-E3959ED2955D}"/>
              </a:ext>
            </a:extLst>
          </p:cNvPr>
          <p:cNvSpPr>
            <a:spLocks noGrp="1"/>
          </p:cNvSpPr>
          <p:nvPr>
            <p:ph idx="1"/>
          </p:nvPr>
        </p:nvSpPr>
        <p:spPr/>
        <p:txBody>
          <a:bodyPr>
            <a:normAutofit/>
          </a:bodyPr>
          <a:lstStyle/>
          <a:p>
            <a:r>
              <a:rPr lang="tr-TR" sz="2800" b="1" dirty="0"/>
              <a:t>Fiyat: </a:t>
            </a:r>
            <a:r>
              <a:rPr lang="tr-TR" sz="2800" dirty="0"/>
              <a:t>90 TL </a:t>
            </a:r>
          </a:p>
          <a:p>
            <a:r>
              <a:rPr lang="tr-TR" sz="2800" b="1" dirty="0"/>
              <a:t>Takdim şekli: </a:t>
            </a:r>
            <a:r>
              <a:rPr lang="tr-TR" sz="2800" dirty="0"/>
              <a:t>60</a:t>
            </a:r>
            <a:r>
              <a:rPr lang="tr-TR" dirty="0"/>
              <a:t> tablet</a:t>
            </a:r>
          </a:p>
          <a:p>
            <a:r>
              <a:rPr lang="tr-TR" sz="2800" b="1" dirty="0"/>
              <a:t>Kullanım Bilgisi: </a:t>
            </a:r>
            <a:r>
              <a:rPr lang="tr-TR" sz="2800" dirty="0"/>
              <a:t>1 </a:t>
            </a:r>
            <a:r>
              <a:rPr lang="tr-TR" dirty="0"/>
              <a:t>t </a:t>
            </a:r>
            <a:r>
              <a:rPr lang="tr-TR" sz="2800" dirty="0"/>
              <a:t>/ g </a:t>
            </a:r>
          </a:p>
          <a:p>
            <a:r>
              <a:rPr lang="tr-TR" sz="2800" b="1" dirty="0"/>
              <a:t>Günlük Maliyet: </a:t>
            </a:r>
            <a:r>
              <a:rPr lang="tr-TR" sz="2800" dirty="0"/>
              <a:t>1,5 TL </a:t>
            </a:r>
          </a:p>
          <a:p>
            <a:r>
              <a:rPr lang="tr-TR" sz="2800" b="1" dirty="0"/>
              <a:t>Menşe Ülke: </a:t>
            </a:r>
            <a:r>
              <a:rPr lang="tr-TR" sz="2800" dirty="0"/>
              <a:t>İngiltere</a:t>
            </a:r>
          </a:p>
          <a:p>
            <a:r>
              <a:rPr lang="tr-TR" sz="2800" b="1" dirty="0"/>
              <a:t>Etken maddeler ve miktarları:</a:t>
            </a:r>
          </a:p>
          <a:p>
            <a:pPr lvl="1"/>
            <a:r>
              <a:rPr lang="tr-TR" dirty="0"/>
              <a:t>Çinko sülfat (15 mg Çinko)- İnorganik</a:t>
            </a:r>
          </a:p>
          <a:p>
            <a:pPr lvl="1"/>
            <a:r>
              <a:rPr lang="tr-TR" dirty="0"/>
              <a:t>Bakır: 1000 </a:t>
            </a:r>
            <a:r>
              <a:rPr lang="tr-TR" dirty="0" err="1"/>
              <a:t>mcg</a:t>
            </a:r>
            <a:r>
              <a:rPr lang="tr-TR" dirty="0"/>
              <a:t> </a:t>
            </a:r>
          </a:p>
        </p:txBody>
      </p:sp>
      <p:pic>
        <p:nvPicPr>
          <p:cNvPr id="6" name="Resim 5">
            <a:extLst>
              <a:ext uri="{FF2B5EF4-FFF2-40B4-BE49-F238E27FC236}">
                <a16:creationId xmlns:a16="http://schemas.microsoft.com/office/drawing/2014/main" id="{02466C44-703C-4C70-AB63-0B858A0F9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791" y="313362"/>
            <a:ext cx="4127915" cy="6179513"/>
          </a:xfrm>
          <a:prstGeom prst="rect">
            <a:avLst/>
          </a:prstGeom>
        </p:spPr>
      </p:pic>
      <p:sp>
        <p:nvSpPr>
          <p:cNvPr id="7" name="Oval 6">
            <a:extLst>
              <a:ext uri="{FF2B5EF4-FFF2-40B4-BE49-F238E27FC236}">
                <a16:creationId xmlns:a16="http://schemas.microsoft.com/office/drawing/2014/main" id="{730E8B6C-EBBB-4CE9-8522-F5DA121F22D8}"/>
              </a:ext>
            </a:extLst>
          </p:cNvPr>
          <p:cNvSpPr/>
          <p:nvPr/>
        </p:nvSpPr>
        <p:spPr>
          <a:xfrm>
            <a:off x="6520428" y="4456882"/>
            <a:ext cx="1322363" cy="1252025"/>
          </a:xfrm>
          <a:prstGeom prst="ellipse">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TiO2 içeriyor</a:t>
            </a:r>
          </a:p>
        </p:txBody>
      </p:sp>
    </p:spTree>
    <p:extLst>
      <p:ext uri="{BB962C8B-B14F-4D97-AF65-F5344CB8AC3E}">
        <p14:creationId xmlns:p14="http://schemas.microsoft.com/office/powerpoint/2010/main" val="2881701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602132-0ED3-4D07-BA98-5EF1E8E77B30}"/>
              </a:ext>
            </a:extLst>
          </p:cNvPr>
          <p:cNvSpPr>
            <a:spLocks noGrp="1"/>
          </p:cNvSpPr>
          <p:nvPr>
            <p:ph type="title"/>
          </p:nvPr>
        </p:nvSpPr>
        <p:spPr/>
        <p:txBody>
          <a:bodyPr/>
          <a:lstStyle/>
          <a:p>
            <a:r>
              <a:rPr lang="tr-TR" b="1" dirty="0" err="1"/>
              <a:t>Osende</a:t>
            </a:r>
            <a:r>
              <a:rPr lang="tr-TR" b="1" dirty="0"/>
              <a:t> Çinko &amp; Bakır</a:t>
            </a:r>
          </a:p>
        </p:txBody>
      </p:sp>
      <p:sp>
        <p:nvSpPr>
          <p:cNvPr id="3" name="İçerik Yer Tutucusu 2">
            <a:extLst>
              <a:ext uri="{FF2B5EF4-FFF2-40B4-BE49-F238E27FC236}">
                <a16:creationId xmlns:a16="http://schemas.microsoft.com/office/drawing/2014/main" id="{6F09F6D5-D228-4FB9-9F51-63640BE8B69F}"/>
              </a:ext>
            </a:extLst>
          </p:cNvPr>
          <p:cNvSpPr>
            <a:spLocks noGrp="1"/>
          </p:cNvSpPr>
          <p:nvPr>
            <p:ph idx="1"/>
          </p:nvPr>
        </p:nvSpPr>
        <p:spPr/>
        <p:txBody>
          <a:bodyPr/>
          <a:lstStyle/>
          <a:p>
            <a:r>
              <a:rPr lang="tr-TR" sz="2800" b="1" dirty="0"/>
              <a:t>Fiyat: </a:t>
            </a:r>
            <a:r>
              <a:rPr lang="tr-TR" dirty="0"/>
              <a:t>54</a:t>
            </a:r>
            <a:r>
              <a:rPr lang="tr-TR" sz="2800" dirty="0"/>
              <a:t> TL </a:t>
            </a:r>
          </a:p>
          <a:p>
            <a:r>
              <a:rPr lang="tr-TR" sz="2800" b="1" dirty="0"/>
              <a:t>Takdim şekli: </a:t>
            </a:r>
            <a:r>
              <a:rPr lang="tr-TR" sz="2800" dirty="0"/>
              <a:t>60</a:t>
            </a:r>
            <a:r>
              <a:rPr lang="tr-TR" dirty="0"/>
              <a:t> kapsül</a:t>
            </a:r>
          </a:p>
          <a:p>
            <a:r>
              <a:rPr lang="tr-TR" sz="2800" b="1" dirty="0"/>
              <a:t>Kullanım Bilgisi: </a:t>
            </a:r>
            <a:r>
              <a:rPr lang="tr-TR" sz="2800" dirty="0"/>
              <a:t>1 k / g </a:t>
            </a:r>
          </a:p>
          <a:p>
            <a:r>
              <a:rPr lang="tr-TR" sz="2800" b="1" dirty="0"/>
              <a:t>Günlük Maliyet: </a:t>
            </a:r>
            <a:r>
              <a:rPr lang="tr-TR" dirty="0"/>
              <a:t>0,9</a:t>
            </a:r>
            <a:r>
              <a:rPr lang="tr-TR" sz="2800" dirty="0"/>
              <a:t> TL </a:t>
            </a:r>
          </a:p>
          <a:p>
            <a:r>
              <a:rPr lang="tr-TR" sz="2800" b="1" dirty="0"/>
              <a:t>Menşe Ülke:</a:t>
            </a:r>
            <a:r>
              <a:rPr lang="tr-TR" sz="2800" dirty="0"/>
              <a:t> Türkiye</a:t>
            </a:r>
          </a:p>
          <a:p>
            <a:r>
              <a:rPr lang="tr-TR" sz="2800" b="1" dirty="0"/>
              <a:t>Etken maddeler ve miktarları:</a:t>
            </a:r>
          </a:p>
          <a:p>
            <a:pPr lvl="1"/>
            <a:r>
              <a:rPr lang="tr-TR" dirty="0"/>
              <a:t>Çinko </a:t>
            </a:r>
            <a:r>
              <a:rPr lang="tr-TR" dirty="0" err="1"/>
              <a:t>pikolinat</a:t>
            </a:r>
            <a:r>
              <a:rPr lang="tr-TR" dirty="0"/>
              <a:t> (15 mg Çinko)- Organik</a:t>
            </a:r>
          </a:p>
          <a:p>
            <a:pPr lvl="1"/>
            <a:r>
              <a:rPr lang="tr-TR" dirty="0"/>
              <a:t>Bakır: 1500 </a:t>
            </a:r>
            <a:r>
              <a:rPr lang="tr-TR" dirty="0" err="1"/>
              <a:t>mcg</a:t>
            </a:r>
            <a:r>
              <a:rPr lang="tr-TR" dirty="0"/>
              <a:t> </a:t>
            </a:r>
          </a:p>
          <a:p>
            <a:endParaRPr lang="tr-TR" dirty="0"/>
          </a:p>
        </p:txBody>
      </p:sp>
      <p:pic>
        <p:nvPicPr>
          <p:cNvPr id="5" name="Resim 4" descr="yiyecek, tatlı içeren bir resim&#10;&#10;Açıklama otomatik olarak oluşturuldu">
            <a:extLst>
              <a:ext uri="{FF2B5EF4-FFF2-40B4-BE49-F238E27FC236}">
                <a16:creationId xmlns:a16="http://schemas.microsoft.com/office/drawing/2014/main" id="{35729390-7F02-4CE3-A531-B4393514E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056" y="1035504"/>
            <a:ext cx="5457371" cy="5457371"/>
          </a:xfrm>
          <a:prstGeom prst="rect">
            <a:avLst/>
          </a:prstGeom>
        </p:spPr>
      </p:pic>
    </p:spTree>
    <p:extLst>
      <p:ext uri="{BB962C8B-B14F-4D97-AF65-F5344CB8AC3E}">
        <p14:creationId xmlns:p14="http://schemas.microsoft.com/office/powerpoint/2010/main" val="704002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576DFB-8753-432A-9E71-73B251FCCD17}"/>
              </a:ext>
            </a:extLst>
          </p:cNvPr>
          <p:cNvSpPr>
            <a:spLocks noGrp="1"/>
          </p:cNvSpPr>
          <p:nvPr>
            <p:ph type="title"/>
          </p:nvPr>
        </p:nvSpPr>
        <p:spPr/>
        <p:txBody>
          <a:bodyPr/>
          <a:lstStyle/>
          <a:p>
            <a:r>
              <a:rPr lang="tr-TR" b="1" dirty="0" err="1"/>
              <a:t>Nutraxin</a:t>
            </a:r>
            <a:r>
              <a:rPr lang="tr-TR" b="1" dirty="0"/>
              <a:t> </a:t>
            </a:r>
            <a:r>
              <a:rPr lang="tr-TR" b="1" dirty="0" err="1"/>
              <a:t>Zinc</a:t>
            </a:r>
            <a:endParaRPr lang="tr-TR" b="1" dirty="0"/>
          </a:p>
        </p:txBody>
      </p:sp>
      <p:sp>
        <p:nvSpPr>
          <p:cNvPr id="3" name="İçerik Yer Tutucusu 2">
            <a:extLst>
              <a:ext uri="{FF2B5EF4-FFF2-40B4-BE49-F238E27FC236}">
                <a16:creationId xmlns:a16="http://schemas.microsoft.com/office/drawing/2014/main" id="{DEF64230-8707-49A5-B7FB-E18D0FDF4967}"/>
              </a:ext>
            </a:extLst>
          </p:cNvPr>
          <p:cNvSpPr>
            <a:spLocks noGrp="1"/>
          </p:cNvSpPr>
          <p:nvPr>
            <p:ph idx="1"/>
          </p:nvPr>
        </p:nvSpPr>
        <p:spPr/>
        <p:txBody>
          <a:bodyPr/>
          <a:lstStyle/>
          <a:p>
            <a:r>
              <a:rPr lang="tr-TR" sz="2800" b="1" dirty="0"/>
              <a:t>Fiyat: </a:t>
            </a:r>
            <a:r>
              <a:rPr lang="tr-TR" sz="2800" dirty="0"/>
              <a:t>69,90 TL </a:t>
            </a:r>
          </a:p>
          <a:p>
            <a:r>
              <a:rPr lang="tr-TR" sz="2800" b="1" dirty="0"/>
              <a:t>Takdim şekli: </a:t>
            </a:r>
            <a:r>
              <a:rPr lang="tr-TR" sz="2800" dirty="0"/>
              <a:t>100 tablet</a:t>
            </a:r>
            <a:endParaRPr lang="tr-TR" dirty="0"/>
          </a:p>
          <a:p>
            <a:r>
              <a:rPr lang="tr-TR" sz="2800" b="1" dirty="0"/>
              <a:t>Kullanım Bilgisi: </a:t>
            </a:r>
            <a:r>
              <a:rPr lang="tr-TR" sz="2800" dirty="0"/>
              <a:t>1 t</a:t>
            </a:r>
            <a:r>
              <a:rPr lang="tr-TR" dirty="0"/>
              <a:t> </a:t>
            </a:r>
            <a:r>
              <a:rPr lang="tr-TR" sz="2800" dirty="0"/>
              <a:t>/ g </a:t>
            </a:r>
          </a:p>
          <a:p>
            <a:r>
              <a:rPr lang="tr-TR" sz="2800" b="1" dirty="0"/>
              <a:t>Günlük Maliyet: </a:t>
            </a:r>
            <a:r>
              <a:rPr lang="tr-TR" dirty="0"/>
              <a:t>0,7</a:t>
            </a:r>
            <a:r>
              <a:rPr lang="tr-TR" sz="2800" dirty="0"/>
              <a:t> TL </a:t>
            </a:r>
          </a:p>
          <a:p>
            <a:r>
              <a:rPr lang="tr-TR" sz="2800" b="1" dirty="0"/>
              <a:t>Menşe Ülke:</a:t>
            </a:r>
            <a:r>
              <a:rPr lang="tr-TR" sz="2800" dirty="0"/>
              <a:t> Türkiye</a:t>
            </a:r>
          </a:p>
          <a:p>
            <a:r>
              <a:rPr lang="tr-TR" sz="2800" b="1" dirty="0"/>
              <a:t>Etken maddeler ve miktarları:</a:t>
            </a:r>
          </a:p>
          <a:p>
            <a:pPr lvl="1"/>
            <a:r>
              <a:rPr lang="tr-TR" dirty="0"/>
              <a:t>Çinko sülfat (15 mg Çinko)- </a:t>
            </a:r>
            <a:r>
              <a:rPr lang="tr-TR" dirty="0" err="1"/>
              <a:t>Inorganik</a:t>
            </a:r>
            <a:endParaRPr lang="tr-TR" dirty="0"/>
          </a:p>
          <a:p>
            <a:endParaRPr lang="tr-TR" dirty="0"/>
          </a:p>
        </p:txBody>
      </p:sp>
      <p:pic>
        <p:nvPicPr>
          <p:cNvPr id="5" name="Resim 4">
            <a:extLst>
              <a:ext uri="{FF2B5EF4-FFF2-40B4-BE49-F238E27FC236}">
                <a16:creationId xmlns:a16="http://schemas.microsoft.com/office/drawing/2014/main" id="{D15B8804-22B5-418C-BA4A-117FF319E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3476" y="1690688"/>
            <a:ext cx="4450324" cy="4135043"/>
          </a:xfrm>
          <a:prstGeom prst="rect">
            <a:avLst/>
          </a:prstGeom>
        </p:spPr>
      </p:pic>
    </p:spTree>
    <p:extLst>
      <p:ext uri="{BB962C8B-B14F-4D97-AF65-F5344CB8AC3E}">
        <p14:creationId xmlns:p14="http://schemas.microsoft.com/office/powerpoint/2010/main" val="3570316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938C29E-F513-4CE4-ADED-1941A2600E5B}"/>
              </a:ext>
            </a:extLst>
          </p:cNvPr>
          <p:cNvPicPr>
            <a:picLocks noChangeAspect="1"/>
          </p:cNvPicPr>
          <p:nvPr/>
        </p:nvPicPr>
        <p:blipFill rotWithShape="1">
          <a:blip r:embed="rId2">
            <a:extLst>
              <a:ext uri="{28A0092B-C50C-407E-A947-70E740481C1C}">
                <a14:useLocalDpi xmlns:a14="http://schemas.microsoft.com/office/drawing/2010/main" val="0"/>
              </a:ext>
            </a:extLst>
          </a:blip>
          <a:srcRect l="27581" t="35904" r="26144" b="36536"/>
          <a:stretch/>
        </p:blipFill>
        <p:spPr>
          <a:xfrm>
            <a:off x="3362178" y="2461846"/>
            <a:ext cx="5641146" cy="1889592"/>
          </a:xfrm>
          <a:prstGeom prst="rect">
            <a:avLst/>
          </a:prstGeom>
        </p:spPr>
      </p:pic>
      <p:sp>
        <p:nvSpPr>
          <p:cNvPr id="5" name="Metin kutusu 4">
            <a:extLst>
              <a:ext uri="{FF2B5EF4-FFF2-40B4-BE49-F238E27FC236}">
                <a16:creationId xmlns:a16="http://schemas.microsoft.com/office/drawing/2014/main" id="{77FEB958-214B-440F-B740-6E458B9A9553}"/>
              </a:ext>
            </a:extLst>
          </p:cNvPr>
          <p:cNvSpPr txBox="1"/>
          <p:nvPr/>
        </p:nvSpPr>
        <p:spPr>
          <a:xfrm>
            <a:off x="3362178" y="4605382"/>
            <a:ext cx="2413782" cy="584775"/>
          </a:xfrm>
          <a:prstGeom prst="rect">
            <a:avLst/>
          </a:prstGeom>
          <a:noFill/>
        </p:spPr>
        <p:txBody>
          <a:bodyPr wrap="square">
            <a:spAutoFit/>
          </a:bodyPr>
          <a:lstStyle/>
          <a:p>
            <a:pPr marL="0" indent="0">
              <a:buNone/>
            </a:pPr>
            <a:r>
              <a:rPr lang="tr-TR" sz="3200" i="1" dirty="0"/>
              <a:t>Teşekkürler</a:t>
            </a:r>
          </a:p>
        </p:txBody>
      </p:sp>
    </p:spTree>
    <p:extLst>
      <p:ext uri="{BB962C8B-B14F-4D97-AF65-F5344CB8AC3E}">
        <p14:creationId xmlns:p14="http://schemas.microsoft.com/office/powerpoint/2010/main" val="72565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CD2F5-3330-4621-BD1F-A3A190D8575F}"/>
              </a:ext>
            </a:extLst>
          </p:cNvPr>
          <p:cNvSpPr>
            <a:spLocks noGrp="1"/>
          </p:cNvSpPr>
          <p:nvPr>
            <p:ph type="title"/>
          </p:nvPr>
        </p:nvSpPr>
        <p:spPr/>
        <p:txBody>
          <a:bodyPr/>
          <a:lstStyle/>
          <a:p>
            <a:r>
              <a:rPr lang="tr-TR" b="1" dirty="0"/>
              <a:t>Çinko Eksikliği ve </a:t>
            </a:r>
            <a:r>
              <a:rPr lang="tr-TR" b="1" dirty="0" err="1"/>
              <a:t>Oksidatif</a:t>
            </a:r>
            <a:r>
              <a:rPr lang="tr-TR" b="1" dirty="0"/>
              <a:t> Stres </a:t>
            </a:r>
          </a:p>
        </p:txBody>
      </p:sp>
      <p:pic>
        <p:nvPicPr>
          <p:cNvPr id="4" name="İçerik Yer Tutucusu 3">
            <a:extLst>
              <a:ext uri="{FF2B5EF4-FFF2-40B4-BE49-F238E27FC236}">
                <a16:creationId xmlns:a16="http://schemas.microsoft.com/office/drawing/2014/main" id="{975A279E-33A9-40B1-8505-2F8426DD8BFA}"/>
              </a:ext>
            </a:extLst>
          </p:cNvPr>
          <p:cNvPicPr>
            <a:picLocks noGrp="1" noChangeAspect="1"/>
          </p:cNvPicPr>
          <p:nvPr>
            <p:ph idx="1"/>
          </p:nvPr>
        </p:nvPicPr>
        <p:blipFill rotWithShape="1">
          <a:blip r:embed="rId2"/>
          <a:srcRect l="18453" t="29831" r="41428" b="17444"/>
          <a:stretch/>
        </p:blipFill>
        <p:spPr>
          <a:xfrm>
            <a:off x="3144703" y="1379614"/>
            <a:ext cx="6064371" cy="4480874"/>
          </a:xfrm>
          <a:prstGeom prst="rect">
            <a:avLst/>
          </a:prstGeom>
        </p:spPr>
      </p:pic>
      <p:sp>
        <p:nvSpPr>
          <p:cNvPr id="7" name="Metin kutusu 6">
            <a:extLst>
              <a:ext uri="{FF2B5EF4-FFF2-40B4-BE49-F238E27FC236}">
                <a16:creationId xmlns:a16="http://schemas.microsoft.com/office/drawing/2014/main" id="{E69FB986-21B5-4A22-BCDD-05B3E65F930C}"/>
              </a:ext>
            </a:extLst>
          </p:cNvPr>
          <p:cNvSpPr txBox="1"/>
          <p:nvPr/>
        </p:nvSpPr>
        <p:spPr>
          <a:xfrm>
            <a:off x="838200" y="6057435"/>
            <a:ext cx="10677379" cy="254465"/>
          </a:xfrm>
          <a:prstGeom prst="rect">
            <a:avLst/>
          </a:prstGeom>
          <a:noFill/>
        </p:spPr>
        <p:txBody>
          <a:bodyPr wrap="square" rtlCol="0">
            <a:spAutoFit/>
          </a:bodyPr>
          <a:lstStyle/>
          <a:p>
            <a:r>
              <a:rPr lang="tr-TR" sz="1000" dirty="0" err="1"/>
              <a:t>Tijen</a:t>
            </a:r>
            <a:r>
              <a:rPr lang="tr-TR" sz="1000" dirty="0"/>
              <a:t> ACARKAN, 2020: </a:t>
            </a:r>
            <a:r>
              <a:rPr lang="tr-TR" sz="1000" dirty="0" err="1"/>
              <a:t>Esential</a:t>
            </a:r>
            <a:r>
              <a:rPr lang="tr-TR" sz="1000" dirty="0"/>
              <a:t> </a:t>
            </a:r>
            <a:r>
              <a:rPr lang="tr-TR" sz="1000" dirty="0" err="1"/>
              <a:t>micronutrient</a:t>
            </a:r>
            <a:r>
              <a:rPr lang="tr-TR" sz="1000" dirty="0"/>
              <a:t>- </a:t>
            </a:r>
            <a:r>
              <a:rPr lang="tr-TR" sz="1000" dirty="0" err="1"/>
              <a:t>Zinc</a:t>
            </a:r>
            <a:r>
              <a:rPr lang="tr-TR" sz="1000" dirty="0"/>
              <a:t>.</a:t>
            </a:r>
            <a:r>
              <a:rPr lang="en-US" sz="1000" dirty="0"/>
              <a:t> Journal of Complementary Medicine, Regulation and Neural Therapy Volume 14, Number 1</a:t>
            </a:r>
            <a:r>
              <a:rPr lang="tr-TR" sz="1000" dirty="0"/>
              <a:t>.  </a:t>
            </a:r>
          </a:p>
        </p:txBody>
      </p:sp>
    </p:spTree>
    <p:extLst>
      <p:ext uri="{BB962C8B-B14F-4D97-AF65-F5344CB8AC3E}">
        <p14:creationId xmlns:p14="http://schemas.microsoft.com/office/powerpoint/2010/main" val="378216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966162-15A2-4191-98A3-09FBFDD944B4}"/>
              </a:ext>
            </a:extLst>
          </p:cNvPr>
          <p:cNvSpPr>
            <a:spLocks noGrp="1"/>
          </p:cNvSpPr>
          <p:nvPr>
            <p:ph type="title"/>
          </p:nvPr>
        </p:nvSpPr>
        <p:spPr/>
        <p:txBody>
          <a:bodyPr/>
          <a:lstStyle/>
          <a:p>
            <a:r>
              <a:rPr lang="tr-TR" b="1" dirty="0"/>
              <a:t>Çinkonun Eksikliğine Sebep Olabilen Durumlar</a:t>
            </a:r>
          </a:p>
        </p:txBody>
      </p:sp>
      <p:sp>
        <p:nvSpPr>
          <p:cNvPr id="3" name="İçerik Yer Tutucusu 2">
            <a:extLst>
              <a:ext uri="{FF2B5EF4-FFF2-40B4-BE49-F238E27FC236}">
                <a16:creationId xmlns:a16="http://schemas.microsoft.com/office/drawing/2014/main" id="{90E17DFB-1318-469A-869B-012247117114}"/>
              </a:ext>
            </a:extLst>
          </p:cNvPr>
          <p:cNvSpPr>
            <a:spLocks noGrp="1"/>
          </p:cNvSpPr>
          <p:nvPr>
            <p:ph idx="1"/>
          </p:nvPr>
        </p:nvSpPr>
        <p:spPr/>
        <p:txBody>
          <a:bodyPr/>
          <a:lstStyle/>
          <a:p>
            <a:r>
              <a:rPr lang="tr-TR" dirty="0"/>
              <a:t>Birçok sağlık sorunu çinko eksikliği ile ilişkilidir.</a:t>
            </a:r>
          </a:p>
          <a:p>
            <a:r>
              <a:rPr lang="tr-TR" dirty="0"/>
              <a:t>Diyetteki çinko ile ilgili olarak yapılan çalışmalar, kişilerin çinko ve redoks durumunun birbirleri ile bağlantılı olduğunu ve bu bağlantı durumunun ise hastalık etiyolojisi ve </a:t>
            </a:r>
            <a:r>
              <a:rPr lang="tr-TR" dirty="0" err="1"/>
              <a:t>patogenezinde</a:t>
            </a:r>
            <a:r>
              <a:rPr lang="tr-TR" dirty="0"/>
              <a:t> önemli bir faktör olduğunu ileri sürmektedir.</a:t>
            </a:r>
          </a:p>
        </p:txBody>
      </p:sp>
      <p:sp>
        <p:nvSpPr>
          <p:cNvPr id="4" name="Metin kutusu 3">
            <a:extLst>
              <a:ext uri="{FF2B5EF4-FFF2-40B4-BE49-F238E27FC236}">
                <a16:creationId xmlns:a16="http://schemas.microsoft.com/office/drawing/2014/main" id="{9AF78A35-B43F-4810-ABCB-178191E97359}"/>
              </a:ext>
            </a:extLst>
          </p:cNvPr>
          <p:cNvSpPr txBox="1"/>
          <p:nvPr/>
        </p:nvSpPr>
        <p:spPr>
          <a:xfrm>
            <a:off x="838200" y="6057435"/>
            <a:ext cx="10677379" cy="254465"/>
          </a:xfrm>
          <a:prstGeom prst="rect">
            <a:avLst/>
          </a:prstGeom>
          <a:noFill/>
        </p:spPr>
        <p:txBody>
          <a:bodyPr wrap="square" rtlCol="0">
            <a:spAutoFit/>
          </a:bodyPr>
          <a:lstStyle/>
          <a:p>
            <a:r>
              <a:rPr lang="tr-TR" sz="1000" dirty="0" err="1"/>
              <a:t>Tijen</a:t>
            </a:r>
            <a:r>
              <a:rPr lang="tr-TR" sz="1000" dirty="0"/>
              <a:t> ACARKAN, 2020: </a:t>
            </a:r>
            <a:r>
              <a:rPr lang="tr-TR" sz="1000" dirty="0" err="1"/>
              <a:t>Esential</a:t>
            </a:r>
            <a:r>
              <a:rPr lang="tr-TR" sz="1000" dirty="0"/>
              <a:t> </a:t>
            </a:r>
            <a:r>
              <a:rPr lang="tr-TR" sz="1000" dirty="0" err="1"/>
              <a:t>micronutrient</a:t>
            </a:r>
            <a:r>
              <a:rPr lang="tr-TR" sz="1000" dirty="0"/>
              <a:t>- </a:t>
            </a:r>
            <a:r>
              <a:rPr lang="tr-TR" sz="1000" dirty="0" err="1"/>
              <a:t>Zinc</a:t>
            </a:r>
            <a:r>
              <a:rPr lang="tr-TR" sz="1000" dirty="0"/>
              <a:t>.</a:t>
            </a:r>
            <a:r>
              <a:rPr lang="en-US" sz="1000" dirty="0"/>
              <a:t> Journal of Complementary Medicine, Regulation and Neural Therapy Volume 14, Number 1</a:t>
            </a:r>
            <a:r>
              <a:rPr lang="tr-TR" sz="1000" dirty="0"/>
              <a:t>.  </a:t>
            </a:r>
          </a:p>
        </p:txBody>
      </p:sp>
    </p:spTree>
    <p:extLst>
      <p:ext uri="{BB962C8B-B14F-4D97-AF65-F5344CB8AC3E}">
        <p14:creationId xmlns:p14="http://schemas.microsoft.com/office/powerpoint/2010/main" val="294879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E328C0-BCF8-4589-B4F0-B5179FFCE4A2}"/>
              </a:ext>
            </a:extLst>
          </p:cNvPr>
          <p:cNvSpPr>
            <a:spLocks noGrp="1"/>
          </p:cNvSpPr>
          <p:nvPr>
            <p:ph type="title"/>
          </p:nvPr>
        </p:nvSpPr>
        <p:spPr/>
        <p:txBody>
          <a:bodyPr/>
          <a:lstStyle/>
          <a:p>
            <a:r>
              <a:rPr lang="tr-TR" b="1" dirty="0"/>
              <a:t>Çinkonun Eksikliğine Sebep Olabilen Durumlar</a:t>
            </a:r>
            <a:endParaRPr lang="tr-TR" dirty="0"/>
          </a:p>
        </p:txBody>
      </p:sp>
      <p:sp>
        <p:nvSpPr>
          <p:cNvPr id="3" name="İçerik Yer Tutucusu 2">
            <a:extLst>
              <a:ext uri="{FF2B5EF4-FFF2-40B4-BE49-F238E27FC236}">
                <a16:creationId xmlns:a16="http://schemas.microsoft.com/office/drawing/2014/main" id="{69E4DE3A-91B2-496B-BBAD-6C91869D5DB5}"/>
              </a:ext>
            </a:extLst>
          </p:cNvPr>
          <p:cNvSpPr>
            <a:spLocks noGrp="1"/>
          </p:cNvSpPr>
          <p:nvPr>
            <p:ph idx="1"/>
          </p:nvPr>
        </p:nvSpPr>
        <p:spPr/>
        <p:txBody>
          <a:bodyPr/>
          <a:lstStyle/>
          <a:p>
            <a:r>
              <a:rPr lang="tr-TR" b="1" dirty="0"/>
              <a:t>Hafif eksiklikte: </a:t>
            </a:r>
            <a:r>
              <a:rPr lang="tr-TR" dirty="0" err="1"/>
              <a:t>İmmünitenin</a:t>
            </a:r>
            <a:r>
              <a:rPr lang="tr-TR" dirty="0"/>
              <a:t> azalması, tat ve koku azlığı, gece körlüğü başlangıcı, </a:t>
            </a:r>
            <a:r>
              <a:rPr lang="tr-TR" dirty="0" err="1"/>
              <a:t>spermatogenez</a:t>
            </a:r>
            <a:r>
              <a:rPr lang="tr-TR" dirty="0"/>
              <a:t> azalması görülebilir.</a:t>
            </a:r>
          </a:p>
          <a:p>
            <a:pPr marL="0" indent="0">
              <a:buNone/>
            </a:pPr>
            <a:endParaRPr lang="tr-TR" dirty="0"/>
          </a:p>
          <a:p>
            <a:r>
              <a:rPr lang="tr-TR" b="1" dirty="0"/>
              <a:t>Orta eksiklikte: </a:t>
            </a:r>
            <a:r>
              <a:rPr lang="tr-TR" dirty="0"/>
              <a:t>Büyüme geriliği ve ergenlik gecikmesi, erkekte </a:t>
            </a:r>
            <a:r>
              <a:rPr lang="tr-TR" dirty="0" err="1"/>
              <a:t>hipogonadizm</a:t>
            </a:r>
            <a:r>
              <a:rPr lang="tr-TR" dirty="0"/>
              <a:t>, dermatit, sert deri, iştahsızlık, letarji ,yara iyileşmesinde gecikme, gece körlüğü, hipotansiyon görülebilir.</a:t>
            </a:r>
          </a:p>
          <a:p>
            <a:endParaRPr lang="tr-TR" dirty="0"/>
          </a:p>
          <a:p>
            <a:r>
              <a:rPr lang="tr-TR" b="1" dirty="0"/>
              <a:t>Şiddetli eksiklikte</a:t>
            </a:r>
            <a:r>
              <a:rPr lang="tr-TR" dirty="0"/>
              <a:t>: </a:t>
            </a:r>
            <a:r>
              <a:rPr lang="tr-TR" dirty="0" err="1"/>
              <a:t>Nöropati</a:t>
            </a:r>
            <a:r>
              <a:rPr lang="tr-TR" dirty="0"/>
              <a:t> ciddi </a:t>
            </a:r>
            <a:r>
              <a:rPr lang="tr-TR" dirty="0" err="1"/>
              <a:t>immun</a:t>
            </a:r>
            <a:r>
              <a:rPr lang="tr-TR" dirty="0"/>
              <a:t> </a:t>
            </a:r>
            <a:r>
              <a:rPr lang="tr-TR" dirty="0" err="1"/>
              <a:t>supresyon</a:t>
            </a:r>
            <a:r>
              <a:rPr lang="tr-TR" dirty="0"/>
              <a:t>, sık enfeksiyon, </a:t>
            </a:r>
            <a:r>
              <a:rPr lang="tr-TR" dirty="0" err="1"/>
              <a:t>büllöz</a:t>
            </a:r>
            <a:r>
              <a:rPr lang="tr-TR" dirty="0"/>
              <a:t> püstüler dermatit, </a:t>
            </a:r>
            <a:r>
              <a:rPr lang="tr-TR" dirty="0" err="1"/>
              <a:t>diyare</a:t>
            </a:r>
            <a:r>
              <a:rPr lang="tr-TR" dirty="0"/>
              <a:t> </a:t>
            </a:r>
            <a:r>
              <a:rPr lang="tr-TR" dirty="0" err="1"/>
              <a:t>hipertermi</a:t>
            </a:r>
            <a:r>
              <a:rPr lang="tr-TR" dirty="0"/>
              <a:t> görülebilir. </a:t>
            </a:r>
          </a:p>
        </p:txBody>
      </p:sp>
      <p:sp>
        <p:nvSpPr>
          <p:cNvPr id="4" name="Metin kutusu 3">
            <a:extLst>
              <a:ext uri="{FF2B5EF4-FFF2-40B4-BE49-F238E27FC236}">
                <a16:creationId xmlns:a16="http://schemas.microsoft.com/office/drawing/2014/main" id="{F12E1B13-E6E2-4A32-98EB-213E4D7FA3B8}"/>
              </a:ext>
            </a:extLst>
          </p:cNvPr>
          <p:cNvSpPr txBox="1"/>
          <p:nvPr/>
        </p:nvSpPr>
        <p:spPr>
          <a:xfrm>
            <a:off x="838200" y="6057435"/>
            <a:ext cx="10677379" cy="254465"/>
          </a:xfrm>
          <a:prstGeom prst="rect">
            <a:avLst/>
          </a:prstGeom>
          <a:noFill/>
        </p:spPr>
        <p:txBody>
          <a:bodyPr wrap="square" rtlCol="0">
            <a:spAutoFit/>
          </a:bodyPr>
          <a:lstStyle/>
          <a:p>
            <a:r>
              <a:rPr lang="tr-TR" sz="1000" dirty="0" err="1"/>
              <a:t>Tijen</a:t>
            </a:r>
            <a:r>
              <a:rPr lang="tr-TR" sz="1000" dirty="0"/>
              <a:t> ACARKAN, 2020: </a:t>
            </a:r>
            <a:r>
              <a:rPr lang="tr-TR" sz="1000" dirty="0" err="1"/>
              <a:t>Esential</a:t>
            </a:r>
            <a:r>
              <a:rPr lang="tr-TR" sz="1000" dirty="0"/>
              <a:t> </a:t>
            </a:r>
            <a:r>
              <a:rPr lang="tr-TR" sz="1000" dirty="0" err="1"/>
              <a:t>micronutrient</a:t>
            </a:r>
            <a:r>
              <a:rPr lang="tr-TR" sz="1000" dirty="0"/>
              <a:t>- </a:t>
            </a:r>
            <a:r>
              <a:rPr lang="tr-TR" sz="1000" dirty="0" err="1"/>
              <a:t>Zinc</a:t>
            </a:r>
            <a:r>
              <a:rPr lang="tr-TR" sz="1000" dirty="0"/>
              <a:t>.</a:t>
            </a:r>
            <a:r>
              <a:rPr lang="en-US" sz="1000" dirty="0"/>
              <a:t> Journal of Complementary Medicine, Regulation and Neural Therapy Volume 14, Number 1</a:t>
            </a:r>
            <a:r>
              <a:rPr lang="tr-TR" sz="1000" dirty="0"/>
              <a:t>.  </a:t>
            </a:r>
          </a:p>
        </p:txBody>
      </p:sp>
    </p:spTree>
    <p:extLst>
      <p:ext uri="{BB962C8B-B14F-4D97-AF65-F5344CB8AC3E}">
        <p14:creationId xmlns:p14="http://schemas.microsoft.com/office/powerpoint/2010/main" val="367299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27CF39-FDD5-4FFB-981B-BD2E2480F8CD}"/>
              </a:ext>
            </a:extLst>
          </p:cNvPr>
          <p:cNvSpPr>
            <a:spLocks noGrp="1"/>
          </p:cNvSpPr>
          <p:nvPr>
            <p:ph type="title"/>
          </p:nvPr>
        </p:nvSpPr>
        <p:spPr/>
        <p:txBody>
          <a:bodyPr/>
          <a:lstStyle/>
          <a:p>
            <a:r>
              <a:rPr lang="tr-TR" b="1" dirty="0"/>
              <a:t>Çinko Alım Azlığı ve Emiliminde Azalma </a:t>
            </a:r>
          </a:p>
        </p:txBody>
      </p:sp>
      <p:sp>
        <p:nvSpPr>
          <p:cNvPr id="3" name="İçerik Yer Tutucusu 2">
            <a:extLst>
              <a:ext uri="{FF2B5EF4-FFF2-40B4-BE49-F238E27FC236}">
                <a16:creationId xmlns:a16="http://schemas.microsoft.com/office/drawing/2014/main" id="{6AB59D8E-3B5D-4611-847D-EFADE3053F86}"/>
              </a:ext>
            </a:extLst>
          </p:cNvPr>
          <p:cNvSpPr>
            <a:spLocks noGrp="1"/>
          </p:cNvSpPr>
          <p:nvPr>
            <p:ph idx="1"/>
          </p:nvPr>
        </p:nvSpPr>
        <p:spPr/>
        <p:txBody>
          <a:bodyPr/>
          <a:lstStyle/>
          <a:p>
            <a:r>
              <a:rPr lang="tr-TR" b="1" dirty="0"/>
              <a:t>Çinko alım azlığı ile ilişkili bozukluklar: </a:t>
            </a:r>
            <a:r>
              <a:rPr lang="tr-TR" dirty="0" err="1"/>
              <a:t>Anoreksiya</a:t>
            </a:r>
            <a:r>
              <a:rPr lang="tr-TR" dirty="0"/>
              <a:t> nevroza, yaşlılık, yanlış zayıflama diyetleri, akut enfeksiyonlar, protein eksikliği, alkolizm, </a:t>
            </a:r>
            <a:r>
              <a:rPr lang="tr-TR" dirty="0" err="1"/>
              <a:t>vejeteryan</a:t>
            </a:r>
            <a:r>
              <a:rPr lang="tr-TR" dirty="0"/>
              <a:t>/</a:t>
            </a:r>
            <a:r>
              <a:rPr lang="tr-TR" dirty="0" err="1"/>
              <a:t>vegan</a:t>
            </a:r>
            <a:r>
              <a:rPr lang="tr-TR" dirty="0"/>
              <a:t> beslenme, vücuttan kaybın artması(yanık, açlık, travma).</a:t>
            </a:r>
          </a:p>
          <a:p>
            <a:endParaRPr lang="tr-TR" dirty="0"/>
          </a:p>
          <a:p>
            <a:r>
              <a:rPr lang="tr-TR" b="1" dirty="0"/>
              <a:t>Çinko emiliminde azalma ile ilişkili bozukluklar: </a:t>
            </a:r>
            <a:r>
              <a:rPr lang="tr-TR" dirty="0"/>
              <a:t>Yüksek lifli diyet, demir/çinko oranı fazla diyet, kalsiyum/çinko oranı fazla diyet, </a:t>
            </a:r>
            <a:r>
              <a:rPr lang="tr-TR" dirty="0" err="1"/>
              <a:t>aklorhidri</a:t>
            </a:r>
            <a:r>
              <a:rPr lang="tr-TR" dirty="0"/>
              <a:t>, alkolizm, ishal, pankreas yetmezliği, diyaliz, </a:t>
            </a:r>
            <a:r>
              <a:rPr lang="tr-TR" dirty="0" err="1"/>
              <a:t>akrodermatitis</a:t>
            </a:r>
            <a:r>
              <a:rPr lang="tr-TR" dirty="0"/>
              <a:t> </a:t>
            </a:r>
            <a:r>
              <a:rPr lang="tr-TR" dirty="0" err="1"/>
              <a:t>enteropatika</a:t>
            </a:r>
            <a:r>
              <a:rPr lang="tr-TR" dirty="0"/>
              <a:t>, karaciğer hastalıkları, kısa barsak sendromu, </a:t>
            </a:r>
            <a:r>
              <a:rPr lang="tr-TR" dirty="0" err="1"/>
              <a:t>enflamatuar</a:t>
            </a:r>
            <a:r>
              <a:rPr lang="tr-TR" dirty="0"/>
              <a:t> barsak hastalıkları ve </a:t>
            </a:r>
            <a:r>
              <a:rPr lang="tr-TR" dirty="0" err="1"/>
              <a:t>çölyak</a:t>
            </a:r>
            <a:r>
              <a:rPr lang="tr-TR" dirty="0"/>
              <a:t> hastalığı.</a:t>
            </a:r>
          </a:p>
        </p:txBody>
      </p:sp>
      <p:sp>
        <p:nvSpPr>
          <p:cNvPr id="4" name="Metin kutusu 3">
            <a:extLst>
              <a:ext uri="{FF2B5EF4-FFF2-40B4-BE49-F238E27FC236}">
                <a16:creationId xmlns:a16="http://schemas.microsoft.com/office/drawing/2014/main" id="{E164EE7E-337E-4E21-9789-000AF14E4665}"/>
              </a:ext>
            </a:extLst>
          </p:cNvPr>
          <p:cNvSpPr txBox="1"/>
          <p:nvPr/>
        </p:nvSpPr>
        <p:spPr>
          <a:xfrm>
            <a:off x="838200" y="6057435"/>
            <a:ext cx="10677379" cy="254465"/>
          </a:xfrm>
          <a:prstGeom prst="rect">
            <a:avLst/>
          </a:prstGeom>
          <a:noFill/>
        </p:spPr>
        <p:txBody>
          <a:bodyPr wrap="square" rtlCol="0">
            <a:spAutoFit/>
          </a:bodyPr>
          <a:lstStyle/>
          <a:p>
            <a:r>
              <a:rPr lang="tr-TR" sz="1000" dirty="0" err="1"/>
              <a:t>Tijen</a:t>
            </a:r>
            <a:r>
              <a:rPr lang="tr-TR" sz="1000" dirty="0"/>
              <a:t> ACARKAN, 2020: </a:t>
            </a:r>
            <a:r>
              <a:rPr lang="tr-TR" sz="1000" dirty="0" err="1"/>
              <a:t>Esential</a:t>
            </a:r>
            <a:r>
              <a:rPr lang="tr-TR" sz="1000" dirty="0"/>
              <a:t> </a:t>
            </a:r>
            <a:r>
              <a:rPr lang="tr-TR" sz="1000" dirty="0" err="1"/>
              <a:t>micronutrient</a:t>
            </a:r>
            <a:r>
              <a:rPr lang="tr-TR" sz="1000" dirty="0"/>
              <a:t>- </a:t>
            </a:r>
            <a:r>
              <a:rPr lang="tr-TR" sz="1000" dirty="0" err="1"/>
              <a:t>Zinc</a:t>
            </a:r>
            <a:r>
              <a:rPr lang="tr-TR" sz="1000" dirty="0"/>
              <a:t>.</a:t>
            </a:r>
            <a:r>
              <a:rPr lang="en-US" sz="1000" dirty="0"/>
              <a:t> Journal of Complementary Medicine, Regulation and Neural Therapy Volume 14, Number 1</a:t>
            </a:r>
            <a:r>
              <a:rPr lang="tr-TR" sz="1000" dirty="0"/>
              <a:t>.  </a:t>
            </a:r>
          </a:p>
        </p:txBody>
      </p:sp>
    </p:spTree>
    <p:extLst>
      <p:ext uri="{BB962C8B-B14F-4D97-AF65-F5344CB8AC3E}">
        <p14:creationId xmlns:p14="http://schemas.microsoft.com/office/powerpoint/2010/main" val="25392143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3526</Words>
  <Application>Microsoft Office PowerPoint</Application>
  <PresentationFormat>Geniş ekran</PresentationFormat>
  <Paragraphs>416</Paragraphs>
  <Slides>58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58</vt:i4>
      </vt:variant>
    </vt:vector>
  </HeadingPairs>
  <TitlesOfParts>
    <vt:vector size="64" baseType="lpstr">
      <vt:lpstr>AdvStone</vt:lpstr>
      <vt:lpstr>Arial</vt:lpstr>
      <vt:lpstr>Calibri</vt:lpstr>
      <vt:lpstr>Calibri Light</vt:lpstr>
      <vt:lpstr>Wingdings</vt:lpstr>
      <vt:lpstr>Office Teması</vt:lpstr>
      <vt:lpstr>PowerPoint Sunusu</vt:lpstr>
      <vt:lpstr>PowerPoint Sunusu</vt:lpstr>
      <vt:lpstr>Çinko</vt:lpstr>
      <vt:lpstr>Çinko</vt:lpstr>
      <vt:lpstr>Gıdalardaki Çinko Değerleri</vt:lpstr>
      <vt:lpstr>Çinko Eksikliği ve Oksidatif Stres </vt:lpstr>
      <vt:lpstr>Çinkonun Eksikliğine Sebep Olabilen Durumlar</vt:lpstr>
      <vt:lpstr>Çinkonun Eksikliğine Sebep Olabilen Durumlar</vt:lpstr>
      <vt:lpstr>Çinko Alım Azlığı ve Emiliminde Azalma </vt:lpstr>
      <vt:lpstr>Günlük Alınan Çinko Miktarının Artırılması Gereken Durumlar</vt:lpstr>
      <vt:lpstr>Günlük Alınan Çinko Miktarının Artırılması Gereken Durumlar</vt:lpstr>
      <vt:lpstr>Çinko Etkileşimi ve Düzeyleri</vt:lpstr>
      <vt:lpstr>Çinko Kullanımı</vt:lpstr>
      <vt:lpstr>Çinko Formları</vt:lpstr>
      <vt:lpstr>PowerPoint Sunusu</vt:lpstr>
      <vt:lpstr>Neptune Zinc</vt:lpstr>
      <vt:lpstr>Neptune Zinc</vt:lpstr>
      <vt:lpstr>Neptune Zinc</vt:lpstr>
      <vt:lpstr>PowerPoint Sunusu</vt:lpstr>
      <vt:lpstr>Neptune Zinc</vt:lpstr>
      <vt:lpstr>The European Food Safety Authority (EFSA) has acknowledged the following beneficial effects of zinc as a basis for health claims</vt:lpstr>
      <vt:lpstr>The European Food Safety Authority (EFSA) has acknowledged the following beneficial effects of zinc as a basis for health claims</vt:lpstr>
      <vt:lpstr>Çinko ve Enfeksiyon </vt:lpstr>
      <vt:lpstr>Çinko ve Enfeksiyon </vt:lpstr>
      <vt:lpstr>Çinko ve Enfeksiyon </vt:lpstr>
      <vt:lpstr>Çinko ve Enfeksiyon </vt:lpstr>
      <vt:lpstr>Çinko ve Enfeksiyon </vt:lpstr>
      <vt:lpstr>Çinko ve Enfeksiyon </vt:lpstr>
      <vt:lpstr>Çinko ve Alt Solunum Yolu Enfeksiyonu</vt:lpstr>
      <vt:lpstr>Çinko ve Alt Solunum Yolu Enfeksiyonu</vt:lpstr>
      <vt:lpstr>Çinko ve Alt Solunum Yolu Enfeksiyonu</vt:lpstr>
      <vt:lpstr>Çinko ve Cilt </vt:lpstr>
      <vt:lpstr>Çinko ve Ruh Sağlığı</vt:lpstr>
      <vt:lpstr>Çinko ve Ruh Sağlığı</vt:lpstr>
      <vt:lpstr>Çinko ve Ruh Sağlığı</vt:lpstr>
      <vt:lpstr>Çinko ve Ruh Sağlığı</vt:lpstr>
      <vt:lpstr>Çinko ve Üreme Sağlığı</vt:lpstr>
      <vt:lpstr>Çinkonun Covid-19’daki Yeri</vt:lpstr>
      <vt:lpstr>PowerPoint Sunusu</vt:lpstr>
      <vt:lpstr>Çinkonun Covid-19’daki Yeri</vt:lpstr>
      <vt:lpstr>PowerPoint Sunusu</vt:lpstr>
      <vt:lpstr>Çinko ve Covid-19-Şiddetli Akut Solunum Sıkıntısı Sendromu</vt:lpstr>
      <vt:lpstr>Çinko ve Covid-19</vt:lpstr>
      <vt:lpstr>Kuinoa Tohum Ekstresi (Chenopodium quinoa)</vt:lpstr>
      <vt:lpstr>PowerPoint Sunusu</vt:lpstr>
      <vt:lpstr>Neptune Zinc</vt:lpstr>
      <vt:lpstr>Neptune Zinc</vt:lpstr>
      <vt:lpstr>Neptune Zinc</vt:lpstr>
      <vt:lpstr>PowerPoint Sunusu</vt:lpstr>
      <vt:lpstr>Neptune Zinc</vt:lpstr>
      <vt:lpstr>Neptune Zinc</vt:lpstr>
      <vt:lpstr>PowerPoint Sunusu</vt:lpstr>
      <vt:lpstr>Ocean Picozinc</vt:lpstr>
      <vt:lpstr>Immuzinc</vt:lpstr>
      <vt:lpstr>Vitabiotics Ultra Zinc </vt:lpstr>
      <vt:lpstr>Osende Çinko &amp; Bakır</vt:lpstr>
      <vt:lpstr>Nutraxin Zinc</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Betül  PANCAR</dc:creator>
  <cp:lastModifiedBy>suleyman refik</cp:lastModifiedBy>
  <cp:revision>103</cp:revision>
  <dcterms:created xsi:type="dcterms:W3CDTF">2021-11-18T18:36:06Z</dcterms:created>
  <dcterms:modified xsi:type="dcterms:W3CDTF">2022-08-15T09:48:27Z</dcterms:modified>
</cp:coreProperties>
</file>