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4" r:id="rId4"/>
    <p:sldId id="265" r:id="rId5"/>
    <p:sldId id="266" r:id="rId6"/>
    <p:sldId id="267" r:id="rId7"/>
    <p:sldId id="269" r:id="rId8"/>
    <p:sldId id="259" r:id="rId9"/>
    <p:sldId id="276" r:id="rId10"/>
    <p:sldId id="270" r:id="rId11"/>
    <p:sldId id="273" r:id="rId12"/>
    <p:sldId id="316" r:id="rId13"/>
    <p:sldId id="272" r:id="rId14"/>
    <p:sldId id="262" r:id="rId15"/>
    <p:sldId id="278" r:id="rId16"/>
    <p:sldId id="286" r:id="rId17"/>
    <p:sldId id="302" r:id="rId18"/>
    <p:sldId id="279" r:id="rId19"/>
    <p:sldId id="280" r:id="rId20"/>
    <p:sldId id="292" r:id="rId21"/>
    <p:sldId id="282" r:id="rId22"/>
    <p:sldId id="283" r:id="rId23"/>
    <p:sldId id="284" r:id="rId24"/>
    <p:sldId id="287" r:id="rId25"/>
    <p:sldId id="288" r:id="rId26"/>
    <p:sldId id="290" r:id="rId27"/>
    <p:sldId id="293" r:id="rId28"/>
    <p:sldId id="294" r:id="rId29"/>
    <p:sldId id="289" r:id="rId30"/>
    <p:sldId id="291" r:id="rId31"/>
    <p:sldId id="317" r:id="rId32"/>
    <p:sldId id="301" r:id="rId33"/>
    <p:sldId id="303" r:id="rId34"/>
    <p:sldId id="313" r:id="rId35"/>
    <p:sldId id="295" r:id="rId36"/>
    <p:sldId id="315" r:id="rId37"/>
    <p:sldId id="297" r:id="rId38"/>
    <p:sldId id="298" r:id="rId39"/>
    <p:sldId id="299" r:id="rId40"/>
    <p:sldId id="277" r:id="rId41"/>
    <p:sldId id="300" r:id="rId42"/>
    <p:sldId id="318" r:id="rId43"/>
    <p:sldId id="305" r:id="rId44"/>
    <p:sldId id="274" r:id="rId45"/>
    <p:sldId id="304" r:id="rId46"/>
    <p:sldId id="307" r:id="rId47"/>
    <p:sldId id="308" r:id="rId48"/>
    <p:sldId id="309" r:id="rId49"/>
    <p:sldId id="310" r:id="rId50"/>
    <p:sldId id="312" r:id="rId51"/>
    <p:sldId id="268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tr-TR" sz="1862" b="1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 sz="1862" b="1" i="0" u="none" strike="noStrike" baseline="0" dirty="0">
                <a:effectLst/>
              </a:rPr>
              <a:t>Total </a:t>
            </a:r>
            <a:r>
              <a:rPr lang="tr-TR" sz="1862" b="1" i="0" u="none" strike="noStrike" baseline="0" dirty="0" err="1">
                <a:effectLst/>
              </a:rPr>
              <a:t>Homocystein</a:t>
            </a:r>
            <a:r>
              <a:rPr lang="tr-TR" sz="1862" b="1" i="0" u="none" strike="noStrike" baseline="0" dirty="0">
                <a:effectLst/>
              </a:rPr>
              <a:t> (</a:t>
            </a:r>
            <a:r>
              <a:rPr lang="tr-TR" sz="1862" b="1" i="0" u="none" strike="noStrike" baseline="0" dirty="0" err="1">
                <a:effectLst/>
              </a:rPr>
              <a:t>tHcy</a:t>
            </a:r>
            <a:r>
              <a:rPr lang="tr-TR" sz="1862" b="1" i="0" u="none" strike="noStrike" baseline="0" dirty="0">
                <a:effectLst/>
              </a:rPr>
              <a:t>)</a:t>
            </a:r>
            <a:endParaRPr lang="tr-TR" sz="1862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1862" b="1" i="0" u="none" strike="noStrike" kern="1200" spc="0" baseline="0" dirty="0" err="1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Folic acid </c:v>
                </c:pt>
                <c:pt idx="1">
                  <c:v>Folic acid + 6 mcg vitamin B-12</c:v>
                </c:pt>
                <c:pt idx="2">
                  <c:v>Folic acid + 400 mcg vitamin B-12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-11</c:v>
                </c:pt>
                <c:pt idx="1">
                  <c:v>-15</c:v>
                </c:pt>
                <c:pt idx="2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6-4A1D-B9E1-FC6D0E17E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387656"/>
        <c:axId val="505392248"/>
      </c:barChart>
      <c:catAx>
        <c:axId val="50538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5392248"/>
        <c:crosses val="autoZero"/>
        <c:auto val="1"/>
        <c:lblAlgn val="ctr"/>
        <c:lblOffset val="100"/>
        <c:noMultiLvlLbl val="0"/>
      </c:catAx>
      <c:valAx>
        <c:axId val="50539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>
                    <a:sym typeface="Symbol" panose="05050102010706020507" pitchFamily="18" charset="2"/>
                  </a:rPr>
                  <a:t></a:t>
                </a:r>
                <a:endParaRPr lang="tr-T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5387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17.svg"/><Relationship Id="rId11" Type="http://schemas.openxmlformats.org/officeDocument/2006/relationships/image" Target="../media/image50.png"/><Relationship Id="rId5" Type="http://schemas.openxmlformats.org/officeDocument/2006/relationships/image" Target="../media/image1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17.svg"/><Relationship Id="rId11" Type="http://schemas.openxmlformats.org/officeDocument/2006/relationships/image" Target="../media/image50.png"/><Relationship Id="rId5" Type="http://schemas.openxmlformats.org/officeDocument/2006/relationships/image" Target="../media/image1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85E3E-14CF-41AE-B37F-A115EC24515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59DBE-9EC2-4BBB-877D-45364D52264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Enerji oluşum metabolizmasına</a:t>
          </a:r>
          <a:endParaRPr lang="en-US" dirty="0"/>
        </a:p>
      </dgm:t>
    </dgm:pt>
    <dgm:pt modelId="{93DE381D-F618-4D3E-8533-2776EA0E9382}" type="parTrans" cxnId="{1577AB12-231F-4C3C-AEE0-E57D00765E96}">
      <dgm:prSet/>
      <dgm:spPr/>
      <dgm:t>
        <a:bodyPr/>
        <a:lstStyle/>
        <a:p>
          <a:endParaRPr lang="en-US"/>
        </a:p>
      </dgm:t>
    </dgm:pt>
    <dgm:pt modelId="{DECA26B5-4CBE-4C88-B66D-E78C8ADBE54B}" type="sibTrans" cxnId="{1577AB12-231F-4C3C-AEE0-E57D00765E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93905E-D02F-4D2C-9466-D0BD4FA8337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Makro besin metabolizmasına</a:t>
          </a:r>
          <a:endParaRPr lang="en-US" dirty="0"/>
        </a:p>
      </dgm:t>
    </dgm:pt>
    <dgm:pt modelId="{D31F9768-7547-470A-96A9-65897D39E49C}" type="parTrans" cxnId="{DBC35F64-7634-4A9F-A1C1-C0CB531046A6}">
      <dgm:prSet/>
      <dgm:spPr/>
      <dgm:t>
        <a:bodyPr/>
        <a:lstStyle/>
        <a:p>
          <a:endParaRPr lang="en-US"/>
        </a:p>
      </dgm:t>
    </dgm:pt>
    <dgm:pt modelId="{9D22CA11-F8C1-45F2-BC4D-E3B6CB6531C2}" type="sibTrans" cxnId="{DBC35F64-7634-4A9F-A1C1-C0CB531046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1F83A37-D581-4ACB-AF36-B0DE84D8D85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Cilt ve mukoza zarlarının bakımına </a:t>
          </a:r>
          <a:endParaRPr lang="en-US" dirty="0"/>
        </a:p>
      </dgm:t>
    </dgm:pt>
    <dgm:pt modelId="{5DEC7DAD-B259-4008-A2BD-A6F5A3B8E8CD}" type="parTrans" cxnId="{D558F9C1-37B3-4B2C-B634-FB7730B137F9}">
      <dgm:prSet/>
      <dgm:spPr/>
      <dgm:t>
        <a:bodyPr/>
        <a:lstStyle/>
        <a:p>
          <a:endParaRPr lang="en-US"/>
        </a:p>
      </dgm:t>
    </dgm:pt>
    <dgm:pt modelId="{B6C368FF-6550-453B-BE56-BF49366604CE}" type="sibTrans" cxnId="{D558F9C1-37B3-4B2C-B634-FB7730B137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8CB136-0AA7-4BFD-9454-97AE18879E9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Saç bakımına</a:t>
          </a:r>
          <a:endParaRPr lang="en-US" dirty="0"/>
        </a:p>
      </dgm:t>
    </dgm:pt>
    <dgm:pt modelId="{7C210797-82C7-493F-B1BA-43E6512B5240}" type="parTrans" cxnId="{8C551B7F-BB34-4229-AD0A-C273CAB365A3}">
      <dgm:prSet/>
      <dgm:spPr/>
      <dgm:t>
        <a:bodyPr/>
        <a:lstStyle/>
        <a:p>
          <a:endParaRPr lang="en-US"/>
        </a:p>
      </dgm:t>
    </dgm:pt>
    <dgm:pt modelId="{FF76058E-A7DA-4AC8-AB0D-FB40ADF9B806}" type="sibTrans" cxnId="{8C551B7F-BB34-4229-AD0A-C273CAB365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E05DC2-26CF-457D-8991-85536AC77FB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Sinir sisteminin işlevlerine</a:t>
          </a:r>
          <a:endParaRPr lang="en-US" dirty="0"/>
        </a:p>
      </dgm:t>
    </dgm:pt>
    <dgm:pt modelId="{40BF0E1F-16F5-4225-818D-D316DC56116E}" type="parTrans" cxnId="{E0194E6D-9565-432E-B507-24811D609449}">
      <dgm:prSet/>
      <dgm:spPr/>
      <dgm:t>
        <a:bodyPr/>
        <a:lstStyle/>
        <a:p>
          <a:endParaRPr lang="en-US"/>
        </a:p>
      </dgm:t>
    </dgm:pt>
    <dgm:pt modelId="{9AC1AFE6-3FC1-4960-A24F-BD0AFB30FED8}" type="sibTrans" cxnId="{E0194E6D-9565-432E-B507-24811D6094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893668-D87F-41AC-A76A-16CDD660973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Psikolojik işlevlere</a:t>
          </a:r>
          <a:endParaRPr lang="en-US"/>
        </a:p>
      </dgm:t>
    </dgm:pt>
    <dgm:pt modelId="{4A8DC856-BD0C-491B-A0B0-48CA7FA4C3BE}" type="parTrans" cxnId="{18306F77-AF78-427F-9316-77D0E6D763A5}">
      <dgm:prSet/>
      <dgm:spPr/>
      <dgm:t>
        <a:bodyPr/>
        <a:lstStyle/>
        <a:p>
          <a:endParaRPr lang="en-US"/>
        </a:p>
      </dgm:t>
    </dgm:pt>
    <dgm:pt modelId="{E2817C40-0FFA-4A6E-B3F2-26A6D2E33C53}" type="sibTrans" cxnId="{18306F77-AF78-427F-9316-77D0E6D763A5}">
      <dgm:prSet/>
      <dgm:spPr/>
      <dgm:t>
        <a:bodyPr/>
        <a:lstStyle/>
        <a:p>
          <a:endParaRPr lang="en-US"/>
        </a:p>
      </dgm:t>
    </dgm:pt>
    <dgm:pt modelId="{12E144BD-2BB9-4ACE-9482-EBA536467EBC}" type="pres">
      <dgm:prSet presAssocID="{80C85E3E-14CF-41AE-B37F-A115EC245155}" presName="root" presStyleCnt="0">
        <dgm:presLayoutVars>
          <dgm:dir/>
          <dgm:resizeHandles val="exact"/>
        </dgm:presLayoutVars>
      </dgm:prSet>
      <dgm:spPr/>
    </dgm:pt>
    <dgm:pt modelId="{8F53166C-6758-429F-854D-E1EB66AAD16D}" type="pres">
      <dgm:prSet presAssocID="{80C85E3E-14CF-41AE-B37F-A115EC245155}" presName="container" presStyleCnt="0">
        <dgm:presLayoutVars>
          <dgm:dir/>
          <dgm:resizeHandles val="exact"/>
        </dgm:presLayoutVars>
      </dgm:prSet>
      <dgm:spPr/>
    </dgm:pt>
    <dgm:pt modelId="{244E9D80-9162-4BF6-A7B1-8645F6E58DF4}" type="pres">
      <dgm:prSet presAssocID="{3CB59DBE-9EC2-4BBB-877D-45364D522646}" presName="compNode" presStyleCnt="0"/>
      <dgm:spPr/>
    </dgm:pt>
    <dgm:pt modelId="{FFF2A0DB-13EC-4146-A23B-37B17A56D004}" type="pres">
      <dgm:prSet presAssocID="{3CB59DBE-9EC2-4BBB-877D-45364D522646}" presName="iconBgRect" presStyleLbl="bgShp" presStyleIdx="0" presStyleCnt="6"/>
      <dgm:spPr/>
    </dgm:pt>
    <dgm:pt modelId="{2CCE274A-222C-46C3-92C9-4E1AC3400BE9}" type="pres">
      <dgm:prSet presAssocID="{3CB59DBE-9EC2-4BBB-877D-45364D52264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pul"/>
        </a:ext>
      </dgm:extLst>
    </dgm:pt>
    <dgm:pt modelId="{36E684F3-5D7D-4D26-B5E6-C62A10454017}" type="pres">
      <dgm:prSet presAssocID="{3CB59DBE-9EC2-4BBB-877D-45364D522646}" presName="spaceRect" presStyleCnt="0"/>
      <dgm:spPr/>
    </dgm:pt>
    <dgm:pt modelId="{4D91F805-F2A9-41B5-BE89-B95C1D6706AE}" type="pres">
      <dgm:prSet presAssocID="{3CB59DBE-9EC2-4BBB-877D-45364D522646}" presName="textRect" presStyleLbl="revTx" presStyleIdx="0" presStyleCnt="6">
        <dgm:presLayoutVars>
          <dgm:chMax val="1"/>
          <dgm:chPref val="1"/>
        </dgm:presLayoutVars>
      </dgm:prSet>
      <dgm:spPr/>
    </dgm:pt>
    <dgm:pt modelId="{1A7C9476-B272-4DE2-AAD1-FFA9CC3F3FD3}" type="pres">
      <dgm:prSet presAssocID="{DECA26B5-4CBE-4C88-B66D-E78C8ADBE54B}" presName="sibTrans" presStyleLbl="sibTrans2D1" presStyleIdx="0" presStyleCnt="0"/>
      <dgm:spPr/>
    </dgm:pt>
    <dgm:pt modelId="{6512CF76-B5A5-4D69-B6BD-429E0CFF9AF2}" type="pres">
      <dgm:prSet presAssocID="{D893905E-D02F-4D2C-9466-D0BD4FA83371}" presName="compNode" presStyleCnt="0"/>
      <dgm:spPr/>
    </dgm:pt>
    <dgm:pt modelId="{261B4C83-CF56-4E23-804C-3D8C488E4D49}" type="pres">
      <dgm:prSet presAssocID="{D893905E-D02F-4D2C-9466-D0BD4FA83371}" presName="iconBgRect" presStyleLbl="bgShp" presStyleIdx="1" presStyleCnt="6"/>
      <dgm:spPr/>
    </dgm:pt>
    <dgm:pt modelId="{D3A236B1-0DCA-47B7-875C-690B94298256}" type="pres">
      <dgm:prSet presAssocID="{D893905E-D02F-4D2C-9466-D0BD4FA8337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ma"/>
        </a:ext>
      </dgm:extLst>
    </dgm:pt>
    <dgm:pt modelId="{2C10DED6-3C6B-44D2-B39C-296378ECC4DA}" type="pres">
      <dgm:prSet presAssocID="{D893905E-D02F-4D2C-9466-D0BD4FA83371}" presName="spaceRect" presStyleCnt="0"/>
      <dgm:spPr/>
    </dgm:pt>
    <dgm:pt modelId="{D315B68A-BC19-4660-BA55-3A13F4ADB31A}" type="pres">
      <dgm:prSet presAssocID="{D893905E-D02F-4D2C-9466-D0BD4FA83371}" presName="textRect" presStyleLbl="revTx" presStyleIdx="1" presStyleCnt="6">
        <dgm:presLayoutVars>
          <dgm:chMax val="1"/>
          <dgm:chPref val="1"/>
        </dgm:presLayoutVars>
      </dgm:prSet>
      <dgm:spPr/>
    </dgm:pt>
    <dgm:pt modelId="{307417FD-8392-4FD3-9B0A-CF9910D6D83C}" type="pres">
      <dgm:prSet presAssocID="{9D22CA11-F8C1-45F2-BC4D-E3B6CB6531C2}" presName="sibTrans" presStyleLbl="sibTrans2D1" presStyleIdx="0" presStyleCnt="0"/>
      <dgm:spPr/>
    </dgm:pt>
    <dgm:pt modelId="{CF0AC5EF-E7EB-49E6-9A08-EECA6DD60A5F}" type="pres">
      <dgm:prSet presAssocID="{61F83A37-D581-4ACB-AF36-B0DE84D8D85B}" presName="compNode" presStyleCnt="0"/>
      <dgm:spPr/>
    </dgm:pt>
    <dgm:pt modelId="{1A1FA8CB-572F-4F78-B033-1C28BC2E5097}" type="pres">
      <dgm:prSet presAssocID="{61F83A37-D581-4ACB-AF36-B0DE84D8D85B}" presName="iconBgRect" presStyleLbl="bgShp" presStyleIdx="2" presStyleCnt="6"/>
      <dgm:spPr/>
    </dgm:pt>
    <dgm:pt modelId="{BE9211E4-A285-4F03-A976-2000078D3232}" type="pres">
      <dgm:prSet presAssocID="{61F83A37-D581-4ACB-AF36-B0DE84D8D85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C752B743-312F-4682-A968-E9A78B899B30}" type="pres">
      <dgm:prSet presAssocID="{61F83A37-D581-4ACB-AF36-B0DE84D8D85B}" presName="spaceRect" presStyleCnt="0"/>
      <dgm:spPr/>
    </dgm:pt>
    <dgm:pt modelId="{63676004-DE85-4777-870D-B23FAB2A1308}" type="pres">
      <dgm:prSet presAssocID="{61F83A37-D581-4ACB-AF36-B0DE84D8D85B}" presName="textRect" presStyleLbl="revTx" presStyleIdx="2" presStyleCnt="6">
        <dgm:presLayoutVars>
          <dgm:chMax val="1"/>
          <dgm:chPref val="1"/>
        </dgm:presLayoutVars>
      </dgm:prSet>
      <dgm:spPr/>
    </dgm:pt>
    <dgm:pt modelId="{B90C983A-6C6A-42CC-938C-D99965DA8C85}" type="pres">
      <dgm:prSet presAssocID="{B6C368FF-6550-453B-BE56-BF49366604CE}" presName="sibTrans" presStyleLbl="sibTrans2D1" presStyleIdx="0" presStyleCnt="0"/>
      <dgm:spPr/>
    </dgm:pt>
    <dgm:pt modelId="{6FB98FD9-B943-4E56-BA05-E485543240A5}" type="pres">
      <dgm:prSet presAssocID="{178CB136-0AA7-4BFD-9454-97AE18879E9A}" presName="compNode" presStyleCnt="0"/>
      <dgm:spPr/>
    </dgm:pt>
    <dgm:pt modelId="{BB9D791F-6ECB-4D8E-BB3B-94CA38081328}" type="pres">
      <dgm:prSet presAssocID="{178CB136-0AA7-4BFD-9454-97AE18879E9A}" presName="iconBgRect" presStyleLbl="bgShp" presStyleIdx="3" presStyleCnt="6"/>
      <dgm:spPr/>
    </dgm:pt>
    <dgm:pt modelId="{022F7BE6-2BCC-4CC5-9DB3-C3B2F2660834}" type="pres">
      <dgm:prSet presAssocID="{178CB136-0AA7-4BFD-9454-97AE18879E9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ak"/>
        </a:ext>
      </dgm:extLst>
    </dgm:pt>
    <dgm:pt modelId="{D54435ED-26AF-4D60-B284-32CE802D1FB7}" type="pres">
      <dgm:prSet presAssocID="{178CB136-0AA7-4BFD-9454-97AE18879E9A}" presName="spaceRect" presStyleCnt="0"/>
      <dgm:spPr/>
    </dgm:pt>
    <dgm:pt modelId="{090D9930-2FDE-4B5D-B3A7-74488B344D47}" type="pres">
      <dgm:prSet presAssocID="{178CB136-0AA7-4BFD-9454-97AE18879E9A}" presName="textRect" presStyleLbl="revTx" presStyleIdx="3" presStyleCnt="6">
        <dgm:presLayoutVars>
          <dgm:chMax val="1"/>
          <dgm:chPref val="1"/>
        </dgm:presLayoutVars>
      </dgm:prSet>
      <dgm:spPr/>
    </dgm:pt>
    <dgm:pt modelId="{19919A07-C792-487B-B01C-5743455EB559}" type="pres">
      <dgm:prSet presAssocID="{FF76058E-A7DA-4AC8-AB0D-FB40ADF9B806}" presName="sibTrans" presStyleLbl="sibTrans2D1" presStyleIdx="0" presStyleCnt="0"/>
      <dgm:spPr/>
    </dgm:pt>
    <dgm:pt modelId="{D76B5AB1-C3E7-4FC0-BB56-A3D338D060BB}" type="pres">
      <dgm:prSet presAssocID="{F4E05DC2-26CF-457D-8991-85536AC77FBD}" presName="compNode" presStyleCnt="0"/>
      <dgm:spPr/>
    </dgm:pt>
    <dgm:pt modelId="{0006CDFB-CE34-4D35-8D5F-6905AE6BE205}" type="pres">
      <dgm:prSet presAssocID="{F4E05DC2-26CF-457D-8991-85536AC77FBD}" presName="iconBgRect" presStyleLbl="bgShp" presStyleIdx="4" presStyleCnt="6"/>
      <dgm:spPr/>
    </dgm:pt>
    <dgm:pt modelId="{9CCFC1E6-E99A-4340-8EB4-D93912D36F67}" type="pres">
      <dgm:prSet presAssocID="{F4E05DC2-26CF-457D-8991-85536AC77FB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C675E167-5A6F-46B3-9639-F5AC74B61EAE}" type="pres">
      <dgm:prSet presAssocID="{F4E05DC2-26CF-457D-8991-85536AC77FBD}" presName="spaceRect" presStyleCnt="0"/>
      <dgm:spPr/>
    </dgm:pt>
    <dgm:pt modelId="{6F0D10B8-DEA9-43F5-9E4D-258D8CC2C9F3}" type="pres">
      <dgm:prSet presAssocID="{F4E05DC2-26CF-457D-8991-85536AC77FBD}" presName="textRect" presStyleLbl="revTx" presStyleIdx="4" presStyleCnt="6">
        <dgm:presLayoutVars>
          <dgm:chMax val="1"/>
          <dgm:chPref val="1"/>
        </dgm:presLayoutVars>
      </dgm:prSet>
      <dgm:spPr/>
    </dgm:pt>
    <dgm:pt modelId="{9A8E340C-3DB2-43AC-AD93-6E5922C0D038}" type="pres">
      <dgm:prSet presAssocID="{9AC1AFE6-3FC1-4960-A24F-BD0AFB30FED8}" presName="sibTrans" presStyleLbl="sibTrans2D1" presStyleIdx="0" presStyleCnt="0"/>
      <dgm:spPr/>
    </dgm:pt>
    <dgm:pt modelId="{66D82178-EA71-4CB6-9E61-9E7D813C285D}" type="pres">
      <dgm:prSet presAssocID="{3F893668-D87F-41AC-A76A-16CDD6609738}" presName="compNode" presStyleCnt="0"/>
      <dgm:spPr/>
    </dgm:pt>
    <dgm:pt modelId="{55DC7F35-D3A3-4B4C-8B80-9D9DAEF547EC}" type="pres">
      <dgm:prSet presAssocID="{3F893668-D87F-41AC-A76A-16CDD6609738}" presName="iconBgRect" presStyleLbl="bgShp" presStyleIdx="5" presStyleCnt="6"/>
      <dgm:spPr/>
    </dgm:pt>
    <dgm:pt modelId="{B80ED2D8-DBB5-47AF-A241-811CCFDC2163}" type="pres">
      <dgm:prSet presAssocID="{3F893668-D87F-41AC-A76A-16CDD66097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13C0984-B7E6-49D5-B751-F1A020BFD3E9}" type="pres">
      <dgm:prSet presAssocID="{3F893668-D87F-41AC-A76A-16CDD6609738}" presName="spaceRect" presStyleCnt="0"/>
      <dgm:spPr/>
    </dgm:pt>
    <dgm:pt modelId="{A177DD3E-E362-43A5-BC10-16AABC9BCE12}" type="pres">
      <dgm:prSet presAssocID="{3F893668-D87F-41AC-A76A-16CDD660973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577AB12-231F-4C3C-AEE0-E57D00765E96}" srcId="{80C85E3E-14CF-41AE-B37F-A115EC245155}" destId="{3CB59DBE-9EC2-4BBB-877D-45364D522646}" srcOrd="0" destOrd="0" parTransId="{93DE381D-F618-4D3E-8533-2776EA0E9382}" sibTransId="{DECA26B5-4CBE-4C88-B66D-E78C8ADBE54B}"/>
    <dgm:cxn modelId="{617F3A5B-7BDB-4AEB-9C36-99C01026B607}" type="presOf" srcId="{9D22CA11-F8C1-45F2-BC4D-E3B6CB6531C2}" destId="{307417FD-8392-4FD3-9B0A-CF9910D6D83C}" srcOrd="0" destOrd="0" presId="urn:microsoft.com/office/officeart/2018/2/layout/IconCircleList"/>
    <dgm:cxn modelId="{3F25BB43-FECA-4560-A4C8-D7A5C4EAC276}" type="presOf" srcId="{3F893668-D87F-41AC-A76A-16CDD6609738}" destId="{A177DD3E-E362-43A5-BC10-16AABC9BCE12}" srcOrd="0" destOrd="0" presId="urn:microsoft.com/office/officeart/2018/2/layout/IconCircleList"/>
    <dgm:cxn modelId="{DBC35F64-7634-4A9F-A1C1-C0CB531046A6}" srcId="{80C85E3E-14CF-41AE-B37F-A115EC245155}" destId="{D893905E-D02F-4D2C-9466-D0BD4FA83371}" srcOrd="1" destOrd="0" parTransId="{D31F9768-7547-470A-96A9-65897D39E49C}" sibTransId="{9D22CA11-F8C1-45F2-BC4D-E3B6CB6531C2}"/>
    <dgm:cxn modelId="{B874A448-F418-476C-A2AF-B3951FB43802}" type="presOf" srcId="{80C85E3E-14CF-41AE-B37F-A115EC245155}" destId="{12E144BD-2BB9-4ACE-9482-EBA536467EBC}" srcOrd="0" destOrd="0" presId="urn:microsoft.com/office/officeart/2018/2/layout/IconCircleList"/>
    <dgm:cxn modelId="{E0194E6D-9565-432E-B507-24811D609449}" srcId="{80C85E3E-14CF-41AE-B37F-A115EC245155}" destId="{F4E05DC2-26CF-457D-8991-85536AC77FBD}" srcOrd="4" destOrd="0" parTransId="{40BF0E1F-16F5-4225-818D-D316DC56116E}" sibTransId="{9AC1AFE6-3FC1-4960-A24F-BD0AFB30FED8}"/>
    <dgm:cxn modelId="{18306F77-AF78-427F-9316-77D0E6D763A5}" srcId="{80C85E3E-14CF-41AE-B37F-A115EC245155}" destId="{3F893668-D87F-41AC-A76A-16CDD6609738}" srcOrd="5" destOrd="0" parTransId="{4A8DC856-BD0C-491B-A0B0-48CA7FA4C3BE}" sibTransId="{E2817C40-0FFA-4A6E-B3F2-26A6D2E33C53}"/>
    <dgm:cxn modelId="{133F4B5A-CBAE-443E-B96F-EA10AD3E0D00}" type="presOf" srcId="{178CB136-0AA7-4BFD-9454-97AE18879E9A}" destId="{090D9930-2FDE-4B5D-B3A7-74488B344D47}" srcOrd="0" destOrd="0" presId="urn:microsoft.com/office/officeart/2018/2/layout/IconCircleList"/>
    <dgm:cxn modelId="{8C551B7F-BB34-4229-AD0A-C273CAB365A3}" srcId="{80C85E3E-14CF-41AE-B37F-A115EC245155}" destId="{178CB136-0AA7-4BFD-9454-97AE18879E9A}" srcOrd="3" destOrd="0" parTransId="{7C210797-82C7-493F-B1BA-43E6512B5240}" sibTransId="{FF76058E-A7DA-4AC8-AB0D-FB40ADF9B806}"/>
    <dgm:cxn modelId="{E3F0E987-5495-407B-8D88-79D2B37B61CF}" type="presOf" srcId="{F4E05DC2-26CF-457D-8991-85536AC77FBD}" destId="{6F0D10B8-DEA9-43F5-9E4D-258D8CC2C9F3}" srcOrd="0" destOrd="0" presId="urn:microsoft.com/office/officeart/2018/2/layout/IconCircleList"/>
    <dgm:cxn modelId="{A46C2C99-8AEC-457C-AEAB-B3EEBF6B54BB}" type="presOf" srcId="{61F83A37-D581-4ACB-AF36-B0DE84D8D85B}" destId="{63676004-DE85-4777-870D-B23FAB2A1308}" srcOrd="0" destOrd="0" presId="urn:microsoft.com/office/officeart/2018/2/layout/IconCircleList"/>
    <dgm:cxn modelId="{D85479A7-2E10-4926-BE87-73FE87A77CEF}" type="presOf" srcId="{FF76058E-A7DA-4AC8-AB0D-FB40ADF9B806}" destId="{19919A07-C792-487B-B01C-5743455EB559}" srcOrd="0" destOrd="0" presId="urn:microsoft.com/office/officeart/2018/2/layout/IconCircleList"/>
    <dgm:cxn modelId="{C1734FAD-47D3-4F2F-9378-2F16D5D14A46}" type="presOf" srcId="{B6C368FF-6550-453B-BE56-BF49366604CE}" destId="{B90C983A-6C6A-42CC-938C-D99965DA8C85}" srcOrd="0" destOrd="0" presId="urn:microsoft.com/office/officeart/2018/2/layout/IconCircleList"/>
    <dgm:cxn modelId="{14BC48B3-59F7-4843-A83F-B047C1BD3AC6}" type="presOf" srcId="{9AC1AFE6-3FC1-4960-A24F-BD0AFB30FED8}" destId="{9A8E340C-3DB2-43AC-AD93-6E5922C0D038}" srcOrd="0" destOrd="0" presId="urn:microsoft.com/office/officeart/2018/2/layout/IconCircleList"/>
    <dgm:cxn modelId="{D558F9C1-37B3-4B2C-B634-FB7730B137F9}" srcId="{80C85E3E-14CF-41AE-B37F-A115EC245155}" destId="{61F83A37-D581-4ACB-AF36-B0DE84D8D85B}" srcOrd="2" destOrd="0" parTransId="{5DEC7DAD-B259-4008-A2BD-A6F5A3B8E8CD}" sibTransId="{B6C368FF-6550-453B-BE56-BF49366604CE}"/>
    <dgm:cxn modelId="{598C45C8-BA36-4E8D-9FAC-EFC2CA7C065A}" type="presOf" srcId="{3CB59DBE-9EC2-4BBB-877D-45364D522646}" destId="{4D91F805-F2A9-41B5-BE89-B95C1D6706AE}" srcOrd="0" destOrd="0" presId="urn:microsoft.com/office/officeart/2018/2/layout/IconCircleList"/>
    <dgm:cxn modelId="{44C9EEFB-31B0-4131-BA0E-E8631C17FF9E}" type="presOf" srcId="{D893905E-D02F-4D2C-9466-D0BD4FA83371}" destId="{D315B68A-BC19-4660-BA55-3A13F4ADB31A}" srcOrd="0" destOrd="0" presId="urn:microsoft.com/office/officeart/2018/2/layout/IconCircleList"/>
    <dgm:cxn modelId="{C4022CFE-E45B-4E80-8D41-CC208EAD4736}" type="presOf" srcId="{DECA26B5-4CBE-4C88-B66D-E78C8ADBE54B}" destId="{1A7C9476-B272-4DE2-AAD1-FFA9CC3F3FD3}" srcOrd="0" destOrd="0" presId="urn:microsoft.com/office/officeart/2018/2/layout/IconCircleList"/>
    <dgm:cxn modelId="{A564E2F1-1B7F-4169-A410-A35ABB9639B9}" type="presParOf" srcId="{12E144BD-2BB9-4ACE-9482-EBA536467EBC}" destId="{8F53166C-6758-429F-854D-E1EB66AAD16D}" srcOrd="0" destOrd="0" presId="urn:microsoft.com/office/officeart/2018/2/layout/IconCircleList"/>
    <dgm:cxn modelId="{EC145C2E-6A5C-458C-B99C-AFA6C718DDBC}" type="presParOf" srcId="{8F53166C-6758-429F-854D-E1EB66AAD16D}" destId="{244E9D80-9162-4BF6-A7B1-8645F6E58DF4}" srcOrd="0" destOrd="0" presId="urn:microsoft.com/office/officeart/2018/2/layout/IconCircleList"/>
    <dgm:cxn modelId="{095E4574-3365-4D4C-A660-68C9D4687423}" type="presParOf" srcId="{244E9D80-9162-4BF6-A7B1-8645F6E58DF4}" destId="{FFF2A0DB-13EC-4146-A23B-37B17A56D004}" srcOrd="0" destOrd="0" presId="urn:microsoft.com/office/officeart/2018/2/layout/IconCircleList"/>
    <dgm:cxn modelId="{93A6B887-AC76-4699-B65D-B1E85FBA558C}" type="presParOf" srcId="{244E9D80-9162-4BF6-A7B1-8645F6E58DF4}" destId="{2CCE274A-222C-46C3-92C9-4E1AC3400BE9}" srcOrd="1" destOrd="0" presId="urn:microsoft.com/office/officeart/2018/2/layout/IconCircleList"/>
    <dgm:cxn modelId="{57630B49-FA88-47D3-B568-54AC2F27EB07}" type="presParOf" srcId="{244E9D80-9162-4BF6-A7B1-8645F6E58DF4}" destId="{36E684F3-5D7D-4D26-B5E6-C62A10454017}" srcOrd="2" destOrd="0" presId="urn:microsoft.com/office/officeart/2018/2/layout/IconCircleList"/>
    <dgm:cxn modelId="{36079D8F-9015-4622-8937-4D2AAAD26A0E}" type="presParOf" srcId="{244E9D80-9162-4BF6-A7B1-8645F6E58DF4}" destId="{4D91F805-F2A9-41B5-BE89-B95C1D6706AE}" srcOrd="3" destOrd="0" presId="urn:microsoft.com/office/officeart/2018/2/layout/IconCircleList"/>
    <dgm:cxn modelId="{2C0F54DF-7032-4BB0-A361-0419E9727D03}" type="presParOf" srcId="{8F53166C-6758-429F-854D-E1EB66AAD16D}" destId="{1A7C9476-B272-4DE2-AAD1-FFA9CC3F3FD3}" srcOrd="1" destOrd="0" presId="urn:microsoft.com/office/officeart/2018/2/layout/IconCircleList"/>
    <dgm:cxn modelId="{050D5166-2FBA-4B38-A9E8-E70F8A8E8AAE}" type="presParOf" srcId="{8F53166C-6758-429F-854D-E1EB66AAD16D}" destId="{6512CF76-B5A5-4D69-B6BD-429E0CFF9AF2}" srcOrd="2" destOrd="0" presId="urn:microsoft.com/office/officeart/2018/2/layout/IconCircleList"/>
    <dgm:cxn modelId="{1FFFAF64-8BEC-45A6-A8E9-AD1CA26D1356}" type="presParOf" srcId="{6512CF76-B5A5-4D69-B6BD-429E0CFF9AF2}" destId="{261B4C83-CF56-4E23-804C-3D8C488E4D49}" srcOrd="0" destOrd="0" presId="urn:microsoft.com/office/officeart/2018/2/layout/IconCircleList"/>
    <dgm:cxn modelId="{6652BB56-450E-4595-9CC7-0DDE0B77A37A}" type="presParOf" srcId="{6512CF76-B5A5-4D69-B6BD-429E0CFF9AF2}" destId="{D3A236B1-0DCA-47B7-875C-690B94298256}" srcOrd="1" destOrd="0" presId="urn:microsoft.com/office/officeart/2018/2/layout/IconCircleList"/>
    <dgm:cxn modelId="{056407E3-DEFE-448F-A6FC-9AC26553E728}" type="presParOf" srcId="{6512CF76-B5A5-4D69-B6BD-429E0CFF9AF2}" destId="{2C10DED6-3C6B-44D2-B39C-296378ECC4DA}" srcOrd="2" destOrd="0" presId="urn:microsoft.com/office/officeart/2018/2/layout/IconCircleList"/>
    <dgm:cxn modelId="{71690211-F7F3-4088-8926-B1E30150B3F5}" type="presParOf" srcId="{6512CF76-B5A5-4D69-B6BD-429E0CFF9AF2}" destId="{D315B68A-BC19-4660-BA55-3A13F4ADB31A}" srcOrd="3" destOrd="0" presId="urn:microsoft.com/office/officeart/2018/2/layout/IconCircleList"/>
    <dgm:cxn modelId="{2CEA803C-B1E4-49D9-AD83-0E7B928ED79E}" type="presParOf" srcId="{8F53166C-6758-429F-854D-E1EB66AAD16D}" destId="{307417FD-8392-4FD3-9B0A-CF9910D6D83C}" srcOrd="3" destOrd="0" presId="urn:microsoft.com/office/officeart/2018/2/layout/IconCircleList"/>
    <dgm:cxn modelId="{B2C1387C-78F6-4DF6-A9E8-C53C0A4B34D0}" type="presParOf" srcId="{8F53166C-6758-429F-854D-E1EB66AAD16D}" destId="{CF0AC5EF-E7EB-49E6-9A08-EECA6DD60A5F}" srcOrd="4" destOrd="0" presId="urn:microsoft.com/office/officeart/2018/2/layout/IconCircleList"/>
    <dgm:cxn modelId="{D8D5662E-5A93-4329-BB86-2B94C064488B}" type="presParOf" srcId="{CF0AC5EF-E7EB-49E6-9A08-EECA6DD60A5F}" destId="{1A1FA8CB-572F-4F78-B033-1C28BC2E5097}" srcOrd="0" destOrd="0" presId="urn:microsoft.com/office/officeart/2018/2/layout/IconCircleList"/>
    <dgm:cxn modelId="{E66B3FC6-2F33-4A95-8536-294955F42CD7}" type="presParOf" srcId="{CF0AC5EF-E7EB-49E6-9A08-EECA6DD60A5F}" destId="{BE9211E4-A285-4F03-A976-2000078D3232}" srcOrd="1" destOrd="0" presId="urn:microsoft.com/office/officeart/2018/2/layout/IconCircleList"/>
    <dgm:cxn modelId="{25473E62-D5B2-4D86-8829-10A1A27509DE}" type="presParOf" srcId="{CF0AC5EF-E7EB-49E6-9A08-EECA6DD60A5F}" destId="{C752B743-312F-4682-A968-E9A78B899B30}" srcOrd="2" destOrd="0" presId="urn:microsoft.com/office/officeart/2018/2/layout/IconCircleList"/>
    <dgm:cxn modelId="{6231995F-4818-44A5-9C30-3FCB72026B7E}" type="presParOf" srcId="{CF0AC5EF-E7EB-49E6-9A08-EECA6DD60A5F}" destId="{63676004-DE85-4777-870D-B23FAB2A1308}" srcOrd="3" destOrd="0" presId="urn:microsoft.com/office/officeart/2018/2/layout/IconCircleList"/>
    <dgm:cxn modelId="{897D88F9-3DA4-4475-9A93-3999B9414C94}" type="presParOf" srcId="{8F53166C-6758-429F-854D-E1EB66AAD16D}" destId="{B90C983A-6C6A-42CC-938C-D99965DA8C85}" srcOrd="5" destOrd="0" presId="urn:microsoft.com/office/officeart/2018/2/layout/IconCircleList"/>
    <dgm:cxn modelId="{B19B0CB9-4A3A-4E35-8444-56256AE2B623}" type="presParOf" srcId="{8F53166C-6758-429F-854D-E1EB66AAD16D}" destId="{6FB98FD9-B943-4E56-BA05-E485543240A5}" srcOrd="6" destOrd="0" presId="urn:microsoft.com/office/officeart/2018/2/layout/IconCircleList"/>
    <dgm:cxn modelId="{93E5685D-FF15-4F5F-AA4B-BB6C77C62EC3}" type="presParOf" srcId="{6FB98FD9-B943-4E56-BA05-E485543240A5}" destId="{BB9D791F-6ECB-4D8E-BB3B-94CA38081328}" srcOrd="0" destOrd="0" presId="urn:microsoft.com/office/officeart/2018/2/layout/IconCircleList"/>
    <dgm:cxn modelId="{A3EF82B4-7B86-43A6-A56D-2B7DE873FF98}" type="presParOf" srcId="{6FB98FD9-B943-4E56-BA05-E485543240A5}" destId="{022F7BE6-2BCC-4CC5-9DB3-C3B2F2660834}" srcOrd="1" destOrd="0" presId="urn:microsoft.com/office/officeart/2018/2/layout/IconCircleList"/>
    <dgm:cxn modelId="{1F7C9FB4-E6EB-461F-9C4A-256A6322E4A2}" type="presParOf" srcId="{6FB98FD9-B943-4E56-BA05-E485543240A5}" destId="{D54435ED-26AF-4D60-B284-32CE802D1FB7}" srcOrd="2" destOrd="0" presId="urn:microsoft.com/office/officeart/2018/2/layout/IconCircleList"/>
    <dgm:cxn modelId="{DBD3AE05-3A6C-49CB-9CD2-E940087FCF80}" type="presParOf" srcId="{6FB98FD9-B943-4E56-BA05-E485543240A5}" destId="{090D9930-2FDE-4B5D-B3A7-74488B344D47}" srcOrd="3" destOrd="0" presId="urn:microsoft.com/office/officeart/2018/2/layout/IconCircleList"/>
    <dgm:cxn modelId="{DEBEA7DD-2CE2-4693-A26B-82EDAC0D1193}" type="presParOf" srcId="{8F53166C-6758-429F-854D-E1EB66AAD16D}" destId="{19919A07-C792-487B-B01C-5743455EB559}" srcOrd="7" destOrd="0" presId="urn:microsoft.com/office/officeart/2018/2/layout/IconCircleList"/>
    <dgm:cxn modelId="{1CF82E92-CB9A-4027-AA99-151CD3A4992F}" type="presParOf" srcId="{8F53166C-6758-429F-854D-E1EB66AAD16D}" destId="{D76B5AB1-C3E7-4FC0-BB56-A3D338D060BB}" srcOrd="8" destOrd="0" presId="urn:microsoft.com/office/officeart/2018/2/layout/IconCircleList"/>
    <dgm:cxn modelId="{BD087188-06F8-4DB2-927F-850E7196B29C}" type="presParOf" srcId="{D76B5AB1-C3E7-4FC0-BB56-A3D338D060BB}" destId="{0006CDFB-CE34-4D35-8D5F-6905AE6BE205}" srcOrd="0" destOrd="0" presId="urn:microsoft.com/office/officeart/2018/2/layout/IconCircleList"/>
    <dgm:cxn modelId="{CA1C5C64-F8C2-4580-876A-3465CA0589C2}" type="presParOf" srcId="{D76B5AB1-C3E7-4FC0-BB56-A3D338D060BB}" destId="{9CCFC1E6-E99A-4340-8EB4-D93912D36F67}" srcOrd="1" destOrd="0" presId="urn:microsoft.com/office/officeart/2018/2/layout/IconCircleList"/>
    <dgm:cxn modelId="{8FD49338-5EE0-4D60-BD9E-4CEE755B4AB3}" type="presParOf" srcId="{D76B5AB1-C3E7-4FC0-BB56-A3D338D060BB}" destId="{C675E167-5A6F-46B3-9639-F5AC74B61EAE}" srcOrd="2" destOrd="0" presId="urn:microsoft.com/office/officeart/2018/2/layout/IconCircleList"/>
    <dgm:cxn modelId="{28C24F68-D1C3-4CCA-851E-A1B887B51BEC}" type="presParOf" srcId="{D76B5AB1-C3E7-4FC0-BB56-A3D338D060BB}" destId="{6F0D10B8-DEA9-43F5-9E4D-258D8CC2C9F3}" srcOrd="3" destOrd="0" presId="urn:microsoft.com/office/officeart/2018/2/layout/IconCircleList"/>
    <dgm:cxn modelId="{DBCD8CE8-1E4D-4E50-BC2D-BBED01350FB3}" type="presParOf" srcId="{8F53166C-6758-429F-854D-E1EB66AAD16D}" destId="{9A8E340C-3DB2-43AC-AD93-6E5922C0D038}" srcOrd="9" destOrd="0" presId="urn:microsoft.com/office/officeart/2018/2/layout/IconCircleList"/>
    <dgm:cxn modelId="{EE04DFE8-3BDA-4F60-A805-C33BE991B007}" type="presParOf" srcId="{8F53166C-6758-429F-854D-E1EB66AAD16D}" destId="{66D82178-EA71-4CB6-9E61-9E7D813C285D}" srcOrd="10" destOrd="0" presId="urn:microsoft.com/office/officeart/2018/2/layout/IconCircleList"/>
    <dgm:cxn modelId="{A0837EED-FAC2-414F-BF5F-49A39BF253CA}" type="presParOf" srcId="{66D82178-EA71-4CB6-9E61-9E7D813C285D}" destId="{55DC7F35-D3A3-4B4C-8B80-9D9DAEF547EC}" srcOrd="0" destOrd="0" presId="urn:microsoft.com/office/officeart/2018/2/layout/IconCircleList"/>
    <dgm:cxn modelId="{AF49FE39-8D29-4A32-A25B-492CD0DB8D14}" type="presParOf" srcId="{66D82178-EA71-4CB6-9E61-9E7D813C285D}" destId="{B80ED2D8-DBB5-47AF-A241-811CCFDC2163}" srcOrd="1" destOrd="0" presId="urn:microsoft.com/office/officeart/2018/2/layout/IconCircleList"/>
    <dgm:cxn modelId="{A44305A1-CEF5-4DDF-B3F3-B135826BFC27}" type="presParOf" srcId="{66D82178-EA71-4CB6-9E61-9E7D813C285D}" destId="{613C0984-B7E6-49D5-B751-F1A020BFD3E9}" srcOrd="2" destOrd="0" presId="urn:microsoft.com/office/officeart/2018/2/layout/IconCircleList"/>
    <dgm:cxn modelId="{90E6C2E0-585C-4368-B4E7-97271B789B5D}" type="presParOf" srcId="{66D82178-EA71-4CB6-9E61-9E7D813C285D}" destId="{A177DD3E-E362-43A5-BC10-16AABC9BCE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8D004-A93B-461A-8D97-5D50011BCD7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9EEF2-58E5-4906-9938-62E0496FC38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Genel sağlık</a:t>
          </a:r>
          <a:endParaRPr lang="en-US" dirty="0"/>
        </a:p>
      </dgm:t>
    </dgm:pt>
    <dgm:pt modelId="{CBA21D36-5FA6-4C5D-AE93-22E4521E82CB}" type="parTrans" cxnId="{5C3EB7DF-ED8F-4DFB-95BC-28DE1A13A76C}">
      <dgm:prSet/>
      <dgm:spPr/>
      <dgm:t>
        <a:bodyPr/>
        <a:lstStyle/>
        <a:p>
          <a:endParaRPr lang="en-US"/>
        </a:p>
      </dgm:t>
    </dgm:pt>
    <dgm:pt modelId="{792290CA-3F41-4910-915D-E368AC9899E5}" type="sibTrans" cxnId="{5C3EB7DF-ED8F-4DFB-95BC-28DE1A13A7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CFDC09-B33C-4C84-9964-ABB80F32115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Enerji</a:t>
          </a:r>
          <a:endParaRPr lang="en-US"/>
        </a:p>
      </dgm:t>
    </dgm:pt>
    <dgm:pt modelId="{17527B87-E488-4E5F-B97A-2573454C5271}" type="parTrans" cxnId="{D910145B-CB05-4FD6-BA81-B107B043866E}">
      <dgm:prSet/>
      <dgm:spPr/>
      <dgm:t>
        <a:bodyPr/>
        <a:lstStyle/>
        <a:p>
          <a:endParaRPr lang="en-US"/>
        </a:p>
      </dgm:t>
    </dgm:pt>
    <dgm:pt modelId="{ECD93877-F97F-4294-9973-AB3DD755558C}" type="sibTrans" cxnId="{D910145B-CB05-4FD6-BA81-B107B04386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22E259-2483-4813-AC0E-8D76759F39F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Bilişsel sağlık</a:t>
          </a:r>
          <a:endParaRPr lang="en-US" dirty="0"/>
        </a:p>
      </dgm:t>
    </dgm:pt>
    <dgm:pt modelId="{2F608D8A-9661-44CC-AD5C-5DC8F725668D}" type="parTrans" cxnId="{15DB3002-0067-4298-AE46-8D13D4429F66}">
      <dgm:prSet/>
      <dgm:spPr/>
      <dgm:t>
        <a:bodyPr/>
        <a:lstStyle/>
        <a:p>
          <a:endParaRPr lang="en-US"/>
        </a:p>
      </dgm:t>
    </dgm:pt>
    <dgm:pt modelId="{B0265F98-53FF-4F67-87F1-55B3A0EDFB5B}" type="sibTrans" cxnId="{15DB3002-0067-4298-AE46-8D13D4429F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ED4A61-726E-4A28-B4D1-0DCDC3864CD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Sporcular</a:t>
          </a:r>
          <a:endParaRPr lang="en-US"/>
        </a:p>
      </dgm:t>
    </dgm:pt>
    <dgm:pt modelId="{3D5C0F0B-DA14-4FD0-8682-3A58FE479452}" type="parTrans" cxnId="{151564AC-C7AB-46F7-91E7-05ED74CDB481}">
      <dgm:prSet/>
      <dgm:spPr/>
      <dgm:t>
        <a:bodyPr/>
        <a:lstStyle/>
        <a:p>
          <a:endParaRPr lang="en-US"/>
        </a:p>
      </dgm:t>
    </dgm:pt>
    <dgm:pt modelId="{86C4CA4B-071A-4781-A735-FBA8F3D8C74D}" type="sibTrans" cxnId="{151564AC-C7AB-46F7-91E7-05ED74CDB4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416598-0A7F-4C7A-B471-3CEB1288243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Kalp sağlığı</a:t>
          </a:r>
          <a:endParaRPr lang="en-US" dirty="0"/>
        </a:p>
      </dgm:t>
    </dgm:pt>
    <dgm:pt modelId="{F6A54BF0-2293-44B7-AC3D-58DC08D997C8}" type="parTrans" cxnId="{EB5381B2-89D2-4D0F-A0BE-35AB0F43D5FB}">
      <dgm:prSet/>
      <dgm:spPr/>
      <dgm:t>
        <a:bodyPr/>
        <a:lstStyle/>
        <a:p>
          <a:endParaRPr lang="en-US"/>
        </a:p>
      </dgm:t>
    </dgm:pt>
    <dgm:pt modelId="{E2642100-3762-4998-8307-2C091EA73A7C}" type="sibTrans" cxnId="{EB5381B2-89D2-4D0F-A0BE-35AB0F43D5FB}">
      <dgm:prSet/>
      <dgm:spPr/>
      <dgm:t>
        <a:bodyPr/>
        <a:lstStyle/>
        <a:p>
          <a:endParaRPr lang="en-US"/>
        </a:p>
      </dgm:t>
    </dgm:pt>
    <dgm:pt modelId="{C521B99C-6BDD-4D27-97B8-C532AAB2DF2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Hamilelik dönemi</a:t>
          </a:r>
          <a:endParaRPr lang="en-US" dirty="0"/>
        </a:p>
      </dgm:t>
    </dgm:pt>
    <dgm:pt modelId="{05FA8F19-2421-48B0-B861-6D6E51FBD73D}" type="parTrans" cxnId="{9DD80A99-5E61-40FC-B0B9-EA6296ED7D5E}">
      <dgm:prSet/>
      <dgm:spPr/>
      <dgm:t>
        <a:bodyPr/>
        <a:lstStyle/>
        <a:p>
          <a:endParaRPr lang="tr-TR"/>
        </a:p>
      </dgm:t>
    </dgm:pt>
    <dgm:pt modelId="{363D9CF6-47BF-42E5-9EDE-FD1F02F44188}" type="sibTrans" cxnId="{9DD80A99-5E61-40FC-B0B9-EA6296ED7D5E}">
      <dgm:prSet/>
      <dgm:spPr/>
      <dgm:t>
        <a:bodyPr/>
        <a:lstStyle/>
        <a:p>
          <a:endParaRPr lang="tr-TR"/>
        </a:p>
      </dgm:t>
    </dgm:pt>
    <dgm:pt modelId="{E9987F2D-5F1A-4A30-9EB2-F66A58E5A37B}" type="pres">
      <dgm:prSet presAssocID="{77B8D004-A93B-461A-8D97-5D50011BCD7B}" presName="root" presStyleCnt="0">
        <dgm:presLayoutVars>
          <dgm:dir/>
          <dgm:resizeHandles val="exact"/>
        </dgm:presLayoutVars>
      </dgm:prSet>
      <dgm:spPr/>
    </dgm:pt>
    <dgm:pt modelId="{5A7BE334-E47A-4742-95B5-FAC02D0BF508}" type="pres">
      <dgm:prSet presAssocID="{2989EEF2-58E5-4906-9938-62E0496FC385}" presName="compNode" presStyleCnt="0"/>
      <dgm:spPr/>
    </dgm:pt>
    <dgm:pt modelId="{42230C00-ACD2-419D-998A-20F2869233AB}" type="pres">
      <dgm:prSet presAssocID="{2989EEF2-58E5-4906-9938-62E0496FC38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kal"/>
        </a:ext>
      </dgm:extLst>
    </dgm:pt>
    <dgm:pt modelId="{F17E57B7-5B02-4CAD-9A90-3F70EC13F936}" type="pres">
      <dgm:prSet presAssocID="{2989EEF2-58E5-4906-9938-62E0496FC385}" presName="spaceRect" presStyleCnt="0"/>
      <dgm:spPr/>
    </dgm:pt>
    <dgm:pt modelId="{9192872A-1194-419F-955A-0249C465E6CB}" type="pres">
      <dgm:prSet presAssocID="{2989EEF2-58E5-4906-9938-62E0496FC385}" presName="textRect" presStyleLbl="revTx" presStyleIdx="0" presStyleCnt="6">
        <dgm:presLayoutVars>
          <dgm:chMax val="1"/>
          <dgm:chPref val="1"/>
        </dgm:presLayoutVars>
      </dgm:prSet>
      <dgm:spPr/>
    </dgm:pt>
    <dgm:pt modelId="{E63A5729-45C2-445B-B27B-386C204D8DFD}" type="pres">
      <dgm:prSet presAssocID="{792290CA-3F41-4910-915D-E368AC9899E5}" presName="sibTrans" presStyleCnt="0"/>
      <dgm:spPr/>
    </dgm:pt>
    <dgm:pt modelId="{0491813F-9579-44B2-B75D-D2A43DCF7744}" type="pres">
      <dgm:prSet presAssocID="{01CFDC09-B33C-4C84-9964-ABB80F321150}" presName="compNode" presStyleCnt="0"/>
      <dgm:spPr/>
    </dgm:pt>
    <dgm:pt modelId="{944E7EA6-E1BC-4E96-9DC7-8519BFED2871}" type="pres">
      <dgm:prSet presAssocID="{01CFDC09-B33C-4C84-9964-ABB80F32115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18CD3879-9E79-4D6C-97A5-E3D1916C4CC6}" type="pres">
      <dgm:prSet presAssocID="{01CFDC09-B33C-4C84-9964-ABB80F321150}" presName="spaceRect" presStyleCnt="0"/>
      <dgm:spPr/>
    </dgm:pt>
    <dgm:pt modelId="{F63FF2BD-18F2-4BEA-92F1-54747372153C}" type="pres">
      <dgm:prSet presAssocID="{01CFDC09-B33C-4C84-9964-ABB80F321150}" presName="textRect" presStyleLbl="revTx" presStyleIdx="1" presStyleCnt="6">
        <dgm:presLayoutVars>
          <dgm:chMax val="1"/>
          <dgm:chPref val="1"/>
        </dgm:presLayoutVars>
      </dgm:prSet>
      <dgm:spPr/>
    </dgm:pt>
    <dgm:pt modelId="{B2C09240-8FFD-4E63-BFA0-AA411D823671}" type="pres">
      <dgm:prSet presAssocID="{ECD93877-F97F-4294-9973-AB3DD755558C}" presName="sibTrans" presStyleCnt="0"/>
      <dgm:spPr/>
    </dgm:pt>
    <dgm:pt modelId="{B0C98B9A-ACFF-4153-AD7E-24C7B5208FAB}" type="pres">
      <dgm:prSet presAssocID="{A222E259-2483-4813-AC0E-8D76759F39FB}" presName="compNode" presStyleCnt="0"/>
      <dgm:spPr/>
    </dgm:pt>
    <dgm:pt modelId="{86FE9EA9-D6ED-4C18-AEA8-CBCD8B8364D9}" type="pres">
      <dgm:prSet presAssocID="{A222E259-2483-4813-AC0E-8D76759F39F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ADB9C6F-B480-4FAD-B063-8A136076FBB1}" type="pres">
      <dgm:prSet presAssocID="{A222E259-2483-4813-AC0E-8D76759F39FB}" presName="spaceRect" presStyleCnt="0"/>
      <dgm:spPr/>
    </dgm:pt>
    <dgm:pt modelId="{F3A08319-90D7-4E30-BE4D-ABDCCDAB50BA}" type="pres">
      <dgm:prSet presAssocID="{A222E259-2483-4813-AC0E-8D76759F39FB}" presName="textRect" presStyleLbl="revTx" presStyleIdx="2" presStyleCnt="6">
        <dgm:presLayoutVars>
          <dgm:chMax val="1"/>
          <dgm:chPref val="1"/>
        </dgm:presLayoutVars>
      </dgm:prSet>
      <dgm:spPr/>
    </dgm:pt>
    <dgm:pt modelId="{FDC3D105-1209-4442-869C-2DBAD00BDEB7}" type="pres">
      <dgm:prSet presAssocID="{B0265F98-53FF-4F67-87F1-55B3A0EDFB5B}" presName="sibTrans" presStyleCnt="0"/>
      <dgm:spPr/>
    </dgm:pt>
    <dgm:pt modelId="{C511C962-E7B7-4A28-AE1F-98FC083C9F6D}" type="pres">
      <dgm:prSet presAssocID="{13ED4A61-726E-4A28-B4D1-0DCDC3864CDB}" presName="compNode" presStyleCnt="0"/>
      <dgm:spPr/>
    </dgm:pt>
    <dgm:pt modelId="{DE3B0ABA-667F-47A1-8966-1C53073EE0DC}" type="pres">
      <dgm:prSet presAssocID="{13ED4A61-726E-4A28-B4D1-0DCDC3864CD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ce hockey"/>
        </a:ext>
      </dgm:extLst>
    </dgm:pt>
    <dgm:pt modelId="{706EFAEA-7E94-47BB-BFED-5B7FA75B2194}" type="pres">
      <dgm:prSet presAssocID="{13ED4A61-726E-4A28-B4D1-0DCDC3864CDB}" presName="spaceRect" presStyleCnt="0"/>
      <dgm:spPr/>
    </dgm:pt>
    <dgm:pt modelId="{AE10A278-8FF6-465B-A58D-2AC838CE201D}" type="pres">
      <dgm:prSet presAssocID="{13ED4A61-726E-4A28-B4D1-0DCDC3864CDB}" presName="textRect" presStyleLbl="revTx" presStyleIdx="3" presStyleCnt="6">
        <dgm:presLayoutVars>
          <dgm:chMax val="1"/>
          <dgm:chPref val="1"/>
        </dgm:presLayoutVars>
      </dgm:prSet>
      <dgm:spPr/>
    </dgm:pt>
    <dgm:pt modelId="{9C561559-3637-473A-ACFD-BC994B0BFF7A}" type="pres">
      <dgm:prSet presAssocID="{86C4CA4B-071A-4781-A735-FBA8F3D8C74D}" presName="sibTrans" presStyleCnt="0"/>
      <dgm:spPr/>
    </dgm:pt>
    <dgm:pt modelId="{AFE7E5D2-5EB8-410E-8C58-4907A193B5FA}" type="pres">
      <dgm:prSet presAssocID="{3F416598-0A7F-4C7A-B471-3CEB12882439}" presName="compNode" presStyleCnt="0"/>
      <dgm:spPr/>
    </dgm:pt>
    <dgm:pt modelId="{F5F124AC-BF30-4C64-AE90-09159E24238C}" type="pres">
      <dgm:prSet presAssocID="{3F416598-0A7F-4C7A-B471-3CEB1288243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"/>
        </a:ext>
      </dgm:extLst>
    </dgm:pt>
    <dgm:pt modelId="{08ECEAEE-A9E8-4FDE-9ACD-F0F532EDF712}" type="pres">
      <dgm:prSet presAssocID="{3F416598-0A7F-4C7A-B471-3CEB12882439}" presName="spaceRect" presStyleCnt="0"/>
      <dgm:spPr/>
    </dgm:pt>
    <dgm:pt modelId="{C9649906-C48B-4415-B78D-A84802C1AA12}" type="pres">
      <dgm:prSet presAssocID="{3F416598-0A7F-4C7A-B471-3CEB12882439}" presName="textRect" presStyleLbl="revTx" presStyleIdx="4" presStyleCnt="6">
        <dgm:presLayoutVars>
          <dgm:chMax val="1"/>
          <dgm:chPref val="1"/>
        </dgm:presLayoutVars>
      </dgm:prSet>
      <dgm:spPr/>
    </dgm:pt>
    <dgm:pt modelId="{C113F649-29F9-4BEA-81A0-40685CF4D6C0}" type="pres">
      <dgm:prSet presAssocID="{E2642100-3762-4998-8307-2C091EA73A7C}" presName="sibTrans" presStyleCnt="0"/>
      <dgm:spPr/>
    </dgm:pt>
    <dgm:pt modelId="{B468515C-EEBC-4EF5-B336-0FFD612FBF5D}" type="pres">
      <dgm:prSet presAssocID="{C521B99C-6BDD-4D27-97B8-C532AAB2DF29}" presName="compNode" presStyleCnt="0"/>
      <dgm:spPr/>
    </dgm:pt>
    <dgm:pt modelId="{4E1BFBE4-B997-42D1-BA54-635EA8CBBEF8}" type="pres">
      <dgm:prSet presAssocID="{C521B99C-6BDD-4D27-97B8-C532AAB2DF2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ile kadın düz dolguyla"/>
        </a:ext>
      </dgm:extLst>
    </dgm:pt>
    <dgm:pt modelId="{7F6321E6-167D-450C-8BB5-C3BD796E2750}" type="pres">
      <dgm:prSet presAssocID="{C521B99C-6BDD-4D27-97B8-C532AAB2DF29}" presName="spaceRect" presStyleCnt="0"/>
      <dgm:spPr/>
    </dgm:pt>
    <dgm:pt modelId="{CB1D8F6D-52EB-4540-92C3-43A1D97D133C}" type="pres">
      <dgm:prSet presAssocID="{C521B99C-6BDD-4D27-97B8-C532AAB2DF2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5DB3002-0067-4298-AE46-8D13D4429F66}" srcId="{77B8D004-A93B-461A-8D97-5D50011BCD7B}" destId="{A222E259-2483-4813-AC0E-8D76759F39FB}" srcOrd="2" destOrd="0" parTransId="{2F608D8A-9661-44CC-AD5C-5DC8F725668D}" sibTransId="{B0265F98-53FF-4F67-87F1-55B3A0EDFB5B}"/>
    <dgm:cxn modelId="{D910145B-CB05-4FD6-BA81-B107B043866E}" srcId="{77B8D004-A93B-461A-8D97-5D50011BCD7B}" destId="{01CFDC09-B33C-4C84-9964-ABB80F321150}" srcOrd="1" destOrd="0" parTransId="{17527B87-E488-4E5F-B97A-2573454C5271}" sibTransId="{ECD93877-F97F-4294-9973-AB3DD755558C}"/>
    <dgm:cxn modelId="{9B99FA6E-0677-4DF6-B4DF-5568255E1772}" type="presOf" srcId="{3F416598-0A7F-4C7A-B471-3CEB12882439}" destId="{C9649906-C48B-4415-B78D-A84802C1AA12}" srcOrd="0" destOrd="0" presId="urn:microsoft.com/office/officeart/2018/2/layout/IconLabelList"/>
    <dgm:cxn modelId="{27F3B595-21D7-404D-9664-30762E3CE415}" type="presOf" srcId="{2989EEF2-58E5-4906-9938-62E0496FC385}" destId="{9192872A-1194-419F-955A-0249C465E6CB}" srcOrd="0" destOrd="0" presId="urn:microsoft.com/office/officeart/2018/2/layout/IconLabelList"/>
    <dgm:cxn modelId="{DA8A1696-8142-4724-AB19-EE1D26171574}" type="presOf" srcId="{77B8D004-A93B-461A-8D97-5D50011BCD7B}" destId="{E9987F2D-5F1A-4A30-9EB2-F66A58E5A37B}" srcOrd="0" destOrd="0" presId="urn:microsoft.com/office/officeart/2018/2/layout/IconLabelList"/>
    <dgm:cxn modelId="{14584F96-D20E-4079-803E-BC9CE8CC1331}" type="presOf" srcId="{A222E259-2483-4813-AC0E-8D76759F39FB}" destId="{F3A08319-90D7-4E30-BE4D-ABDCCDAB50BA}" srcOrd="0" destOrd="0" presId="urn:microsoft.com/office/officeart/2018/2/layout/IconLabelList"/>
    <dgm:cxn modelId="{9DD80A99-5E61-40FC-B0B9-EA6296ED7D5E}" srcId="{77B8D004-A93B-461A-8D97-5D50011BCD7B}" destId="{C521B99C-6BDD-4D27-97B8-C532AAB2DF29}" srcOrd="5" destOrd="0" parTransId="{05FA8F19-2421-48B0-B861-6D6E51FBD73D}" sibTransId="{363D9CF6-47BF-42E5-9EDE-FD1F02F44188}"/>
    <dgm:cxn modelId="{151564AC-C7AB-46F7-91E7-05ED74CDB481}" srcId="{77B8D004-A93B-461A-8D97-5D50011BCD7B}" destId="{13ED4A61-726E-4A28-B4D1-0DCDC3864CDB}" srcOrd="3" destOrd="0" parTransId="{3D5C0F0B-DA14-4FD0-8682-3A58FE479452}" sibTransId="{86C4CA4B-071A-4781-A735-FBA8F3D8C74D}"/>
    <dgm:cxn modelId="{208783AC-51A1-4075-8764-F3C9CE32085F}" type="presOf" srcId="{C521B99C-6BDD-4D27-97B8-C532AAB2DF29}" destId="{CB1D8F6D-52EB-4540-92C3-43A1D97D133C}" srcOrd="0" destOrd="0" presId="urn:microsoft.com/office/officeart/2018/2/layout/IconLabelList"/>
    <dgm:cxn modelId="{EB5381B2-89D2-4D0F-A0BE-35AB0F43D5FB}" srcId="{77B8D004-A93B-461A-8D97-5D50011BCD7B}" destId="{3F416598-0A7F-4C7A-B471-3CEB12882439}" srcOrd="4" destOrd="0" parTransId="{F6A54BF0-2293-44B7-AC3D-58DC08D997C8}" sibTransId="{E2642100-3762-4998-8307-2C091EA73A7C}"/>
    <dgm:cxn modelId="{816A2FCE-7546-4F75-B0B7-34B8034DC8CB}" type="presOf" srcId="{13ED4A61-726E-4A28-B4D1-0DCDC3864CDB}" destId="{AE10A278-8FF6-465B-A58D-2AC838CE201D}" srcOrd="0" destOrd="0" presId="urn:microsoft.com/office/officeart/2018/2/layout/IconLabelList"/>
    <dgm:cxn modelId="{5C3EB7DF-ED8F-4DFB-95BC-28DE1A13A76C}" srcId="{77B8D004-A93B-461A-8D97-5D50011BCD7B}" destId="{2989EEF2-58E5-4906-9938-62E0496FC385}" srcOrd="0" destOrd="0" parTransId="{CBA21D36-5FA6-4C5D-AE93-22E4521E82CB}" sibTransId="{792290CA-3F41-4910-915D-E368AC9899E5}"/>
    <dgm:cxn modelId="{B0AF2EF9-40F5-4B97-933E-9DD17AF83467}" type="presOf" srcId="{01CFDC09-B33C-4C84-9964-ABB80F321150}" destId="{F63FF2BD-18F2-4BEA-92F1-54747372153C}" srcOrd="0" destOrd="0" presId="urn:microsoft.com/office/officeart/2018/2/layout/IconLabelList"/>
    <dgm:cxn modelId="{FBF032CD-254F-4E07-BE52-CD3AA4969C6F}" type="presParOf" srcId="{E9987F2D-5F1A-4A30-9EB2-F66A58E5A37B}" destId="{5A7BE334-E47A-4742-95B5-FAC02D0BF508}" srcOrd="0" destOrd="0" presId="urn:microsoft.com/office/officeart/2018/2/layout/IconLabelList"/>
    <dgm:cxn modelId="{0C1610DC-5786-4EC6-97E6-EE3C4173151E}" type="presParOf" srcId="{5A7BE334-E47A-4742-95B5-FAC02D0BF508}" destId="{42230C00-ACD2-419D-998A-20F2869233AB}" srcOrd="0" destOrd="0" presId="urn:microsoft.com/office/officeart/2018/2/layout/IconLabelList"/>
    <dgm:cxn modelId="{C7894678-5D8F-4588-95B9-CB3E58A73046}" type="presParOf" srcId="{5A7BE334-E47A-4742-95B5-FAC02D0BF508}" destId="{F17E57B7-5B02-4CAD-9A90-3F70EC13F936}" srcOrd="1" destOrd="0" presId="urn:microsoft.com/office/officeart/2018/2/layout/IconLabelList"/>
    <dgm:cxn modelId="{08F62EC9-8B8B-4AD6-848A-EA4DA0686A5D}" type="presParOf" srcId="{5A7BE334-E47A-4742-95B5-FAC02D0BF508}" destId="{9192872A-1194-419F-955A-0249C465E6CB}" srcOrd="2" destOrd="0" presId="urn:microsoft.com/office/officeart/2018/2/layout/IconLabelList"/>
    <dgm:cxn modelId="{4BC86DC4-E755-416D-9B08-7872B093B22E}" type="presParOf" srcId="{E9987F2D-5F1A-4A30-9EB2-F66A58E5A37B}" destId="{E63A5729-45C2-445B-B27B-386C204D8DFD}" srcOrd="1" destOrd="0" presId="urn:microsoft.com/office/officeart/2018/2/layout/IconLabelList"/>
    <dgm:cxn modelId="{0A795284-225A-4452-87A0-089C1C45266E}" type="presParOf" srcId="{E9987F2D-5F1A-4A30-9EB2-F66A58E5A37B}" destId="{0491813F-9579-44B2-B75D-D2A43DCF7744}" srcOrd="2" destOrd="0" presId="urn:microsoft.com/office/officeart/2018/2/layout/IconLabelList"/>
    <dgm:cxn modelId="{64C2A0A7-51BD-4B4B-8003-687A5FA268B8}" type="presParOf" srcId="{0491813F-9579-44B2-B75D-D2A43DCF7744}" destId="{944E7EA6-E1BC-4E96-9DC7-8519BFED2871}" srcOrd="0" destOrd="0" presId="urn:microsoft.com/office/officeart/2018/2/layout/IconLabelList"/>
    <dgm:cxn modelId="{FE2D4E83-92A7-4D9E-8236-F6E4CC4FDD3D}" type="presParOf" srcId="{0491813F-9579-44B2-B75D-D2A43DCF7744}" destId="{18CD3879-9E79-4D6C-97A5-E3D1916C4CC6}" srcOrd="1" destOrd="0" presId="urn:microsoft.com/office/officeart/2018/2/layout/IconLabelList"/>
    <dgm:cxn modelId="{CBCA2AF6-71F6-44F9-AEEC-A764DC1E68F5}" type="presParOf" srcId="{0491813F-9579-44B2-B75D-D2A43DCF7744}" destId="{F63FF2BD-18F2-4BEA-92F1-54747372153C}" srcOrd="2" destOrd="0" presId="urn:microsoft.com/office/officeart/2018/2/layout/IconLabelList"/>
    <dgm:cxn modelId="{707A36B2-79DD-43AA-AA54-E6CBEB051567}" type="presParOf" srcId="{E9987F2D-5F1A-4A30-9EB2-F66A58E5A37B}" destId="{B2C09240-8FFD-4E63-BFA0-AA411D823671}" srcOrd="3" destOrd="0" presId="urn:microsoft.com/office/officeart/2018/2/layout/IconLabelList"/>
    <dgm:cxn modelId="{868A50A4-5D1F-4731-9655-8E24222A7BFF}" type="presParOf" srcId="{E9987F2D-5F1A-4A30-9EB2-F66A58E5A37B}" destId="{B0C98B9A-ACFF-4153-AD7E-24C7B5208FAB}" srcOrd="4" destOrd="0" presId="urn:microsoft.com/office/officeart/2018/2/layout/IconLabelList"/>
    <dgm:cxn modelId="{444F5FFC-6044-4909-B172-B1FA2F1FC8CC}" type="presParOf" srcId="{B0C98B9A-ACFF-4153-AD7E-24C7B5208FAB}" destId="{86FE9EA9-D6ED-4C18-AEA8-CBCD8B8364D9}" srcOrd="0" destOrd="0" presId="urn:microsoft.com/office/officeart/2018/2/layout/IconLabelList"/>
    <dgm:cxn modelId="{A54EA2B5-D2E6-4389-BA47-000D0943BC9C}" type="presParOf" srcId="{B0C98B9A-ACFF-4153-AD7E-24C7B5208FAB}" destId="{BADB9C6F-B480-4FAD-B063-8A136076FBB1}" srcOrd="1" destOrd="0" presId="urn:microsoft.com/office/officeart/2018/2/layout/IconLabelList"/>
    <dgm:cxn modelId="{0E322234-404D-47C1-B31A-66D340B98349}" type="presParOf" srcId="{B0C98B9A-ACFF-4153-AD7E-24C7B5208FAB}" destId="{F3A08319-90D7-4E30-BE4D-ABDCCDAB50BA}" srcOrd="2" destOrd="0" presId="urn:microsoft.com/office/officeart/2018/2/layout/IconLabelList"/>
    <dgm:cxn modelId="{768848CD-7264-493C-980F-6135B9644E7E}" type="presParOf" srcId="{E9987F2D-5F1A-4A30-9EB2-F66A58E5A37B}" destId="{FDC3D105-1209-4442-869C-2DBAD00BDEB7}" srcOrd="5" destOrd="0" presId="urn:microsoft.com/office/officeart/2018/2/layout/IconLabelList"/>
    <dgm:cxn modelId="{05B5922C-1CE5-4252-8588-F82B6B8E83B5}" type="presParOf" srcId="{E9987F2D-5F1A-4A30-9EB2-F66A58E5A37B}" destId="{C511C962-E7B7-4A28-AE1F-98FC083C9F6D}" srcOrd="6" destOrd="0" presId="urn:microsoft.com/office/officeart/2018/2/layout/IconLabelList"/>
    <dgm:cxn modelId="{BA8C0717-10D3-4118-8D43-2B6DA6F6F4B1}" type="presParOf" srcId="{C511C962-E7B7-4A28-AE1F-98FC083C9F6D}" destId="{DE3B0ABA-667F-47A1-8966-1C53073EE0DC}" srcOrd="0" destOrd="0" presId="urn:microsoft.com/office/officeart/2018/2/layout/IconLabelList"/>
    <dgm:cxn modelId="{8500A3E1-60F4-469B-A575-EC22175DDA15}" type="presParOf" srcId="{C511C962-E7B7-4A28-AE1F-98FC083C9F6D}" destId="{706EFAEA-7E94-47BB-BFED-5B7FA75B2194}" srcOrd="1" destOrd="0" presId="urn:microsoft.com/office/officeart/2018/2/layout/IconLabelList"/>
    <dgm:cxn modelId="{DB12DAC7-CE53-4E78-B2BC-B6DDFE95F966}" type="presParOf" srcId="{C511C962-E7B7-4A28-AE1F-98FC083C9F6D}" destId="{AE10A278-8FF6-465B-A58D-2AC838CE201D}" srcOrd="2" destOrd="0" presId="urn:microsoft.com/office/officeart/2018/2/layout/IconLabelList"/>
    <dgm:cxn modelId="{1839618A-6761-4396-95B2-AC8D662082DA}" type="presParOf" srcId="{E9987F2D-5F1A-4A30-9EB2-F66A58E5A37B}" destId="{9C561559-3637-473A-ACFD-BC994B0BFF7A}" srcOrd="7" destOrd="0" presId="urn:microsoft.com/office/officeart/2018/2/layout/IconLabelList"/>
    <dgm:cxn modelId="{3BDE9610-D408-4797-A933-4911B9F38DEC}" type="presParOf" srcId="{E9987F2D-5F1A-4A30-9EB2-F66A58E5A37B}" destId="{AFE7E5D2-5EB8-410E-8C58-4907A193B5FA}" srcOrd="8" destOrd="0" presId="urn:microsoft.com/office/officeart/2018/2/layout/IconLabelList"/>
    <dgm:cxn modelId="{3ED381C7-521B-4453-8302-E9B51446228D}" type="presParOf" srcId="{AFE7E5D2-5EB8-410E-8C58-4907A193B5FA}" destId="{F5F124AC-BF30-4C64-AE90-09159E24238C}" srcOrd="0" destOrd="0" presId="urn:microsoft.com/office/officeart/2018/2/layout/IconLabelList"/>
    <dgm:cxn modelId="{9E431272-BE4A-404D-B1CD-91345F1B940C}" type="presParOf" srcId="{AFE7E5D2-5EB8-410E-8C58-4907A193B5FA}" destId="{08ECEAEE-A9E8-4FDE-9ACD-F0F532EDF712}" srcOrd="1" destOrd="0" presId="urn:microsoft.com/office/officeart/2018/2/layout/IconLabelList"/>
    <dgm:cxn modelId="{25B4FAA4-F2F0-4CA7-9164-EBF9B42D3D10}" type="presParOf" srcId="{AFE7E5D2-5EB8-410E-8C58-4907A193B5FA}" destId="{C9649906-C48B-4415-B78D-A84802C1AA12}" srcOrd="2" destOrd="0" presId="urn:microsoft.com/office/officeart/2018/2/layout/IconLabelList"/>
    <dgm:cxn modelId="{81D3C0AB-04D0-4A84-90CD-EDA139EDFD49}" type="presParOf" srcId="{E9987F2D-5F1A-4A30-9EB2-F66A58E5A37B}" destId="{C113F649-29F9-4BEA-81A0-40685CF4D6C0}" srcOrd="9" destOrd="0" presId="urn:microsoft.com/office/officeart/2018/2/layout/IconLabelList"/>
    <dgm:cxn modelId="{05D69FC4-2699-4447-8311-89544B721EF2}" type="presParOf" srcId="{E9987F2D-5F1A-4A30-9EB2-F66A58E5A37B}" destId="{B468515C-EEBC-4EF5-B336-0FFD612FBF5D}" srcOrd="10" destOrd="0" presId="urn:microsoft.com/office/officeart/2018/2/layout/IconLabelList"/>
    <dgm:cxn modelId="{5386C57D-B661-4205-B7AD-CDE20F4DA4D0}" type="presParOf" srcId="{B468515C-EEBC-4EF5-B336-0FFD612FBF5D}" destId="{4E1BFBE4-B997-42D1-BA54-635EA8CBBEF8}" srcOrd="0" destOrd="0" presId="urn:microsoft.com/office/officeart/2018/2/layout/IconLabelList"/>
    <dgm:cxn modelId="{CCA5EB1A-D5CB-42A2-8F48-DF5250183729}" type="presParOf" srcId="{B468515C-EEBC-4EF5-B336-0FFD612FBF5D}" destId="{7F6321E6-167D-450C-8BB5-C3BD796E2750}" srcOrd="1" destOrd="0" presId="urn:microsoft.com/office/officeart/2018/2/layout/IconLabelList"/>
    <dgm:cxn modelId="{67D42849-8EA1-4B0D-B30E-4DD117A6C22B}" type="presParOf" srcId="{B468515C-EEBC-4EF5-B336-0FFD612FBF5D}" destId="{CB1D8F6D-52EB-4540-92C3-43A1D97D13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6C9EA-9963-4E55-9D3B-177F771FA361}" type="doc">
      <dgm:prSet loTypeId="urn:microsoft.com/office/officeart/2005/8/layout/radial6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9C56750B-5590-40AA-B653-0662B19770C2}">
      <dgm:prSet phldrT="[Metin]" custT="1"/>
      <dgm:spPr/>
      <dgm:t>
        <a:bodyPr/>
        <a:lstStyle/>
        <a:p>
          <a:r>
            <a:rPr lang="tr-TR" sz="1800" b="1" dirty="0"/>
            <a:t>8 Farklı B Vitamini Kompleksi</a:t>
          </a:r>
        </a:p>
      </dgm:t>
    </dgm:pt>
    <dgm:pt modelId="{10617ADE-DE8F-410A-95A2-261E837D0233}" type="parTrans" cxnId="{B8A4C1A6-39A7-4D1B-9C95-A4991E381553}">
      <dgm:prSet/>
      <dgm:spPr/>
      <dgm:t>
        <a:bodyPr/>
        <a:lstStyle/>
        <a:p>
          <a:endParaRPr lang="tr-TR" sz="2500"/>
        </a:p>
      </dgm:t>
    </dgm:pt>
    <dgm:pt modelId="{186D4A04-16D9-4EE1-B8B6-178D4B526786}" type="sibTrans" cxnId="{B8A4C1A6-39A7-4D1B-9C95-A4991E381553}">
      <dgm:prSet/>
      <dgm:spPr/>
      <dgm:t>
        <a:bodyPr/>
        <a:lstStyle/>
        <a:p>
          <a:endParaRPr lang="tr-TR" sz="2500"/>
        </a:p>
      </dgm:t>
    </dgm:pt>
    <dgm:pt modelId="{2DF5213B-35AD-483F-B8D1-8D8388538077}">
      <dgm:prSet phldrT="[Metin]" custT="1"/>
      <dgm:spPr/>
      <dgm:t>
        <a:bodyPr/>
        <a:lstStyle/>
        <a:p>
          <a:r>
            <a:rPr lang="tr-TR" sz="2500" b="1" dirty="0" err="1"/>
            <a:t>İnositol</a:t>
          </a:r>
          <a:endParaRPr lang="tr-TR" sz="2500" b="1" dirty="0"/>
        </a:p>
      </dgm:t>
    </dgm:pt>
    <dgm:pt modelId="{795FA4A9-D4BF-4087-81A8-1C1E09BF80EE}" type="parTrans" cxnId="{ABCA8E75-CC2F-408E-B793-095501A6DE83}">
      <dgm:prSet/>
      <dgm:spPr/>
      <dgm:t>
        <a:bodyPr/>
        <a:lstStyle/>
        <a:p>
          <a:endParaRPr lang="tr-TR" sz="2500"/>
        </a:p>
      </dgm:t>
    </dgm:pt>
    <dgm:pt modelId="{36A8ABDA-B951-4BB4-ABD3-64F907DF1313}" type="sibTrans" cxnId="{ABCA8E75-CC2F-408E-B793-095501A6DE83}">
      <dgm:prSet/>
      <dgm:spPr/>
      <dgm:t>
        <a:bodyPr/>
        <a:lstStyle/>
        <a:p>
          <a:endParaRPr lang="tr-TR" sz="2500"/>
        </a:p>
      </dgm:t>
    </dgm:pt>
    <dgm:pt modelId="{97B3EBC6-D7B4-406C-B83B-638AA43A3FDF}">
      <dgm:prSet phldrT="[Metin]" custT="1"/>
      <dgm:spPr/>
      <dgm:t>
        <a:bodyPr/>
        <a:lstStyle/>
        <a:p>
          <a:r>
            <a:rPr lang="tr-TR" sz="2500" b="1" dirty="0"/>
            <a:t>PABA</a:t>
          </a:r>
        </a:p>
      </dgm:t>
    </dgm:pt>
    <dgm:pt modelId="{02D30E32-7F26-416A-BB41-3980C25AA916}" type="parTrans" cxnId="{F4338F47-F05C-42C6-AC87-DB216E59362E}">
      <dgm:prSet/>
      <dgm:spPr/>
      <dgm:t>
        <a:bodyPr/>
        <a:lstStyle/>
        <a:p>
          <a:endParaRPr lang="tr-TR" sz="2500"/>
        </a:p>
      </dgm:t>
    </dgm:pt>
    <dgm:pt modelId="{1BDF5D2C-9C8A-4A01-B049-6EAB8F91B3BD}" type="sibTrans" cxnId="{F4338F47-F05C-42C6-AC87-DB216E59362E}">
      <dgm:prSet/>
      <dgm:spPr/>
      <dgm:t>
        <a:bodyPr/>
        <a:lstStyle/>
        <a:p>
          <a:endParaRPr lang="tr-TR" sz="2500"/>
        </a:p>
      </dgm:t>
    </dgm:pt>
    <dgm:pt modelId="{6AD462CA-9522-4863-8B36-21691AE2CF40}">
      <dgm:prSet phldrT="[Metin]" custT="1"/>
      <dgm:spPr/>
      <dgm:t>
        <a:bodyPr/>
        <a:lstStyle/>
        <a:p>
          <a:r>
            <a:rPr lang="tr-TR" sz="2500" b="1" dirty="0"/>
            <a:t>Kolin </a:t>
          </a:r>
        </a:p>
      </dgm:t>
    </dgm:pt>
    <dgm:pt modelId="{16EC93D7-3A4A-4A04-AB58-B10B31765BF3}" type="parTrans" cxnId="{61FB2B21-56A8-46C9-8F4F-893AC809C254}">
      <dgm:prSet/>
      <dgm:spPr/>
      <dgm:t>
        <a:bodyPr/>
        <a:lstStyle/>
        <a:p>
          <a:endParaRPr lang="tr-TR" sz="2500"/>
        </a:p>
      </dgm:t>
    </dgm:pt>
    <dgm:pt modelId="{A631573C-4B96-409A-815A-8329077D8844}" type="sibTrans" cxnId="{61FB2B21-56A8-46C9-8F4F-893AC809C254}">
      <dgm:prSet/>
      <dgm:spPr/>
      <dgm:t>
        <a:bodyPr/>
        <a:lstStyle/>
        <a:p>
          <a:endParaRPr lang="tr-TR" sz="2500"/>
        </a:p>
      </dgm:t>
    </dgm:pt>
    <dgm:pt modelId="{AB09BD48-A264-4701-9F6A-13BEF997839A}">
      <dgm:prSet phldrT="[Metin]" custT="1"/>
      <dgm:spPr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 sz="2500" dirty="0"/>
        </a:p>
      </dgm:t>
    </dgm:pt>
    <dgm:pt modelId="{47B6FD1F-92D3-4735-9E10-E3DC3803C9E0}" type="sibTrans" cxnId="{9CA53534-BCD2-4D26-9C02-F0BD664F8383}">
      <dgm:prSet/>
      <dgm:spPr/>
      <dgm:t>
        <a:bodyPr/>
        <a:lstStyle/>
        <a:p>
          <a:endParaRPr lang="tr-TR" sz="2500"/>
        </a:p>
      </dgm:t>
    </dgm:pt>
    <dgm:pt modelId="{B4CF4C3F-4085-4794-B806-5DFAD9E33BE0}" type="parTrans" cxnId="{9CA53534-BCD2-4D26-9C02-F0BD664F8383}">
      <dgm:prSet/>
      <dgm:spPr/>
      <dgm:t>
        <a:bodyPr/>
        <a:lstStyle/>
        <a:p>
          <a:endParaRPr lang="tr-TR" sz="2500"/>
        </a:p>
      </dgm:t>
    </dgm:pt>
    <dgm:pt modelId="{E04F53A5-A2BB-4493-AA93-AAF36F27AA8D}" type="pres">
      <dgm:prSet presAssocID="{03C6C9EA-9963-4E55-9D3B-177F771FA36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BFAC43-0B4C-46E1-8F60-00E09BEEA481}" type="pres">
      <dgm:prSet presAssocID="{AB09BD48-A264-4701-9F6A-13BEF997839A}" presName="centerShape" presStyleLbl="node0" presStyleIdx="0" presStyleCnt="1" custScaleX="152751" custScaleY="150162" custLinFactNeighborX="1200" custLinFactNeighborY="0"/>
      <dgm:spPr/>
    </dgm:pt>
    <dgm:pt modelId="{1D001A53-DAAC-413A-A691-1F3CB81AE663}" type="pres">
      <dgm:prSet presAssocID="{9C56750B-5590-40AA-B653-0662B19770C2}" presName="node" presStyleLbl="node1" presStyleIdx="0" presStyleCnt="4">
        <dgm:presLayoutVars>
          <dgm:bulletEnabled val="1"/>
        </dgm:presLayoutVars>
      </dgm:prSet>
      <dgm:spPr/>
    </dgm:pt>
    <dgm:pt modelId="{A990515B-2E50-443E-B754-C88E9F5DBE4F}" type="pres">
      <dgm:prSet presAssocID="{9C56750B-5590-40AA-B653-0662B19770C2}" presName="dummy" presStyleCnt="0"/>
      <dgm:spPr/>
    </dgm:pt>
    <dgm:pt modelId="{8229F631-5E26-4E9B-9E5E-9443F23CABB7}" type="pres">
      <dgm:prSet presAssocID="{186D4A04-16D9-4EE1-B8B6-178D4B526786}" presName="sibTrans" presStyleLbl="sibTrans2D1" presStyleIdx="0" presStyleCnt="4"/>
      <dgm:spPr/>
    </dgm:pt>
    <dgm:pt modelId="{B28EEC11-E7EC-4DA3-B729-FF2A26CC233D}" type="pres">
      <dgm:prSet presAssocID="{2DF5213B-35AD-483F-B8D1-8D8388538077}" presName="node" presStyleLbl="node1" presStyleIdx="1" presStyleCnt="4" custRadScaleRad="107104" custRadScaleInc="151965">
        <dgm:presLayoutVars>
          <dgm:bulletEnabled val="1"/>
        </dgm:presLayoutVars>
      </dgm:prSet>
      <dgm:spPr/>
    </dgm:pt>
    <dgm:pt modelId="{B643008F-0C8B-4EA4-99AD-0D133F60F3DB}" type="pres">
      <dgm:prSet presAssocID="{2DF5213B-35AD-483F-B8D1-8D8388538077}" presName="dummy" presStyleCnt="0"/>
      <dgm:spPr/>
    </dgm:pt>
    <dgm:pt modelId="{E14C3055-7AC6-47B2-952F-35AB8050202C}" type="pres">
      <dgm:prSet presAssocID="{36A8ABDA-B951-4BB4-ABD3-64F907DF1313}" presName="sibTrans" presStyleLbl="sibTrans2D1" presStyleIdx="1" presStyleCnt="4"/>
      <dgm:spPr/>
    </dgm:pt>
    <dgm:pt modelId="{CD488DB5-39F1-498A-A6C4-9F3FCA2DE2EE}" type="pres">
      <dgm:prSet presAssocID="{6AD462CA-9522-4863-8B36-21691AE2CF40}" presName="node" presStyleLbl="node1" presStyleIdx="2" presStyleCnt="4">
        <dgm:presLayoutVars>
          <dgm:bulletEnabled val="1"/>
        </dgm:presLayoutVars>
      </dgm:prSet>
      <dgm:spPr/>
    </dgm:pt>
    <dgm:pt modelId="{B440A88E-E4AC-4EF1-82A3-538DE0110900}" type="pres">
      <dgm:prSet presAssocID="{6AD462CA-9522-4863-8B36-21691AE2CF40}" presName="dummy" presStyleCnt="0"/>
      <dgm:spPr/>
    </dgm:pt>
    <dgm:pt modelId="{A5A78BA1-160E-4822-B432-3A40042333B6}" type="pres">
      <dgm:prSet presAssocID="{A631573C-4B96-409A-815A-8329077D8844}" presName="sibTrans" presStyleLbl="sibTrans2D1" presStyleIdx="2" presStyleCnt="4"/>
      <dgm:spPr/>
    </dgm:pt>
    <dgm:pt modelId="{21C0376B-3148-4BF0-905A-C1A76E0098DC}" type="pres">
      <dgm:prSet presAssocID="{97B3EBC6-D7B4-406C-B83B-638AA43A3FDF}" presName="node" presStyleLbl="node1" presStyleIdx="3" presStyleCnt="4" custRadScaleRad="100307" custRadScaleInc="-146500">
        <dgm:presLayoutVars>
          <dgm:bulletEnabled val="1"/>
        </dgm:presLayoutVars>
      </dgm:prSet>
      <dgm:spPr/>
    </dgm:pt>
    <dgm:pt modelId="{C0EB8FB2-B021-4C04-9A1A-8710313AC1D0}" type="pres">
      <dgm:prSet presAssocID="{97B3EBC6-D7B4-406C-B83B-638AA43A3FDF}" presName="dummy" presStyleCnt="0"/>
      <dgm:spPr/>
    </dgm:pt>
    <dgm:pt modelId="{9C944D60-76F1-4BD0-A399-4A6DAFA46FD3}" type="pres">
      <dgm:prSet presAssocID="{1BDF5D2C-9C8A-4A01-B049-6EAB8F91B3BD}" presName="sibTrans" presStyleLbl="sibTrans2D1" presStyleIdx="3" presStyleCnt="4"/>
      <dgm:spPr/>
    </dgm:pt>
  </dgm:ptLst>
  <dgm:cxnLst>
    <dgm:cxn modelId="{01FB6F13-787E-4B45-B922-F1FA2F617074}" type="presOf" srcId="{AB09BD48-A264-4701-9F6A-13BEF997839A}" destId="{25BFAC43-0B4C-46E1-8F60-00E09BEEA481}" srcOrd="0" destOrd="0" presId="urn:microsoft.com/office/officeart/2005/8/layout/radial6"/>
    <dgm:cxn modelId="{F536D019-5120-49A0-B1BB-739B23E43F87}" type="presOf" srcId="{6AD462CA-9522-4863-8B36-21691AE2CF40}" destId="{CD488DB5-39F1-498A-A6C4-9F3FCA2DE2EE}" srcOrd="0" destOrd="0" presId="urn:microsoft.com/office/officeart/2005/8/layout/radial6"/>
    <dgm:cxn modelId="{61FB2B21-56A8-46C9-8F4F-893AC809C254}" srcId="{AB09BD48-A264-4701-9F6A-13BEF997839A}" destId="{6AD462CA-9522-4863-8B36-21691AE2CF40}" srcOrd="2" destOrd="0" parTransId="{16EC93D7-3A4A-4A04-AB58-B10B31765BF3}" sibTransId="{A631573C-4B96-409A-815A-8329077D8844}"/>
    <dgm:cxn modelId="{582B022C-0A77-40CB-A09E-6E762DC35F46}" type="presOf" srcId="{97B3EBC6-D7B4-406C-B83B-638AA43A3FDF}" destId="{21C0376B-3148-4BF0-905A-C1A76E0098DC}" srcOrd="0" destOrd="0" presId="urn:microsoft.com/office/officeart/2005/8/layout/radial6"/>
    <dgm:cxn modelId="{9CA53534-BCD2-4D26-9C02-F0BD664F8383}" srcId="{03C6C9EA-9963-4E55-9D3B-177F771FA361}" destId="{AB09BD48-A264-4701-9F6A-13BEF997839A}" srcOrd="0" destOrd="0" parTransId="{B4CF4C3F-4085-4794-B806-5DFAD9E33BE0}" sibTransId="{47B6FD1F-92D3-4735-9E10-E3DC3803C9E0}"/>
    <dgm:cxn modelId="{0CE2E861-B6DF-4A8A-91CD-4CE3FFA7F020}" type="presOf" srcId="{A631573C-4B96-409A-815A-8329077D8844}" destId="{A5A78BA1-160E-4822-B432-3A40042333B6}" srcOrd="0" destOrd="0" presId="urn:microsoft.com/office/officeart/2005/8/layout/radial6"/>
    <dgm:cxn modelId="{F4338F47-F05C-42C6-AC87-DB216E59362E}" srcId="{AB09BD48-A264-4701-9F6A-13BEF997839A}" destId="{97B3EBC6-D7B4-406C-B83B-638AA43A3FDF}" srcOrd="3" destOrd="0" parTransId="{02D30E32-7F26-416A-BB41-3980C25AA916}" sibTransId="{1BDF5D2C-9C8A-4A01-B049-6EAB8F91B3BD}"/>
    <dgm:cxn modelId="{5B41EC74-895D-483B-A919-A36E8D50D31B}" type="presOf" srcId="{03C6C9EA-9963-4E55-9D3B-177F771FA361}" destId="{E04F53A5-A2BB-4493-AA93-AAF36F27AA8D}" srcOrd="0" destOrd="0" presId="urn:microsoft.com/office/officeart/2005/8/layout/radial6"/>
    <dgm:cxn modelId="{ABCA8E75-CC2F-408E-B793-095501A6DE83}" srcId="{AB09BD48-A264-4701-9F6A-13BEF997839A}" destId="{2DF5213B-35AD-483F-B8D1-8D8388538077}" srcOrd="1" destOrd="0" parTransId="{795FA4A9-D4BF-4087-81A8-1C1E09BF80EE}" sibTransId="{36A8ABDA-B951-4BB4-ABD3-64F907DF1313}"/>
    <dgm:cxn modelId="{48411078-AE85-44EA-BF05-62EF39494D44}" type="presOf" srcId="{2DF5213B-35AD-483F-B8D1-8D8388538077}" destId="{B28EEC11-E7EC-4DA3-B729-FF2A26CC233D}" srcOrd="0" destOrd="0" presId="urn:microsoft.com/office/officeart/2005/8/layout/radial6"/>
    <dgm:cxn modelId="{4350988F-CD96-4D25-A674-B35AE597A0AA}" type="presOf" srcId="{9C56750B-5590-40AA-B653-0662B19770C2}" destId="{1D001A53-DAAC-413A-A691-1F3CB81AE663}" srcOrd="0" destOrd="0" presId="urn:microsoft.com/office/officeart/2005/8/layout/radial6"/>
    <dgm:cxn modelId="{B8A4C1A6-39A7-4D1B-9C95-A4991E381553}" srcId="{AB09BD48-A264-4701-9F6A-13BEF997839A}" destId="{9C56750B-5590-40AA-B653-0662B19770C2}" srcOrd="0" destOrd="0" parTransId="{10617ADE-DE8F-410A-95A2-261E837D0233}" sibTransId="{186D4A04-16D9-4EE1-B8B6-178D4B526786}"/>
    <dgm:cxn modelId="{2B04F5BA-516A-471C-BAC6-A65194792715}" type="presOf" srcId="{1BDF5D2C-9C8A-4A01-B049-6EAB8F91B3BD}" destId="{9C944D60-76F1-4BD0-A399-4A6DAFA46FD3}" srcOrd="0" destOrd="0" presId="urn:microsoft.com/office/officeart/2005/8/layout/radial6"/>
    <dgm:cxn modelId="{476BDDD3-D68C-4CC4-AE7D-2B3A53330648}" type="presOf" srcId="{186D4A04-16D9-4EE1-B8B6-178D4B526786}" destId="{8229F631-5E26-4E9B-9E5E-9443F23CABB7}" srcOrd="0" destOrd="0" presId="urn:microsoft.com/office/officeart/2005/8/layout/radial6"/>
    <dgm:cxn modelId="{C72ADFEE-4FD6-428C-BAF3-7BD80AAAA04E}" type="presOf" srcId="{36A8ABDA-B951-4BB4-ABD3-64F907DF1313}" destId="{E14C3055-7AC6-47B2-952F-35AB8050202C}" srcOrd="0" destOrd="0" presId="urn:microsoft.com/office/officeart/2005/8/layout/radial6"/>
    <dgm:cxn modelId="{164B24B1-50B6-4E98-BEA9-048D62C16427}" type="presParOf" srcId="{E04F53A5-A2BB-4493-AA93-AAF36F27AA8D}" destId="{25BFAC43-0B4C-46E1-8F60-00E09BEEA481}" srcOrd="0" destOrd="0" presId="urn:microsoft.com/office/officeart/2005/8/layout/radial6"/>
    <dgm:cxn modelId="{00279E6A-480F-4118-A26B-6E0FB38A1E53}" type="presParOf" srcId="{E04F53A5-A2BB-4493-AA93-AAF36F27AA8D}" destId="{1D001A53-DAAC-413A-A691-1F3CB81AE663}" srcOrd="1" destOrd="0" presId="urn:microsoft.com/office/officeart/2005/8/layout/radial6"/>
    <dgm:cxn modelId="{7A6AB1FE-8D9E-4D7A-A7D2-5034ACA34571}" type="presParOf" srcId="{E04F53A5-A2BB-4493-AA93-AAF36F27AA8D}" destId="{A990515B-2E50-443E-B754-C88E9F5DBE4F}" srcOrd="2" destOrd="0" presId="urn:microsoft.com/office/officeart/2005/8/layout/radial6"/>
    <dgm:cxn modelId="{1514D4A5-37C1-4EB1-8A1A-042E1CBD66CF}" type="presParOf" srcId="{E04F53A5-A2BB-4493-AA93-AAF36F27AA8D}" destId="{8229F631-5E26-4E9B-9E5E-9443F23CABB7}" srcOrd="3" destOrd="0" presId="urn:microsoft.com/office/officeart/2005/8/layout/radial6"/>
    <dgm:cxn modelId="{B056E00F-9BF6-4992-8635-E150A6C2D813}" type="presParOf" srcId="{E04F53A5-A2BB-4493-AA93-AAF36F27AA8D}" destId="{B28EEC11-E7EC-4DA3-B729-FF2A26CC233D}" srcOrd="4" destOrd="0" presId="urn:microsoft.com/office/officeart/2005/8/layout/radial6"/>
    <dgm:cxn modelId="{8154A77D-8DC5-44DE-B44F-C6968C346C56}" type="presParOf" srcId="{E04F53A5-A2BB-4493-AA93-AAF36F27AA8D}" destId="{B643008F-0C8B-4EA4-99AD-0D133F60F3DB}" srcOrd="5" destOrd="0" presId="urn:microsoft.com/office/officeart/2005/8/layout/radial6"/>
    <dgm:cxn modelId="{DBA9E55C-D7E3-4F2A-8C52-24311560BB42}" type="presParOf" srcId="{E04F53A5-A2BB-4493-AA93-AAF36F27AA8D}" destId="{E14C3055-7AC6-47B2-952F-35AB8050202C}" srcOrd="6" destOrd="0" presId="urn:microsoft.com/office/officeart/2005/8/layout/radial6"/>
    <dgm:cxn modelId="{60660979-2C3E-461E-BDF4-AE2242F75B4D}" type="presParOf" srcId="{E04F53A5-A2BB-4493-AA93-AAF36F27AA8D}" destId="{CD488DB5-39F1-498A-A6C4-9F3FCA2DE2EE}" srcOrd="7" destOrd="0" presId="urn:microsoft.com/office/officeart/2005/8/layout/radial6"/>
    <dgm:cxn modelId="{E23CF119-62D3-4A92-8460-D6C9073B6543}" type="presParOf" srcId="{E04F53A5-A2BB-4493-AA93-AAF36F27AA8D}" destId="{B440A88E-E4AC-4EF1-82A3-538DE0110900}" srcOrd="8" destOrd="0" presId="urn:microsoft.com/office/officeart/2005/8/layout/radial6"/>
    <dgm:cxn modelId="{C4B8E4D3-4D6D-4039-842A-A3132407B4A3}" type="presParOf" srcId="{E04F53A5-A2BB-4493-AA93-AAF36F27AA8D}" destId="{A5A78BA1-160E-4822-B432-3A40042333B6}" srcOrd="9" destOrd="0" presId="urn:microsoft.com/office/officeart/2005/8/layout/radial6"/>
    <dgm:cxn modelId="{B53283F9-E82B-4682-A35C-AC27C8A6A449}" type="presParOf" srcId="{E04F53A5-A2BB-4493-AA93-AAF36F27AA8D}" destId="{21C0376B-3148-4BF0-905A-C1A76E0098DC}" srcOrd="10" destOrd="0" presId="urn:microsoft.com/office/officeart/2005/8/layout/radial6"/>
    <dgm:cxn modelId="{FB2D2286-E34E-4FD3-AA4A-683F9710433E}" type="presParOf" srcId="{E04F53A5-A2BB-4493-AA93-AAF36F27AA8D}" destId="{C0EB8FB2-B021-4C04-9A1A-8710313AC1D0}" srcOrd="11" destOrd="0" presId="urn:microsoft.com/office/officeart/2005/8/layout/radial6"/>
    <dgm:cxn modelId="{EBCCA968-A0A4-4A18-90ED-C452FCC8434B}" type="presParOf" srcId="{E04F53A5-A2BB-4493-AA93-AAF36F27AA8D}" destId="{9C944D60-76F1-4BD0-A399-4A6DAFA46FD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A0DB-13EC-4146-A23B-37B17A56D004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E274A-222C-46C3-92C9-4E1AC3400BE9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F805-F2A9-41B5-BE89-B95C1D6706AE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Enerji oluşum metabolizmasına</a:t>
          </a:r>
          <a:endParaRPr lang="en-US" sz="2100" kern="1200" dirty="0"/>
        </a:p>
      </dsp:txBody>
      <dsp:txXfrm>
        <a:off x="1172126" y="908559"/>
        <a:ext cx="2114937" cy="897246"/>
      </dsp:txXfrm>
    </dsp:sp>
    <dsp:sp modelId="{261B4C83-CF56-4E23-804C-3D8C488E4D49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236B1-0DCA-47B7-875C-690B94298256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5B68A-BC19-4660-BA55-3A13F4ADB31A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Makro besin metabolizmasına</a:t>
          </a:r>
          <a:endParaRPr lang="en-US" sz="2100" kern="1200" dirty="0"/>
        </a:p>
      </dsp:txBody>
      <dsp:txXfrm>
        <a:off x="4745088" y="908559"/>
        <a:ext cx="2114937" cy="897246"/>
      </dsp:txXfrm>
    </dsp:sp>
    <dsp:sp modelId="{1A1FA8CB-572F-4F78-B033-1C28BC2E5097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211E4-A285-4F03-A976-2000078D3232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76004-DE85-4777-870D-B23FAB2A1308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Cilt ve mukoza zarlarının bakımına </a:t>
          </a:r>
          <a:endParaRPr lang="en-US" sz="2100" kern="1200" dirty="0"/>
        </a:p>
      </dsp:txBody>
      <dsp:txXfrm>
        <a:off x="8318049" y="908559"/>
        <a:ext cx="2114937" cy="897246"/>
      </dsp:txXfrm>
    </dsp:sp>
    <dsp:sp modelId="{BB9D791F-6ECB-4D8E-BB3B-94CA38081328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F7BE6-2BCC-4CC5-9DB3-C3B2F266083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D9930-2FDE-4B5D-B3A7-74488B344D47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Saç bakımına</a:t>
          </a:r>
          <a:endParaRPr lang="en-US" sz="2100" kern="1200" dirty="0"/>
        </a:p>
      </dsp:txBody>
      <dsp:txXfrm>
        <a:off x="1172126" y="2545532"/>
        <a:ext cx="2114937" cy="897246"/>
      </dsp:txXfrm>
    </dsp:sp>
    <dsp:sp modelId="{0006CDFB-CE34-4D35-8D5F-6905AE6BE205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FC1E6-E99A-4340-8EB4-D93912D36F67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D10B8-DEA9-43F5-9E4D-258D8CC2C9F3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Sinir sisteminin işlevlerine</a:t>
          </a:r>
          <a:endParaRPr lang="en-US" sz="2100" kern="1200" dirty="0"/>
        </a:p>
      </dsp:txBody>
      <dsp:txXfrm>
        <a:off x="4745088" y="2545532"/>
        <a:ext cx="2114937" cy="897246"/>
      </dsp:txXfrm>
    </dsp:sp>
    <dsp:sp modelId="{55DC7F35-D3A3-4B4C-8B80-9D9DAEF547EC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D2D8-DBB5-47AF-A241-811CCFDC2163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7DD3E-E362-43A5-BC10-16AABC9BCE12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Psikolojik işlevlere</a:t>
          </a:r>
          <a:endParaRPr lang="en-US" sz="2100" kern="1200"/>
        </a:p>
      </dsp:txBody>
      <dsp:txXfrm>
        <a:off x="8318049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30C00-ACD2-419D-998A-20F2869233AB}">
      <dsp:nvSpPr>
        <dsp:cNvPr id="0" name=""/>
        <dsp:cNvSpPr/>
      </dsp:nvSpPr>
      <dsp:spPr>
        <a:xfrm>
          <a:off x="470419" y="1613816"/>
          <a:ext cx="768867" cy="768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2872A-1194-419F-955A-0249C465E6CB}">
      <dsp:nvSpPr>
        <dsp:cNvPr id="0" name=""/>
        <dsp:cNvSpPr/>
      </dsp:nvSpPr>
      <dsp:spPr>
        <a:xfrm>
          <a:off x="556" y="2681403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Genel sağlık</a:t>
          </a:r>
          <a:endParaRPr lang="en-US" sz="2200" kern="1200" dirty="0"/>
        </a:p>
      </dsp:txBody>
      <dsp:txXfrm>
        <a:off x="556" y="2681403"/>
        <a:ext cx="1708593" cy="683437"/>
      </dsp:txXfrm>
    </dsp:sp>
    <dsp:sp modelId="{944E7EA6-E1BC-4E96-9DC7-8519BFED2871}">
      <dsp:nvSpPr>
        <dsp:cNvPr id="0" name=""/>
        <dsp:cNvSpPr/>
      </dsp:nvSpPr>
      <dsp:spPr>
        <a:xfrm>
          <a:off x="2478017" y="1613816"/>
          <a:ext cx="768867" cy="768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FF2BD-18F2-4BEA-92F1-54747372153C}">
      <dsp:nvSpPr>
        <dsp:cNvPr id="0" name=""/>
        <dsp:cNvSpPr/>
      </dsp:nvSpPr>
      <dsp:spPr>
        <a:xfrm>
          <a:off x="2008154" y="2681403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Enerji</a:t>
          </a:r>
          <a:endParaRPr lang="en-US" sz="2200" kern="1200"/>
        </a:p>
      </dsp:txBody>
      <dsp:txXfrm>
        <a:off x="2008154" y="2681403"/>
        <a:ext cx="1708593" cy="683437"/>
      </dsp:txXfrm>
    </dsp:sp>
    <dsp:sp modelId="{86FE9EA9-D6ED-4C18-AEA8-CBCD8B8364D9}">
      <dsp:nvSpPr>
        <dsp:cNvPr id="0" name=""/>
        <dsp:cNvSpPr/>
      </dsp:nvSpPr>
      <dsp:spPr>
        <a:xfrm>
          <a:off x="4485615" y="1613816"/>
          <a:ext cx="768867" cy="768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08319-90D7-4E30-BE4D-ABDCCDAB50BA}">
      <dsp:nvSpPr>
        <dsp:cNvPr id="0" name=""/>
        <dsp:cNvSpPr/>
      </dsp:nvSpPr>
      <dsp:spPr>
        <a:xfrm>
          <a:off x="4015751" y="2681403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Bilişsel sağlık</a:t>
          </a:r>
          <a:endParaRPr lang="en-US" sz="2200" kern="1200" dirty="0"/>
        </a:p>
      </dsp:txBody>
      <dsp:txXfrm>
        <a:off x="4015751" y="2681403"/>
        <a:ext cx="1708593" cy="683437"/>
      </dsp:txXfrm>
    </dsp:sp>
    <dsp:sp modelId="{DE3B0ABA-667F-47A1-8966-1C53073EE0DC}">
      <dsp:nvSpPr>
        <dsp:cNvPr id="0" name=""/>
        <dsp:cNvSpPr/>
      </dsp:nvSpPr>
      <dsp:spPr>
        <a:xfrm>
          <a:off x="6493212" y="1613816"/>
          <a:ext cx="768867" cy="7688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0A278-8FF6-465B-A58D-2AC838CE201D}">
      <dsp:nvSpPr>
        <dsp:cNvPr id="0" name=""/>
        <dsp:cNvSpPr/>
      </dsp:nvSpPr>
      <dsp:spPr>
        <a:xfrm>
          <a:off x="6023349" y="2681403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Sporcular</a:t>
          </a:r>
          <a:endParaRPr lang="en-US" sz="2200" kern="1200"/>
        </a:p>
      </dsp:txBody>
      <dsp:txXfrm>
        <a:off x="6023349" y="2681403"/>
        <a:ext cx="1708593" cy="683437"/>
      </dsp:txXfrm>
    </dsp:sp>
    <dsp:sp modelId="{F5F124AC-BF30-4C64-AE90-09159E24238C}">
      <dsp:nvSpPr>
        <dsp:cNvPr id="0" name=""/>
        <dsp:cNvSpPr/>
      </dsp:nvSpPr>
      <dsp:spPr>
        <a:xfrm>
          <a:off x="8500810" y="1613816"/>
          <a:ext cx="768867" cy="7688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9906-C48B-4415-B78D-A84802C1AA12}">
      <dsp:nvSpPr>
        <dsp:cNvPr id="0" name=""/>
        <dsp:cNvSpPr/>
      </dsp:nvSpPr>
      <dsp:spPr>
        <a:xfrm>
          <a:off x="8030947" y="2681403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Kalp sağlığı</a:t>
          </a:r>
          <a:endParaRPr lang="en-US" sz="2200" kern="1200" dirty="0"/>
        </a:p>
      </dsp:txBody>
      <dsp:txXfrm>
        <a:off x="8030947" y="2681403"/>
        <a:ext cx="1708593" cy="683437"/>
      </dsp:txXfrm>
    </dsp:sp>
    <dsp:sp modelId="{4E1BFBE4-B997-42D1-BA54-635EA8CBBEF8}">
      <dsp:nvSpPr>
        <dsp:cNvPr id="0" name=""/>
        <dsp:cNvSpPr/>
      </dsp:nvSpPr>
      <dsp:spPr>
        <a:xfrm>
          <a:off x="10508408" y="1613816"/>
          <a:ext cx="768867" cy="7688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8F6D-52EB-4540-92C3-43A1D97D133C}">
      <dsp:nvSpPr>
        <dsp:cNvPr id="0" name=""/>
        <dsp:cNvSpPr/>
      </dsp:nvSpPr>
      <dsp:spPr>
        <a:xfrm>
          <a:off x="10038544" y="2681403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Hamilelik dönemi</a:t>
          </a:r>
          <a:endParaRPr lang="en-US" sz="2200" kern="1200" dirty="0"/>
        </a:p>
      </dsp:txBody>
      <dsp:txXfrm>
        <a:off x="10038544" y="2681403"/>
        <a:ext cx="1708593" cy="68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44D60-76F1-4BD0-A399-4A6DAFA46FD3}">
      <dsp:nvSpPr>
        <dsp:cNvPr id="0" name=""/>
        <dsp:cNvSpPr/>
      </dsp:nvSpPr>
      <dsp:spPr>
        <a:xfrm>
          <a:off x="3035746" y="749637"/>
          <a:ext cx="5006988" cy="5006988"/>
        </a:xfrm>
        <a:prstGeom prst="blockArc">
          <a:avLst>
            <a:gd name="adj1" fmla="val 8152768"/>
            <a:gd name="adj2" fmla="val 16214711"/>
            <a:gd name="adj3" fmla="val 463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A78BA1-160E-4822-B432-3A40042333B6}">
      <dsp:nvSpPr>
        <dsp:cNvPr id="0" name=""/>
        <dsp:cNvSpPr/>
      </dsp:nvSpPr>
      <dsp:spPr>
        <a:xfrm>
          <a:off x="3035789" y="749682"/>
          <a:ext cx="5006988" cy="5006988"/>
        </a:xfrm>
        <a:prstGeom prst="blockArc">
          <a:avLst>
            <a:gd name="adj1" fmla="val 5385350"/>
            <a:gd name="adj2" fmla="val 8152855"/>
            <a:gd name="adj3" fmla="val 463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4C3055-7AC6-47B2-952F-35AB8050202C}">
      <dsp:nvSpPr>
        <dsp:cNvPr id="0" name=""/>
        <dsp:cNvSpPr/>
      </dsp:nvSpPr>
      <dsp:spPr>
        <a:xfrm>
          <a:off x="3290048" y="761846"/>
          <a:ext cx="5006988" cy="5006988"/>
        </a:xfrm>
        <a:prstGeom prst="blockArc">
          <a:avLst>
            <a:gd name="adj1" fmla="val 2968423"/>
            <a:gd name="adj2" fmla="val 5743351"/>
            <a:gd name="adj3" fmla="val 463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29F631-5E26-4E9B-9E5E-9443F23CABB7}">
      <dsp:nvSpPr>
        <dsp:cNvPr id="0" name=""/>
        <dsp:cNvSpPr/>
      </dsp:nvSpPr>
      <dsp:spPr>
        <a:xfrm>
          <a:off x="3323324" y="733908"/>
          <a:ext cx="5006988" cy="5006988"/>
        </a:xfrm>
        <a:prstGeom prst="blockArc">
          <a:avLst>
            <a:gd name="adj1" fmla="val 15809603"/>
            <a:gd name="adj2" fmla="val 3029503"/>
            <a:gd name="adj3" fmla="val 463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FAC43-0B4C-46E1-8F60-00E09BEEA481}">
      <dsp:nvSpPr>
        <dsp:cNvPr id="0" name=""/>
        <dsp:cNvSpPr/>
      </dsp:nvSpPr>
      <dsp:spPr>
        <a:xfrm>
          <a:off x="3849205" y="1523780"/>
          <a:ext cx="3518381" cy="3458747"/>
        </a:xfrm>
        <a:prstGeom prst="ellipse">
          <a:avLst/>
        </a:prstGeom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 dirty="0"/>
        </a:p>
      </dsp:txBody>
      <dsp:txXfrm>
        <a:off x="4364460" y="2030302"/>
        <a:ext cx="2487871" cy="2445703"/>
      </dsp:txXfrm>
    </dsp:sp>
    <dsp:sp modelId="{1D001A53-DAAC-413A-A691-1F3CB81AE663}">
      <dsp:nvSpPr>
        <dsp:cNvPr id="0" name=""/>
        <dsp:cNvSpPr/>
      </dsp:nvSpPr>
      <dsp:spPr>
        <a:xfrm>
          <a:off x="4743534" y="1533"/>
          <a:ext cx="1612341" cy="1612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8 Farklı B Vitamini Kompleksi</a:t>
          </a:r>
        </a:p>
      </dsp:txBody>
      <dsp:txXfrm>
        <a:off x="4979656" y="237655"/>
        <a:ext cx="1140097" cy="1140097"/>
      </dsp:txXfrm>
    </dsp:sp>
    <dsp:sp modelId="{B28EEC11-E7EC-4DA3-B729-FF2A26CC233D}">
      <dsp:nvSpPr>
        <dsp:cNvPr id="0" name=""/>
        <dsp:cNvSpPr/>
      </dsp:nvSpPr>
      <dsp:spPr>
        <a:xfrm>
          <a:off x="6576417" y="4317976"/>
          <a:ext cx="1612341" cy="1612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dirty="0" err="1"/>
            <a:t>İnositol</a:t>
          </a:r>
          <a:endParaRPr lang="tr-TR" sz="2500" b="1" kern="1200" dirty="0"/>
        </a:p>
      </dsp:txBody>
      <dsp:txXfrm>
        <a:off x="6812539" y="4554098"/>
        <a:ext cx="1140097" cy="1140097"/>
      </dsp:txXfrm>
    </dsp:sp>
    <dsp:sp modelId="{CD488DB5-39F1-498A-A6C4-9F3FCA2DE2EE}">
      <dsp:nvSpPr>
        <dsp:cNvPr id="0" name=""/>
        <dsp:cNvSpPr/>
      </dsp:nvSpPr>
      <dsp:spPr>
        <a:xfrm>
          <a:off x="4743534" y="4892433"/>
          <a:ext cx="1612341" cy="1612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dirty="0"/>
            <a:t>Kolin </a:t>
          </a:r>
        </a:p>
      </dsp:txBody>
      <dsp:txXfrm>
        <a:off x="4979656" y="5128555"/>
        <a:ext cx="1140097" cy="1140097"/>
      </dsp:txXfrm>
    </dsp:sp>
    <dsp:sp modelId="{21C0376B-3148-4BF0-905A-C1A76E0098DC}">
      <dsp:nvSpPr>
        <dsp:cNvPr id="0" name=""/>
        <dsp:cNvSpPr/>
      </dsp:nvSpPr>
      <dsp:spPr>
        <a:xfrm>
          <a:off x="2977538" y="4149410"/>
          <a:ext cx="1612341" cy="1612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dirty="0"/>
            <a:t>PABA</a:t>
          </a:r>
        </a:p>
      </dsp:txBody>
      <dsp:txXfrm>
        <a:off x="3213660" y="4385532"/>
        <a:ext cx="1140097" cy="114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0.26493</cdr:x>
      <cdr:y>0.54433</cdr:y>
    </cdr:from>
    <cdr:to>
      <cdr:x>0.45886</cdr:x>
      <cdr:y>0.67633</cdr:y>
    </cdr:to>
    <cdr:cxnSp macro="">
      <cdr:nvCxnSpPr>
        <cdr:cNvPr id="2" name="Düz Ok Bağlayıcısı 1">
          <a:extLst xmlns:a="http://schemas.openxmlformats.org/drawingml/2006/main">
            <a:ext uri="{FF2B5EF4-FFF2-40B4-BE49-F238E27FC236}">
              <a16:creationId xmlns:a16="http://schemas.microsoft.com/office/drawing/2014/main" id="{8DE1AD21-D226-4FF9-8789-119108373BE3}"/>
            </a:ext>
          </a:extLst>
        </cdr:cNvPr>
        <cdr:cNvCxnSpPr/>
      </cdr:nvCxnSpPr>
      <cdr:spPr>
        <a:xfrm xmlns:a="http://schemas.openxmlformats.org/drawingml/2006/main">
          <a:off x="1902639" y="2262334"/>
          <a:ext cx="1392702" cy="5486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0.2848</cdr:x>
      <cdr:y>0.61595</cdr:y>
    </cdr:from>
    <cdr:to>
      <cdr:x>0.40793</cdr:x>
      <cdr:y>0.70481</cdr:y>
    </cdr:to>
    <cdr:sp macro="" textlink="">
      <cdr:nvSpPr>
        <cdr:cNvPr id="4" name="Metin kutusu 12">
          <a:extLst xmlns:a="http://schemas.openxmlformats.org/drawingml/2006/main">
            <a:ext uri="{FF2B5EF4-FFF2-40B4-BE49-F238E27FC236}">
              <a16:creationId xmlns:a16="http://schemas.microsoft.com/office/drawing/2014/main" id="{2FFC3E06-90A8-4542-95D7-46A72494C799}"/>
            </a:ext>
          </a:extLst>
        </cdr:cNvPr>
        <cdr:cNvSpPr txBox="1"/>
      </cdr:nvSpPr>
      <cdr:spPr>
        <a:xfrm xmlns:a="http://schemas.openxmlformats.org/drawingml/2006/main">
          <a:off x="2045305" y="2560007"/>
          <a:ext cx="88427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>
              <a:solidFill>
                <a:srgbClr val="FF0000"/>
              </a:solidFill>
            </a:rPr>
            <a:t>%36,3</a:t>
          </a:r>
        </a:p>
      </cdr:txBody>
    </cdr:sp>
  </cdr:relSizeAnchor>
  <cdr:relSizeAnchor xmlns:cdr="http://schemas.openxmlformats.org/drawingml/2006/chartDrawing">
    <cdr:from>
      <cdr:x>0.27473</cdr:x>
      <cdr:y>0.54771</cdr:y>
    </cdr:from>
    <cdr:to>
      <cdr:x>0.77032</cdr:x>
      <cdr:y>0.80834</cdr:y>
    </cdr:to>
    <cdr:cxnSp macro="">
      <cdr:nvCxnSpPr>
        <cdr:cNvPr id="6" name="Düz Ok Bağlayıcısı 5">
          <a:extLst xmlns:a="http://schemas.openxmlformats.org/drawingml/2006/main">
            <a:ext uri="{FF2B5EF4-FFF2-40B4-BE49-F238E27FC236}">
              <a16:creationId xmlns:a16="http://schemas.microsoft.com/office/drawing/2014/main" id="{30AB5062-4C40-43FD-9DD2-949FC5BAC044}"/>
            </a:ext>
          </a:extLst>
        </cdr:cNvPr>
        <cdr:cNvCxnSpPr/>
      </cdr:nvCxnSpPr>
      <cdr:spPr>
        <a:xfrm xmlns:a="http://schemas.openxmlformats.org/drawingml/2006/main">
          <a:off x="1972977" y="2276401"/>
          <a:ext cx="3559127" cy="10832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0.5524</cdr:x>
      <cdr:y>0.74763</cdr:y>
    </cdr:from>
    <cdr:to>
      <cdr:x>0.67553</cdr:x>
      <cdr:y>0.83649</cdr:y>
    </cdr:to>
    <cdr:sp macro="" textlink="">
      <cdr:nvSpPr>
        <cdr:cNvPr id="16" name="Metin kutusu 12">
          <a:extLst xmlns:a="http://schemas.openxmlformats.org/drawingml/2006/main">
            <a:ext uri="{FF2B5EF4-FFF2-40B4-BE49-F238E27FC236}">
              <a16:creationId xmlns:a16="http://schemas.microsoft.com/office/drawing/2014/main" id="{810301AD-D289-4E3F-885C-DE30216FF582}"/>
            </a:ext>
          </a:extLst>
        </cdr:cNvPr>
        <cdr:cNvSpPr txBox="1"/>
      </cdr:nvSpPr>
      <cdr:spPr>
        <a:xfrm xmlns:a="http://schemas.openxmlformats.org/drawingml/2006/main">
          <a:off x="3967108" y="3107292"/>
          <a:ext cx="88427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800" dirty="0">
              <a:solidFill>
                <a:schemeClr val="accent1"/>
              </a:solidFill>
            </a:rPr>
            <a:t>%63,6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4B9D-4AAE-4F79-97CA-CD493CF2D9E4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047E-C89B-428F-B7E1-113856FA59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6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5EC00-3A2C-479E-B137-9DC088773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CB0052-0599-4606-850A-56411F0A3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D6C828-EE36-45E4-B338-7AB8F9A1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125238-07F3-4A61-B7F4-3C77AE82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707F57-C60D-46D1-9523-EE5650C6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41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AF6713-B759-4C02-A16E-CA353B7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3C33613-175D-4959-A433-241ED95A9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8BD82D-49A7-474D-BBB9-6854972C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C6CB55-5E98-4AAF-81D4-B5026296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F4C44D-0D20-4168-9B98-1C3E4B85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8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99826AE-83C7-4A3E-8270-35BA93616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39A9332-F7CE-4063-B911-65F3E778B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5569CC-A2E0-41D0-8DD0-409AAD11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6F2173-1F23-4420-9D0F-E1933BC1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BE2EC5-3F99-498F-BA06-533E9906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4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D4D812-2F3E-412D-A482-FA40421A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6EEF35-1AC6-47FD-9E54-2E470CC7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B4159D-464B-4596-A513-3B09522B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D6C7C0-9D38-4DA8-84C1-F05328E2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243B89-6580-4353-9C5B-CC4DAB58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21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22B6E7-D935-45D4-8217-CCEFE24F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98D4AD-0F13-44EE-9BA1-B8CE613B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BE9D16-6DF4-4E21-8995-488B9331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60F5EC-B5AF-456C-B488-2CD7D2C8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BC2ABB-A922-4120-A15E-A790F8EE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97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254715-5DBD-44A5-83E1-54B2C149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8541DF-30FA-4BEB-AFC0-D59149D0D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E1289C-9EE8-4AC9-AEAE-BDD9BBFAE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887BD71-DAAB-4D2D-9B3C-B3055A00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B84C8C-F110-478F-A1CD-794EBDBA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018E8B-1126-407E-8075-6A39E284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61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6F915-713D-4763-A08C-CD610EC4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A6FEDE-0201-4300-A872-70789E3DE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7E5C9F-35EC-4E02-8B68-48D23757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04C329B-DFF9-4EA0-B8FB-4208CECC4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28B1595-C328-4D16-9172-0A20C1A95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3385AB9-0B99-417C-9E02-C4DB0D58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5F4764E-B18E-4E76-9620-DB373A1C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927D44E-0EB7-4C7F-B54E-A6CCDAC3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42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D64BA-B0BA-4895-83EE-5D293A8A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B8B83CA-9B3F-413C-B419-7E528E04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118C94-4084-4995-B796-023C042C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8B7CA9-FF47-4EF4-BE9C-5644C97C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18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2AE2485-CB0E-460C-91B8-5E841F44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EDD68F7-318D-4B44-BDC1-DA71F808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7AE7DDA-B41A-4D3C-AE84-075393C0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0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EB7671-7E4A-4839-8AC3-E9CBACA6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0215E6-DAF3-4994-8AE7-D787BD04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822560-D116-43D2-B9DD-E4F0869FF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BFE18A-4827-4737-B82B-89E1B233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D97EC0-312A-4262-BDDF-40651A25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FB197C-D85F-42FC-968B-DCFB661A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03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061596-1DA8-4157-8996-8DADBF1D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6B948A8-C979-4F7C-BDC8-C523D9466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2D7D874-B45A-4A8D-84C8-8E36C1D28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1230ED-BFA1-4A9C-895D-21D50E45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579D29-167F-4DCB-9E55-9A5561A2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466887-47C9-4C7C-9447-640E6D95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05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29FF5FD-29C4-493C-A77B-7B523AAA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6ED93B-8E11-4B80-87B9-591C6E32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8F1512-B6AE-40DC-87A8-4D2BF8B6D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60C8-274E-485D-8C6F-F799EB5254C2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D73BB-46CE-49A2-B318-A33937E6E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EF415B-4EEA-41C9-9E6D-914DD8EF3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FE2A-0DF2-407F-9E13-79B5A33C1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22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supplementseurope.org/publications-guidelin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supplementseurope.org/publications-guidelin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ine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ine.com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5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A6AB25-FCF6-4BFB-8388-B8ED2CDDE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49B3ACC-20A7-4ED0-9655-D7C42C277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B76E4C2-130C-454E-BEDA-19706C5B5A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" y="0"/>
            <a:ext cx="12188514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19CCD1A-F050-4747-9DD9-186644194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" y="2162629"/>
            <a:ext cx="9807154" cy="20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3A7B095-8E50-47F8-8032-3E69EE79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85894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tr-TR" sz="5400" b="1" dirty="0"/>
              <a:t>Vitamin B6 (</a:t>
            </a:r>
            <a:r>
              <a:rPr lang="tr-TR" sz="5400" b="1" dirty="0" err="1"/>
              <a:t>Piridoksin</a:t>
            </a:r>
            <a:r>
              <a:rPr lang="tr-TR" sz="5400" b="1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91EE24-BC8D-417D-B89F-CFAC52FC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4" y="1697349"/>
            <a:ext cx="9833548" cy="4156718"/>
          </a:xfrm>
        </p:spPr>
        <p:txBody>
          <a:bodyPr>
            <a:normAutofit fontScale="55000" lnSpcReduction="20000"/>
          </a:bodyPr>
          <a:lstStyle/>
          <a:p>
            <a:r>
              <a:rPr lang="tr-TR" sz="4000" dirty="0"/>
              <a:t>Protein ve glikojen metabolizmasına</a:t>
            </a:r>
          </a:p>
          <a:p>
            <a:r>
              <a:rPr lang="tr-TR" sz="4000" dirty="0"/>
              <a:t>Sinir sisteminin normal işlevine</a:t>
            </a:r>
          </a:p>
          <a:p>
            <a:r>
              <a:rPr lang="tr-TR" sz="4000" dirty="0"/>
              <a:t>Normal kırmızı kan hücresi oluşumuna</a:t>
            </a:r>
          </a:p>
          <a:p>
            <a:r>
              <a:rPr lang="tr-TR" sz="4000" dirty="0"/>
              <a:t>Bağışıklık sisteminin normal işlevine</a:t>
            </a:r>
          </a:p>
          <a:p>
            <a:r>
              <a:rPr lang="tr-TR" sz="4000" dirty="0" err="1"/>
              <a:t>Hormonal</a:t>
            </a:r>
            <a:r>
              <a:rPr lang="tr-TR" sz="4000" dirty="0"/>
              <a:t> aktivitenin düzenlenmesine</a:t>
            </a:r>
          </a:p>
          <a:p>
            <a:r>
              <a:rPr lang="tr-TR" sz="4000" dirty="0" err="1"/>
              <a:t>Homosistein</a:t>
            </a:r>
            <a:r>
              <a:rPr lang="tr-TR" sz="4000" dirty="0"/>
              <a:t> metabolizmasına</a:t>
            </a:r>
          </a:p>
          <a:p>
            <a:r>
              <a:rPr lang="tr-TR" sz="4000" dirty="0"/>
              <a:t>Enerji oluşum metabolizmasına</a:t>
            </a:r>
          </a:p>
          <a:p>
            <a:r>
              <a:rPr lang="tr-TR" sz="4000" dirty="0"/>
              <a:t>Psikolojik işlevlere</a:t>
            </a:r>
          </a:p>
          <a:p>
            <a:r>
              <a:rPr lang="tr-TR" sz="4000" dirty="0"/>
              <a:t>Yorgunluk ve bitkinliğin azalmasına</a:t>
            </a:r>
          </a:p>
          <a:p>
            <a:r>
              <a:rPr lang="tr-TR" sz="4000" dirty="0" err="1"/>
              <a:t>Sistein</a:t>
            </a:r>
            <a:r>
              <a:rPr lang="tr-TR" sz="4000" dirty="0"/>
              <a:t> sentezine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500" dirty="0"/>
              <a:t>katkıda bulunur</a:t>
            </a:r>
            <a:r>
              <a:rPr lang="tr-TR" sz="500" dirty="0"/>
              <a:t>.</a:t>
            </a:r>
          </a:p>
          <a:p>
            <a:pPr marL="0" indent="0">
              <a:buNone/>
            </a:pPr>
            <a:endParaRPr lang="tr-TR" sz="5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0B5CAF5-A402-4ED4-B680-4DA27DD6A6CB}"/>
              </a:ext>
            </a:extLst>
          </p:cNvPr>
          <p:cNvSpPr txBox="1"/>
          <p:nvPr/>
        </p:nvSpPr>
        <p:spPr>
          <a:xfrm>
            <a:off x="1274378" y="5954568"/>
            <a:ext cx="1006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</a:rPr>
              <a:t>EFSA Scientific Opinion on health claims related to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vitamin B6. EFSA Journal 2010;8(10):1759</a:t>
            </a:r>
          </a:p>
        </p:txBody>
      </p:sp>
    </p:spTree>
    <p:extLst>
      <p:ext uri="{BB962C8B-B14F-4D97-AF65-F5344CB8AC3E}">
        <p14:creationId xmlns:p14="http://schemas.microsoft.com/office/powerpoint/2010/main" val="232619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F6A3C-4704-4231-BC48-2F99BECD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Biotin</a:t>
            </a:r>
            <a:endParaRPr lang="tr-TR" b="1" dirty="0"/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8DF7CE9E-76A9-4E76-85A1-F666F83A3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4125"/>
              </p:ext>
            </p:extLst>
          </p:nvPr>
        </p:nvGraphicFramePr>
        <p:xfrm>
          <a:off x="856762" y="15693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 descr="metin, yazı gereçleri, sabit içeren bir resim&#10;&#10;Açıklama otomatik olarak oluşturuldu">
            <a:extLst>
              <a:ext uri="{FF2B5EF4-FFF2-40B4-BE49-F238E27FC236}">
                <a16:creationId xmlns:a16="http://schemas.microsoft.com/office/drawing/2014/main" id="{4A85256B-595D-462D-85E9-21E3619C8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65125"/>
            <a:ext cx="3048000" cy="202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07FCD1F-B168-4036-9FC9-8B6B7751BAED}"/>
              </a:ext>
            </a:extLst>
          </p:cNvPr>
          <p:cNvSpPr txBox="1"/>
          <p:nvPr/>
        </p:nvSpPr>
        <p:spPr>
          <a:xfrm>
            <a:off x="856762" y="5139424"/>
            <a:ext cx="457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katkıda bulunur.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73E8FF7-4D11-460F-A4AE-04DF57760E82}"/>
              </a:ext>
            </a:extLst>
          </p:cNvPr>
          <p:cNvSpPr txBox="1"/>
          <p:nvPr/>
        </p:nvSpPr>
        <p:spPr>
          <a:xfrm>
            <a:off x="1292940" y="5955814"/>
            <a:ext cx="1006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</a:rPr>
              <a:t>(1)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EFSA Scientific opinion on health claims related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to biotin. EFSA Journal 2009; 7(9):1209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r>
              <a:rPr lang="tr-TR" sz="1000" dirty="0">
                <a:solidFill>
                  <a:srgbClr val="000000"/>
                </a:solidFill>
              </a:rPr>
              <a:t>(2)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EFSA Scientific Opinion on health claims related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to biotin. EFSA Journal 2010;8(10):1728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6989A-0504-44B0-8C0D-078CAB04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Folik</a:t>
            </a:r>
            <a:r>
              <a:rPr lang="tr-TR" b="1" dirty="0"/>
              <a:t> Asit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084249-C780-4186-A3B3-FBA09562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Kan oluşumuna </a:t>
            </a:r>
          </a:p>
          <a:p>
            <a:r>
              <a:rPr lang="tr-TR" dirty="0" err="1"/>
              <a:t>Homosistein</a:t>
            </a:r>
            <a:r>
              <a:rPr lang="tr-TR" dirty="0"/>
              <a:t> metabolizmasına</a:t>
            </a:r>
          </a:p>
          <a:p>
            <a:r>
              <a:rPr lang="tr-TR" dirty="0"/>
              <a:t>Bağışıklık sisteminin normal işlevine</a:t>
            </a:r>
          </a:p>
          <a:p>
            <a:r>
              <a:rPr lang="tr-TR" dirty="0"/>
              <a:t>Normal hücre bölünmesine</a:t>
            </a:r>
          </a:p>
          <a:p>
            <a:r>
              <a:rPr lang="tr-TR" dirty="0"/>
              <a:t>Hamilelik sırasında normal anne doku büyümesine</a:t>
            </a:r>
          </a:p>
          <a:p>
            <a:r>
              <a:rPr lang="tr-TR" dirty="0"/>
              <a:t>Psikolojik işlevlere</a:t>
            </a:r>
          </a:p>
          <a:p>
            <a:r>
              <a:rPr lang="tr-TR" dirty="0"/>
              <a:t>Yorgunluk ve bitkinliğin azalmasına</a:t>
            </a:r>
          </a:p>
          <a:p>
            <a:r>
              <a:rPr lang="tr-TR" dirty="0"/>
              <a:t>Amino asit sentezine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katkıda bulunur</a:t>
            </a:r>
            <a:r>
              <a:rPr lang="tr-TR" sz="500" dirty="0"/>
              <a:t>…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5A2758C-1D74-4230-A41D-C6167A6C7FCF}"/>
              </a:ext>
            </a:extLst>
          </p:cNvPr>
          <p:cNvSpPr txBox="1"/>
          <p:nvPr/>
        </p:nvSpPr>
        <p:spPr>
          <a:xfrm>
            <a:off x="838200" y="5911790"/>
            <a:ext cx="1006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</a:rPr>
              <a:t>(1)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EFSA Scientific Opinion on health claims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related to folate. EFSA Journal 2010;8(10):1760.</a:t>
            </a:r>
          </a:p>
          <a:p>
            <a:r>
              <a:rPr lang="tr-TR" sz="1000" dirty="0">
                <a:solidFill>
                  <a:srgbClr val="000000"/>
                </a:solidFill>
              </a:rPr>
              <a:t>(2)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EFSA Scientific Opinion on health claims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r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elated to folate.. EFSA Journal 2009; 7(9):1213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80E11C5-1970-444D-93C0-B4CE0A0D4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74" y="0"/>
            <a:ext cx="4871626" cy="25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0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F2741BE4-7F49-43CE-8A2B-E241CC74B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r="-1" b="-1"/>
          <a:stretch/>
        </p:blipFill>
        <p:spPr>
          <a:xfrm>
            <a:off x="7143566" y="819015"/>
            <a:ext cx="3638856" cy="519665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73A7B095-8E50-47F8-8032-3E69EE79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0" y="598259"/>
            <a:ext cx="5503785" cy="781854"/>
          </a:xfrm>
        </p:spPr>
        <p:txBody>
          <a:bodyPr anchor="b"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Vitamin B12 (</a:t>
            </a:r>
            <a:r>
              <a:rPr lang="tr-TR" sz="4800" b="1" dirty="0" err="1">
                <a:solidFill>
                  <a:schemeClr val="bg1"/>
                </a:solidFill>
              </a:rPr>
              <a:t>Kobalamin</a:t>
            </a:r>
            <a:r>
              <a:rPr lang="tr-TR" sz="4800" b="1" dirty="0">
                <a:solidFill>
                  <a:schemeClr val="bg1"/>
                </a:solidFill>
              </a:rPr>
              <a:t>)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91EE24-BC8D-417D-B89F-CFAC52FC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1578401"/>
            <a:ext cx="5794626" cy="4437268"/>
          </a:xfrm>
        </p:spPr>
        <p:txBody>
          <a:bodyPr anchor="t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Kırmızı kan hücresi oluşumuna</a:t>
            </a:r>
          </a:p>
          <a:p>
            <a:r>
              <a:rPr lang="tr-TR" sz="2400" dirty="0">
                <a:solidFill>
                  <a:schemeClr val="bg1"/>
                </a:solidFill>
              </a:rPr>
              <a:t>Hücre bölünmesine</a:t>
            </a:r>
          </a:p>
          <a:p>
            <a:r>
              <a:rPr lang="tr-TR" sz="2400" dirty="0">
                <a:solidFill>
                  <a:schemeClr val="bg1"/>
                </a:solidFill>
              </a:rPr>
              <a:t>Enerji oluşum metabolizmasına</a:t>
            </a:r>
          </a:p>
          <a:p>
            <a:r>
              <a:rPr lang="tr-TR" sz="2400" dirty="0">
                <a:solidFill>
                  <a:schemeClr val="bg1"/>
                </a:solidFill>
              </a:rPr>
              <a:t>Bağışıklık sisteminin fonksiyonuna</a:t>
            </a:r>
          </a:p>
          <a:p>
            <a:r>
              <a:rPr lang="tr-TR" sz="2400" dirty="0">
                <a:solidFill>
                  <a:schemeClr val="bg1"/>
                </a:solidFill>
              </a:rPr>
              <a:t>Nörolojik ve psikolojik işlevlere</a:t>
            </a:r>
          </a:p>
          <a:p>
            <a:r>
              <a:rPr lang="tr-TR" sz="2400" dirty="0" err="1">
                <a:solidFill>
                  <a:schemeClr val="bg1"/>
                </a:solidFill>
              </a:rPr>
              <a:t>Homosistein</a:t>
            </a:r>
            <a:r>
              <a:rPr lang="tr-TR" sz="2400" dirty="0">
                <a:solidFill>
                  <a:schemeClr val="bg1"/>
                </a:solidFill>
              </a:rPr>
              <a:t> metabolizmasına</a:t>
            </a:r>
          </a:p>
          <a:p>
            <a:r>
              <a:rPr lang="tr-TR" sz="2400" dirty="0">
                <a:solidFill>
                  <a:schemeClr val="bg1"/>
                </a:solidFill>
              </a:rPr>
              <a:t>Yorgunluk ve bitkinliğin azalmasına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bg1"/>
                </a:solidFill>
              </a:rPr>
              <a:t>katkıda bulunur.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0B5CAF5-A402-4ED4-B680-4DA27DD6A6CB}"/>
              </a:ext>
            </a:extLst>
          </p:cNvPr>
          <p:cNvSpPr txBox="1"/>
          <p:nvPr/>
        </p:nvSpPr>
        <p:spPr>
          <a:xfrm>
            <a:off x="1014985" y="5756282"/>
            <a:ext cx="100608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>
                <a:solidFill>
                  <a:schemeClr val="bg1"/>
                </a:solidFill>
              </a:rPr>
              <a:t>(1)</a:t>
            </a:r>
            <a:r>
              <a:rPr lang="en-US" sz="1000" b="0" i="0" u="none" strike="noStrike" baseline="0" dirty="0">
                <a:solidFill>
                  <a:schemeClr val="bg1"/>
                </a:solidFill>
              </a:rPr>
              <a:t> EFSA Scientific Opinion on health claims related to</a:t>
            </a:r>
            <a:r>
              <a:rPr lang="tr-TR" sz="1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chemeClr val="bg1"/>
                </a:solidFill>
              </a:rPr>
              <a:t>vitamin B12. EFSA Journal 2010;8(10):1756</a:t>
            </a:r>
            <a:r>
              <a:rPr lang="tr-TR" sz="1000" b="0" i="0" u="none" strike="noStrike" baseline="0" dirty="0">
                <a:solidFill>
                  <a:schemeClr val="bg1"/>
                </a:solidFill>
              </a:rPr>
              <a:t>.</a:t>
            </a:r>
            <a:endParaRPr lang="en-US" sz="1000" b="0" i="0" u="none" strike="noStrike" baseline="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1000" b="0" i="0" u="none" strike="noStrike" baseline="0" dirty="0">
                <a:solidFill>
                  <a:schemeClr val="bg1"/>
                </a:solidFill>
              </a:rPr>
              <a:t>(2) </a:t>
            </a:r>
            <a:r>
              <a:rPr lang="en-US" sz="1000" b="0" i="0" u="none" strike="noStrike" baseline="0" dirty="0">
                <a:solidFill>
                  <a:schemeClr val="bg1"/>
                </a:solidFill>
              </a:rPr>
              <a:t>EFSA Scientific opinion on health claims related </a:t>
            </a:r>
            <a:r>
              <a:rPr lang="en-US" sz="1000" b="0" i="0" u="none" strike="noStrike" baseline="0" dirty="0" err="1">
                <a:solidFill>
                  <a:schemeClr val="bg1"/>
                </a:solidFill>
              </a:rPr>
              <a:t>tovitamin</a:t>
            </a:r>
            <a:r>
              <a:rPr lang="en-US" sz="1000" b="0" i="0" u="none" strike="noStrike" baseline="0" dirty="0">
                <a:solidFill>
                  <a:schemeClr val="bg1"/>
                </a:solidFill>
              </a:rPr>
              <a:t> B12. EFSA Journal 2009; 7(9): 1223</a:t>
            </a:r>
            <a:r>
              <a:rPr lang="tr-TR" sz="1000" b="0" i="0" u="none" strike="noStrike" baseline="0" dirty="0">
                <a:solidFill>
                  <a:schemeClr val="bg1"/>
                </a:solidFill>
              </a:rPr>
              <a:t>.</a:t>
            </a:r>
            <a:endParaRPr lang="en-US" sz="1000" b="0" i="0" u="none" strike="noStrik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83AFEE-15A3-4612-9B29-3D05E00FCB82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Aktif Vitamin Formları Nedir? Neden Önemlidir?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F624AA3D-6CC0-4B30-A266-181485DC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7AD3FC6A-8FBC-4F80-A889-245990033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5" t="43698" r="35207" b="17933"/>
          <a:stretch/>
        </p:blipFill>
        <p:spPr>
          <a:xfrm>
            <a:off x="1361794" y="1589224"/>
            <a:ext cx="9341376" cy="356158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5119E17-2F8D-4DF4-91CD-A08687AC98F3}"/>
              </a:ext>
            </a:extLst>
          </p:cNvPr>
          <p:cNvSpPr txBox="1"/>
          <p:nvPr/>
        </p:nvSpPr>
        <p:spPr>
          <a:xfrm>
            <a:off x="838200" y="6036149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ttps://foodsupplementseurope.org/publications-guidelines/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accessed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11/11/2021).</a:t>
            </a:r>
          </a:p>
        </p:txBody>
      </p:sp>
      <p:pic>
        <p:nvPicPr>
          <p:cNvPr id="16" name="Resim 15" descr="yiyecek, tabak, farklı, yemek içeren bir resim&#10;&#10;Açıklama otomatik olarak oluşturuldu">
            <a:extLst>
              <a:ext uri="{FF2B5EF4-FFF2-40B4-BE49-F238E27FC236}">
                <a16:creationId xmlns:a16="http://schemas.microsoft.com/office/drawing/2014/main" id="{2E52DA3C-268F-4A49-9F76-B82EDC90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9" y="5150807"/>
            <a:ext cx="2977662" cy="17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E2701-72EB-4339-B42A-CF86C08E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Önerilen Alım Miktarları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1BB7345-AB06-4CC9-ADF8-1C8DC6E0E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44" t="34892" r="35187" b="26108"/>
          <a:stretch/>
        </p:blipFill>
        <p:spPr>
          <a:xfrm>
            <a:off x="838200" y="1489585"/>
            <a:ext cx="10515600" cy="4054429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D3D6FFD-4F3C-41C4-827F-70FAF42E6D3F}"/>
              </a:ext>
            </a:extLst>
          </p:cNvPr>
          <p:cNvSpPr txBox="1"/>
          <p:nvPr/>
        </p:nvSpPr>
        <p:spPr>
          <a:xfrm>
            <a:off x="838200" y="5714845"/>
            <a:ext cx="80807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b="0" i="0" u="none" strike="noStrike" baseline="0" dirty="0">
                <a:solidFill>
                  <a:srgbClr val="000000"/>
                </a:solidFill>
              </a:rPr>
              <a:t>*</a:t>
            </a:r>
            <a:r>
              <a:rPr lang="en-US" sz="1100" b="0" i="0" u="none" strike="noStrike" baseline="0" dirty="0">
                <a:solidFill>
                  <a:srgbClr val="000000"/>
                </a:solidFill>
              </a:rPr>
              <a:t>Recommendations for Germany, Austria and Switzerland</a:t>
            </a:r>
            <a:endParaRPr lang="tr-TR" sz="1100" b="0" i="0" u="none" strike="noStrike" baseline="0" dirty="0">
              <a:solidFill>
                <a:srgbClr val="000000"/>
              </a:solidFill>
            </a:endParaRPr>
          </a:p>
          <a:p>
            <a:r>
              <a:rPr lang="pt-BR" sz="1100" b="0" i="0" u="none" strike="noStrike" baseline="0" dirty="0">
                <a:solidFill>
                  <a:srgbClr val="000000"/>
                </a:solidFill>
              </a:rPr>
              <a:t>N - Niacin, PA - Pantothenic Acid</a:t>
            </a:r>
            <a:r>
              <a:rPr lang="tr-TR" sz="11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tr-TR" sz="1100" b="0" i="0" u="none" strike="noStrike" baseline="0" dirty="0" err="1">
                <a:solidFill>
                  <a:srgbClr val="000000"/>
                </a:solidFill>
              </a:rPr>
              <a:t>All</a:t>
            </a:r>
            <a:r>
              <a:rPr lang="tr-TR" sz="11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100" b="0" i="0" u="none" strike="noStrike" baseline="0" dirty="0" err="1">
                <a:solidFill>
                  <a:srgbClr val="000000"/>
                </a:solidFill>
              </a:rPr>
              <a:t>recommendations</a:t>
            </a:r>
            <a:r>
              <a:rPr lang="tr-TR" sz="11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100" b="0" i="0" u="none" strike="noStrike" baseline="0" dirty="0" err="1">
                <a:solidFill>
                  <a:srgbClr val="000000"/>
                </a:solidFill>
              </a:rPr>
              <a:t>are</a:t>
            </a:r>
            <a:r>
              <a:rPr lang="tr-TR" sz="11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100" b="0" i="0" u="none" strike="noStrike" baseline="0" dirty="0" err="1">
                <a:solidFill>
                  <a:srgbClr val="000000"/>
                </a:solidFill>
              </a:rPr>
              <a:t>given</a:t>
            </a:r>
            <a:r>
              <a:rPr lang="tr-TR" sz="1100" b="0" i="0" u="none" strike="noStrike" baseline="0" dirty="0">
                <a:solidFill>
                  <a:srgbClr val="000000"/>
                </a:solidFill>
              </a:rPr>
              <a:t> for men.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6428AE8-BF84-4DC9-8A73-91A9FE52A835}"/>
              </a:ext>
            </a:extLst>
          </p:cNvPr>
          <p:cNvSpPr txBox="1"/>
          <p:nvPr/>
        </p:nvSpPr>
        <p:spPr>
          <a:xfrm>
            <a:off x="838200" y="6429957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ttps://foodsupplementseurope.org/publications-guidelines/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accessed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11/11/2021).</a:t>
            </a:r>
          </a:p>
        </p:txBody>
      </p:sp>
    </p:spTree>
    <p:extLst>
      <p:ext uri="{BB962C8B-B14F-4D97-AF65-F5344CB8AC3E}">
        <p14:creationId xmlns:p14="http://schemas.microsoft.com/office/powerpoint/2010/main" val="7694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CC3596-9CD3-4897-B78F-C0F6CA9D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Risk Altındaki Özel Popülasyonlarda B Vitamini Eksikliğinin </a:t>
            </a:r>
            <a:r>
              <a:rPr lang="tr-TR" b="1" dirty="0" err="1"/>
              <a:t>Prevalansı</a:t>
            </a:r>
            <a:endParaRPr lang="tr-TR" b="1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887F204-D894-4B9D-A724-A25A6B2E9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67" t="42435" r="32559" b="21541"/>
          <a:stretch/>
        </p:blipFill>
        <p:spPr>
          <a:xfrm>
            <a:off x="453618" y="1952391"/>
            <a:ext cx="11284763" cy="3969883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C847097-DB03-42F0-BF92-D529FB08D02A}"/>
              </a:ext>
            </a:extLst>
          </p:cNvPr>
          <p:cNvSpPr txBox="1"/>
          <p:nvPr/>
        </p:nvSpPr>
        <p:spPr>
          <a:xfrm>
            <a:off x="838200" y="6036149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P.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Sechi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al., 2016: 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Advances in clinical determinants and neurological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manifestations of B vitamin deficiency in adults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Nutrition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ReviewsVR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0(0):1–20.</a:t>
            </a:r>
          </a:p>
        </p:txBody>
      </p:sp>
    </p:spTree>
    <p:extLst>
      <p:ext uri="{BB962C8B-B14F-4D97-AF65-F5344CB8AC3E}">
        <p14:creationId xmlns:p14="http://schemas.microsoft.com/office/powerpoint/2010/main" val="179220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işaret içeren bir resim&#10;&#10;Açıklama otomatik olarak oluşturuldu">
            <a:extLst>
              <a:ext uri="{FF2B5EF4-FFF2-40B4-BE49-F238E27FC236}">
                <a16:creationId xmlns:a16="http://schemas.microsoft.com/office/drawing/2014/main" id="{44BB0165-F009-4926-8826-1D56DB9D0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23" y="379903"/>
            <a:ext cx="7259753" cy="60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45858C4-BB0E-47C0-B338-4FF628A0A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11" y="97886"/>
            <a:ext cx="7222177" cy="6233053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791EA1-F061-4191-B675-17F76831E62E}"/>
              </a:ext>
            </a:extLst>
          </p:cNvPr>
          <p:cNvSpPr txBox="1"/>
          <p:nvPr/>
        </p:nvSpPr>
        <p:spPr>
          <a:xfrm>
            <a:off x="2209008" y="6380764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Mitokondriyal</a:t>
            </a:r>
            <a:r>
              <a:rPr lang="tr-TR" b="1" dirty="0"/>
              <a:t> Enerji Üretiminde B Vitaminlerinin Rolü</a:t>
            </a:r>
          </a:p>
        </p:txBody>
      </p:sp>
    </p:spTree>
    <p:extLst>
      <p:ext uri="{BB962C8B-B14F-4D97-AF65-F5344CB8AC3E}">
        <p14:creationId xmlns:p14="http://schemas.microsoft.com/office/powerpoint/2010/main" val="8302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8EC9EA-26E8-4759-ADC7-8530EE6C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88488"/>
            <a:ext cx="4766330" cy="6882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600" b="1" dirty="0">
                <a:latin typeface="+mn-lt"/>
                <a:ea typeface="+mn-ea"/>
                <a:cs typeface="+mn-cs"/>
              </a:rPr>
              <a:t>Kullanım Bilgisi: </a:t>
            </a:r>
            <a:r>
              <a:rPr lang="tr-TR" sz="1600" dirty="0">
                <a:latin typeface="+mn-lt"/>
                <a:ea typeface="+mn-ea"/>
                <a:cs typeface="+mn-cs"/>
              </a:rPr>
              <a:t>11 yaş ve üzeri tarafından günde 1 kapsül olarak kullanılması tavsiye edilir</a:t>
            </a:r>
            <a:r>
              <a:rPr lang="tr-TR" sz="1800" dirty="0"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A8321AC-4295-49AB-B6CB-C24F94471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77532"/>
              </p:ext>
            </p:extLst>
          </p:nvPr>
        </p:nvGraphicFramePr>
        <p:xfrm>
          <a:off x="804672" y="1829175"/>
          <a:ext cx="4766330" cy="3955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4793">
                  <a:extLst>
                    <a:ext uri="{9D8B030D-6E8A-4147-A177-3AD203B41FA5}">
                      <a16:colId xmlns:a16="http://schemas.microsoft.com/office/drawing/2014/main" val="1261833887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1818442870"/>
                    </a:ext>
                  </a:extLst>
                </a:gridCol>
                <a:gridCol w="858325">
                  <a:extLst>
                    <a:ext uri="{9D8B030D-6E8A-4147-A177-3AD203B41FA5}">
                      <a16:colId xmlns:a16="http://schemas.microsoft.com/office/drawing/2014/main" val="2276251904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Etken Madde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Günlük Porsiyon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 Kapsül)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BRD*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77582263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Kolin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983400887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İnositol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03969473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aminobenzoikasit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(PABA)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865224699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B5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Pantotenik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%417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998118754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B3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Niasin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 NE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%156,25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406141999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Riboflavin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%1071,43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61809110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%1364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198850630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B6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Piridoksin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%429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823869893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%250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488996232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Biotin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425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%850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037386482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Kobalamin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%14000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451031825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FA8E68F-C3FC-4C35-B938-F7EA3F47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4534" r="5073" b="16385"/>
          <a:stretch/>
        </p:blipFill>
        <p:spPr>
          <a:xfrm>
            <a:off x="7649027" y="2257006"/>
            <a:ext cx="3960106" cy="3061733"/>
          </a:xfrm>
          <a:prstGeom prst="rect">
            <a:avLst/>
          </a:prstGeom>
        </p:spPr>
      </p:pic>
      <p:sp>
        <p:nvSpPr>
          <p:cNvPr id="28" name="Metin kutusu 27">
            <a:extLst>
              <a:ext uri="{FF2B5EF4-FFF2-40B4-BE49-F238E27FC236}">
                <a16:creationId xmlns:a16="http://schemas.microsoft.com/office/drawing/2014/main" id="{57532C75-E318-4292-8B5F-5055E29341DB}"/>
              </a:ext>
            </a:extLst>
          </p:cNvPr>
          <p:cNvSpPr txBox="1"/>
          <p:nvPr/>
        </p:nvSpPr>
        <p:spPr>
          <a:xfrm>
            <a:off x="804672" y="6137518"/>
            <a:ext cx="401698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tr-TR" sz="1400" dirty="0"/>
              <a:t>*Günlük porsiyonun Beslenme Referans Değeridir.</a:t>
            </a:r>
          </a:p>
        </p:txBody>
      </p:sp>
    </p:spTree>
    <p:extLst>
      <p:ext uri="{BB962C8B-B14F-4D97-AF65-F5344CB8AC3E}">
        <p14:creationId xmlns:p14="http://schemas.microsoft.com/office/powerpoint/2010/main" val="44297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64A6E1BB-4785-4D2F-9C83-E790293CC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9" y="643466"/>
            <a:ext cx="779170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8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36D8182-968C-4284-B7B6-F33D318D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tr-TR" b="1" dirty="0" err="1"/>
              <a:t>Metilasyon</a:t>
            </a:r>
            <a:r>
              <a:rPr lang="tr-TR" b="1" dirty="0"/>
              <a:t> Azlığı Belirtileri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D1F654-E10D-4652-824E-F28B05E4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tr-TR" sz="1800" dirty="0" err="1"/>
              <a:t>Anksiyete</a:t>
            </a:r>
            <a:r>
              <a:rPr lang="tr-TR" sz="1800" dirty="0"/>
              <a:t> ve gerginlik </a:t>
            </a:r>
          </a:p>
          <a:p>
            <a:r>
              <a:rPr lang="tr-TR" sz="1800" dirty="0"/>
              <a:t>Baş ağrısı</a:t>
            </a:r>
          </a:p>
          <a:p>
            <a:r>
              <a:rPr lang="tr-TR" sz="1800" dirty="0"/>
              <a:t>Kalpte çarpıntı ve ritim bozuklukları</a:t>
            </a:r>
          </a:p>
          <a:p>
            <a:r>
              <a:rPr lang="tr-TR" sz="1800" dirty="0"/>
              <a:t>Depresyon</a:t>
            </a:r>
          </a:p>
          <a:p>
            <a:r>
              <a:rPr lang="tr-TR" sz="1800" dirty="0"/>
              <a:t>Dikkat ve konsantrasyon eksikliği</a:t>
            </a:r>
          </a:p>
          <a:p>
            <a:r>
              <a:rPr lang="tr-TR" sz="1800" dirty="0"/>
              <a:t>Düşük ağrı eşiği</a:t>
            </a:r>
          </a:p>
          <a:p>
            <a:r>
              <a:rPr lang="tr-TR" sz="1800" dirty="0"/>
              <a:t>El ve yüzde şişlik</a:t>
            </a:r>
          </a:p>
          <a:p>
            <a:r>
              <a:rPr lang="tr-TR" sz="1800" dirty="0"/>
              <a:t>Mevsimsel alerjilerde artma, kaşıntı, ürtiker</a:t>
            </a:r>
          </a:p>
          <a:p>
            <a:r>
              <a:rPr lang="tr-TR" sz="1800" dirty="0"/>
              <a:t>Midede yanma, bağırsaklarda gazlanma, karında şişkinlik</a:t>
            </a:r>
          </a:p>
          <a:p>
            <a:r>
              <a:rPr lang="tr-TR" sz="1800" dirty="0"/>
              <a:t>Terleme</a:t>
            </a:r>
          </a:p>
          <a:p>
            <a:r>
              <a:rPr lang="tr-TR" sz="1800" dirty="0"/>
              <a:t>Uyku bozuklukları, uyku derinliğinde azalma</a:t>
            </a:r>
          </a:p>
          <a:p>
            <a:endParaRPr lang="tr-TR" sz="1800" dirty="0"/>
          </a:p>
        </p:txBody>
      </p:sp>
      <p:pic>
        <p:nvPicPr>
          <p:cNvPr id="4" name="İçerik Yer Tutucusu 4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5999B4B8-D941-4BA9-B2C3-48B82426B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16144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2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48BE36-E9A3-420D-AA03-277FE0DD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Hastalıklarda DNA </a:t>
            </a:r>
            <a:r>
              <a:rPr lang="tr-TR" b="1" dirty="0" err="1"/>
              <a:t>Metilasyonunun</a:t>
            </a:r>
            <a:r>
              <a:rPr lang="tr-TR" b="1" dirty="0"/>
              <a:t> Rolü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E1BE5B-7DFD-4F2B-AF8F-08601CB97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Kanser</a:t>
            </a:r>
          </a:p>
          <a:p>
            <a:r>
              <a:rPr lang="tr-TR" dirty="0" err="1"/>
              <a:t>Otoimmun</a:t>
            </a:r>
            <a:r>
              <a:rPr lang="tr-TR" dirty="0"/>
              <a:t> hastalıklar </a:t>
            </a:r>
          </a:p>
          <a:p>
            <a:r>
              <a:rPr lang="tr-TR" dirty="0" err="1"/>
              <a:t>Metabolik</a:t>
            </a:r>
            <a:r>
              <a:rPr lang="tr-TR" dirty="0"/>
              <a:t> hastalıklar</a:t>
            </a:r>
          </a:p>
          <a:p>
            <a:r>
              <a:rPr lang="tr-TR" dirty="0"/>
              <a:t>Psikolojik bozukluklar ve nörolojik hastalıklar</a:t>
            </a:r>
          </a:p>
          <a:p>
            <a:r>
              <a:rPr lang="tr-TR" dirty="0"/>
              <a:t>Yaşlanma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A997FEC-2008-40C6-989D-DCDA524F86A2}"/>
              </a:ext>
            </a:extLst>
          </p:cNvPr>
          <p:cNvSpPr txBox="1"/>
          <p:nvPr/>
        </p:nvSpPr>
        <p:spPr>
          <a:xfrm>
            <a:off x="838200" y="6246654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Zelin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Jin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, Yun Liu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, 2018: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DNA methylation in human diseases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Genes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&amp;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Diseases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5, 1-8. 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DD6C0C9-32CD-4689-9575-4D15AE7A6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3842781"/>
            <a:ext cx="5650523" cy="30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4F0D28-8905-4FA2-A041-FE7F5997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Metili Tüketerek İhtiyacı Arttıran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A61330-9ED5-4C6D-A591-D0A8EAC3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Bağırsak flora bozukluğu (</a:t>
            </a:r>
            <a:r>
              <a:rPr lang="tr-TR" dirty="0" err="1"/>
              <a:t>disbiyozis</a:t>
            </a:r>
            <a:r>
              <a:rPr lang="tr-TR" dirty="0"/>
              <a:t>)</a:t>
            </a:r>
          </a:p>
          <a:p>
            <a:r>
              <a:rPr lang="tr-TR" dirty="0" err="1"/>
              <a:t>Histamin</a:t>
            </a:r>
            <a:r>
              <a:rPr lang="tr-TR" dirty="0"/>
              <a:t> içeren gıdalar</a:t>
            </a:r>
          </a:p>
          <a:p>
            <a:r>
              <a:rPr lang="tr-TR" dirty="0"/>
              <a:t>Uzamış ve/veya kronikleşmiş stres ve </a:t>
            </a:r>
            <a:r>
              <a:rPr lang="tr-TR" dirty="0" err="1"/>
              <a:t>anksiyete</a:t>
            </a:r>
            <a:endParaRPr lang="tr-TR" dirty="0"/>
          </a:p>
          <a:p>
            <a:r>
              <a:rPr lang="tr-TR" dirty="0" err="1"/>
              <a:t>Otoimmun</a:t>
            </a:r>
            <a:r>
              <a:rPr lang="tr-TR" dirty="0"/>
              <a:t> hastalıklar</a:t>
            </a:r>
          </a:p>
          <a:p>
            <a:r>
              <a:rPr lang="tr-TR" dirty="0"/>
              <a:t>Alkol ve sigara kullanımı</a:t>
            </a:r>
          </a:p>
          <a:p>
            <a:r>
              <a:rPr lang="tr-TR" dirty="0"/>
              <a:t>Çevresel toksinler</a:t>
            </a:r>
          </a:p>
          <a:p>
            <a:r>
              <a:rPr lang="tr-TR" dirty="0"/>
              <a:t>Hareketsiz yaşam</a:t>
            </a:r>
          </a:p>
          <a:p>
            <a:endParaRPr lang="tr-TR" dirty="0"/>
          </a:p>
        </p:txBody>
      </p:sp>
      <p:pic>
        <p:nvPicPr>
          <p:cNvPr id="7" name="Resim 6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0031CC97-C6E2-4A30-98B6-9C94E6D27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25" y="4194629"/>
            <a:ext cx="5394875" cy="26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9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E100CE-D999-4DAC-872D-C88BAD9E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 Vitaminleri ve Kalp Sağlığı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B796BF-20AE-40FA-9AC7-3C9EA887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B vitaminleri takviyeleri ile kalp sağlığında risk faktörü olan </a:t>
            </a:r>
            <a:r>
              <a:rPr lang="tr-TR" dirty="0" err="1"/>
              <a:t>homosistein</a:t>
            </a:r>
            <a:r>
              <a:rPr lang="tr-TR" dirty="0"/>
              <a:t> düzeyleri arasındaki bağlantıyı gözlemleme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Metot: </a:t>
            </a:r>
            <a:r>
              <a:rPr lang="en-US" sz="2800" dirty="0"/>
              <a:t>Randomize</a:t>
            </a:r>
            <a:r>
              <a:rPr lang="tr-TR" sz="2800" dirty="0"/>
              <a:t>, </a:t>
            </a:r>
            <a:r>
              <a:rPr lang="tr-TR" sz="2800" dirty="0" err="1"/>
              <a:t>plasebo</a:t>
            </a:r>
            <a:r>
              <a:rPr lang="tr-TR" sz="2800" dirty="0"/>
              <a:t> kontrollü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Dizayn:</a:t>
            </a:r>
          </a:p>
          <a:p>
            <a:r>
              <a:rPr lang="tr-TR" dirty="0"/>
              <a:t>Doğurganlık çağındaki 150 kadın (20-34 yaşlarında)</a:t>
            </a:r>
          </a:p>
          <a:p>
            <a:r>
              <a:rPr lang="tr-TR" dirty="0"/>
              <a:t>4 hafta </a:t>
            </a:r>
            <a:r>
              <a:rPr lang="tr-TR" dirty="0" err="1"/>
              <a:t>plasebo</a:t>
            </a:r>
            <a:r>
              <a:rPr lang="tr-TR" dirty="0"/>
              <a:t> + </a:t>
            </a:r>
          </a:p>
          <a:p>
            <a:r>
              <a:rPr lang="tr-TR" dirty="0"/>
              <a:t>4 hafta 400 </a:t>
            </a:r>
            <a:r>
              <a:rPr lang="tr-TR" dirty="0" err="1"/>
              <a:t>mcg</a:t>
            </a:r>
            <a:r>
              <a:rPr lang="tr-TR" dirty="0"/>
              <a:t> </a:t>
            </a:r>
            <a:r>
              <a:rPr lang="tr-TR" dirty="0" err="1"/>
              <a:t>Folik</a:t>
            </a:r>
            <a:r>
              <a:rPr lang="tr-TR" dirty="0"/>
              <a:t> asit </a:t>
            </a:r>
          </a:p>
          <a:p>
            <a:pPr marL="0" indent="0">
              <a:buNone/>
            </a:pPr>
            <a:r>
              <a:rPr lang="tr-TR" dirty="0"/>
              <a:t>400 </a:t>
            </a:r>
            <a:r>
              <a:rPr lang="tr-TR" dirty="0" err="1"/>
              <a:t>mcg</a:t>
            </a:r>
            <a:r>
              <a:rPr lang="tr-TR" dirty="0"/>
              <a:t> </a:t>
            </a:r>
            <a:r>
              <a:rPr lang="tr-TR" dirty="0" err="1"/>
              <a:t>Folik</a:t>
            </a:r>
            <a:r>
              <a:rPr lang="tr-TR" dirty="0"/>
              <a:t> asit ve 6 </a:t>
            </a:r>
            <a:r>
              <a:rPr lang="tr-TR" dirty="0" err="1"/>
              <a:t>mcg</a:t>
            </a:r>
            <a:r>
              <a:rPr lang="tr-TR" dirty="0"/>
              <a:t> B12</a:t>
            </a:r>
          </a:p>
          <a:p>
            <a:pPr marL="0" indent="0">
              <a:buNone/>
            </a:pPr>
            <a:r>
              <a:rPr lang="tr-TR" dirty="0"/>
              <a:t>400 </a:t>
            </a:r>
            <a:r>
              <a:rPr lang="tr-TR" dirty="0" err="1"/>
              <a:t>mcg</a:t>
            </a:r>
            <a:r>
              <a:rPr lang="tr-TR" dirty="0"/>
              <a:t> </a:t>
            </a:r>
            <a:r>
              <a:rPr lang="tr-TR" dirty="0" err="1"/>
              <a:t>Folik</a:t>
            </a:r>
            <a:r>
              <a:rPr lang="tr-TR" dirty="0"/>
              <a:t> asit ve 400 </a:t>
            </a:r>
            <a:r>
              <a:rPr lang="tr-TR" dirty="0" err="1"/>
              <a:t>mcg</a:t>
            </a:r>
            <a:r>
              <a:rPr lang="tr-TR" dirty="0"/>
              <a:t> B12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51365A8-6C7A-445F-A4B6-80001A992F86}"/>
              </a:ext>
            </a:extLst>
          </p:cNvPr>
          <p:cNvSpPr txBox="1"/>
          <p:nvPr/>
        </p:nvSpPr>
        <p:spPr>
          <a:xfrm>
            <a:off x="838200" y="6246654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Brönstrup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et al., 1998: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Effects of folic acid and combinations of folic acid and vitamin B-12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on plasma homocysteine concentrations in healthy, young women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de-DE" sz="1000" b="0" i="0" u="none" strike="noStrike" baseline="0" dirty="0">
                <a:solidFill>
                  <a:srgbClr val="000000"/>
                </a:solidFill>
              </a:rPr>
              <a:t>Am J </a:t>
            </a:r>
            <a:r>
              <a:rPr lang="de-DE" sz="1000" b="0" i="0" u="none" strike="noStrike" baseline="0" dirty="0" err="1">
                <a:solidFill>
                  <a:srgbClr val="000000"/>
                </a:solidFill>
              </a:rPr>
              <a:t>Clin</a:t>
            </a:r>
            <a:r>
              <a:rPr lang="de-DE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</a:rPr>
              <a:t>Nutr</a:t>
            </a:r>
            <a:r>
              <a:rPr lang="de-DE" sz="1000" b="0" i="0" u="none" strike="noStrike" baseline="0" dirty="0">
                <a:solidFill>
                  <a:srgbClr val="000000"/>
                </a:solidFill>
              </a:rPr>
              <a:t> 1998;68:1104–10.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6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673EB2-4BBA-4E9E-A4B6-C673C33E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 Vitaminleri ve Kalp Sağlığı</a:t>
            </a:r>
            <a:endParaRPr lang="tr-TR" dirty="0"/>
          </a:p>
        </p:txBody>
      </p:sp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25D8F9CF-2CAB-44A8-A041-0E143A375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52447"/>
              </p:ext>
            </p:extLst>
          </p:nvPr>
        </p:nvGraphicFramePr>
        <p:xfrm>
          <a:off x="559231" y="1691623"/>
          <a:ext cx="7181597" cy="415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8693F5D0-6CB4-43B3-A6A4-34A4846EF54E}"/>
              </a:ext>
            </a:extLst>
          </p:cNvPr>
          <p:cNvSpPr txBox="1"/>
          <p:nvPr/>
        </p:nvSpPr>
        <p:spPr>
          <a:xfrm>
            <a:off x="8019797" y="1876901"/>
            <a:ext cx="3334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Kandaki yüksek </a:t>
            </a:r>
            <a:r>
              <a:rPr lang="tr-TR" sz="2000" b="1" i="1" dirty="0" err="1"/>
              <a:t>homosistein</a:t>
            </a:r>
            <a:r>
              <a:rPr lang="tr-TR" sz="2000" b="1" i="1" dirty="0"/>
              <a:t> seviyeleri, </a:t>
            </a:r>
            <a:r>
              <a:rPr lang="tr-TR" sz="2000" b="1" i="1" dirty="0" err="1"/>
              <a:t>kardiyovasküler</a:t>
            </a:r>
            <a:r>
              <a:rPr lang="tr-TR" sz="2000" b="1" i="1" dirty="0"/>
              <a:t> hastalık riskini artırır. </a:t>
            </a:r>
            <a:r>
              <a:rPr lang="tr-TR" sz="2000" b="1" i="1" dirty="0" err="1"/>
              <a:t>Homosisteinin</a:t>
            </a:r>
            <a:r>
              <a:rPr lang="tr-TR" sz="2000" b="1" i="1" dirty="0"/>
              <a:t> vücuttan etkili bir şekilde uzaklaştırılması için yeterli B12 vitamini ve </a:t>
            </a:r>
            <a:r>
              <a:rPr lang="tr-TR" sz="2000" b="1" i="1" dirty="0" err="1"/>
              <a:t>folik</a:t>
            </a:r>
            <a:r>
              <a:rPr lang="tr-TR" sz="2000" b="1" i="1" dirty="0"/>
              <a:t> asit seviyelerine ihtiyaç vardır. Bu çalışma, bu vitaminlerle takviyenin </a:t>
            </a:r>
            <a:r>
              <a:rPr lang="tr-TR" sz="2000" b="1" i="1" dirty="0" err="1"/>
              <a:t>homosistein</a:t>
            </a:r>
            <a:r>
              <a:rPr lang="tr-TR" sz="2000" b="1" i="1" dirty="0"/>
              <a:t> düzeylerini önemli ölçüde düşürebileceğini göstermiştir!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728D50-17A6-4CED-944F-9F1F9862B028}"/>
              </a:ext>
            </a:extLst>
          </p:cNvPr>
          <p:cNvSpPr/>
          <p:nvPr/>
        </p:nvSpPr>
        <p:spPr>
          <a:xfrm>
            <a:off x="8679408" y="688055"/>
            <a:ext cx="2014780" cy="93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Nöral</a:t>
            </a:r>
            <a:r>
              <a:rPr lang="tr-TR" dirty="0"/>
              <a:t> tüp </a:t>
            </a:r>
            <a:r>
              <a:rPr lang="tr-TR" dirty="0" err="1"/>
              <a:t>defekti</a:t>
            </a:r>
            <a:r>
              <a:rPr lang="tr-TR" dirty="0"/>
              <a:t> ihtimali </a:t>
            </a:r>
            <a:r>
              <a:rPr lang="tr-TR" dirty="0">
                <a:sym typeface="Symbol" panose="05050102010706020507" pitchFamily="18" charset="2"/>
              </a:rPr>
              <a:t>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3EF9E2-0F5D-4C2C-B05D-CC2CD5969713}"/>
              </a:ext>
            </a:extLst>
          </p:cNvPr>
          <p:cNvSpPr txBox="1"/>
          <p:nvPr/>
        </p:nvSpPr>
        <p:spPr>
          <a:xfrm>
            <a:off x="838200" y="6246654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Brönstrup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et al., 1998: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Effects of folic acid and combinations of folic acid and vitamin B-12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on plasma homocysteine concentrations in healthy, young women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de-DE" sz="1000" b="0" i="0" u="none" strike="noStrike" baseline="0" dirty="0">
                <a:solidFill>
                  <a:srgbClr val="000000"/>
                </a:solidFill>
              </a:rPr>
              <a:t>Am J </a:t>
            </a:r>
            <a:r>
              <a:rPr lang="de-DE" sz="1000" b="0" i="0" u="none" strike="noStrike" baseline="0" dirty="0" err="1">
                <a:solidFill>
                  <a:srgbClr val="000000"/>
                </a:solidFill>
              </a:rPr>
              <a:t>Clin</a:t>
            </a:r>
            <a:r>
              <a:rPr lang="de-DE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</a:rPr>
              <a:t>Nutr</a:t>
            </a:r>
            <a:r>
              <a:rPr lang="de-DE" sz="1000" b="0" i="0" u="none" strike="noStrike" baseline="0" dirty="0">
                <a:solidFill>
                  <a:srgbClr val="000000"/>
                </a:solidFill>
              </a:rPr>
              <a:t> 1998;68:1104–10.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69D6AD1-1129-4B35-BA27-94BD75C47F1A}"/>
              </a:ext>
            </a:extLst>
          </p:cNvPr>
          <p:cNvSpPr txBox="1"/>
          <p:nvPr/>
        </p:nvSpPr>
        <p:spPr>
          <a:xfrm>
            <a:off x="1016900" y="5847831"/>
            <a:ext cx="1292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*P: </a:t>
            </a:r>
            <a:r>
              <a:rPr lang="tr-TR" sz="1200" dirty="0">
                <a:sym typeface="Symbol" panose="05050102010706020507" pitchFamily="18" charset="2"/>
              </a:rPr>
              <a:t></a:t>
            </a:r>
            <a:r>
              <a:rPr lang="tr-TR" sz="1200" dirty="0"/>
              <a:t> 0.001</a:t>
            </a:r>
          </a:p>
        </p:txBody>
      </p:sp>
    </p:spTree>
    <p:extLst>
      <p:ext uri="{BB962C8B-B14F-4D97-AF65-F5344CB8AC3E}">
        <p14:creationId xmlns:p14="http://schemas.microsoft.com/office/powerpoint/2010/main" val="6023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C5836A-742C-41A6-AD18-12A57270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9" t="19499" r="28213" b="17021"/>
          <a:stretch/>
        </p:blipFill>
        <p:spPr>
          <a:xfrm>
            <a:off x="166914" y="954796"/>
            <a:ext cx="7304726" cy="53153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8C1AF2A-4B5C-4AC8-A1C9-9A44CBF2BFCC}"/>
              </a:ext>
            </a:extLst>
          </p:cNvPr>
          <p:cNvSpPr txBox="1"/>
          <p:nvPr/>
        </p:nvSpPr>
        <p:spPr>
          <a:xfrm>
            <a:off x="7471640" y="1115855"/>
            <a:ext cx="39362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B vitaminleri protein sentezi için önemlidir. Bu çalışmayla </a:t>
            </a:r>
            <a:r>
              <a:rPr lang="tr-TR" sz="2800" b="1" i="1" dirty="0" err="1"/>
              <a:t>niasin</a:t>
            </a:r>
            <a:r>
              <a:rPr lang="tr-TR" sz="2800" b="1" i="1" dirty="0"/>
              <a:t> (B3), tümör baskılayıcı protein olan p53’ün meme, deri ve akciğer hücrelerini olumlu yönde etkilediği gözlemlenmiştir!</a:t>
            </a:r>
          </a:p>
        </p:txBody>
      </p:sp>
    </p:spTree>
    <p:extLst>
      <p:ext uri="{BB962C8B-B14F-4D97-AF65-F5344CB8AC3E}">
        <p14:creationId xmlns:p14="http://schemas.microsoft.com/office/powerpoint/2010/main" val="600112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u, okyanus içeren bir resim&#10;&#10;Açıklama otomatik olarak oluşturuldu">
            <a:extLst>
              <a:ext uri="{FF2B5EF4-FFF2-40B4-BE49-F238E27FC236}">
                <a16:creationId xmlns:a16="http://schemas.microsoft.com/office/drawing/2014/main" id="{89006447-057E-44E1-816E-C1F77839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3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DFA995-2AC3-4F48-8248-C5072F3B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tr-TR" sz="4000" b="1" dirty="0"/>
              <a:t>B6 Vitamini ve Kanser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4BA3D7-1EF2-478F-B3CD-206D02C56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/>
              <a:t>Amaç: </a:t>
            </a:r>
            <a:r>
              <a:rPr lang="tr-TR" sz="2000" dirty="0"/>
              <a:t>Yüksek B6 vitamini (aktif </a:t>
            </a:r>
            <a:r>
              <a:rPr lang="tr-TR" sz="2000" dirty="0" err="1"/>
              <a:t>piridoksal</a:t>
            </a:r>
            <a:r>
              <a:rPr lang="tr-TR" sz="2000" dirty="0"/>
              <a:t> 5'-fosfat) seviyelerinin, </a:t>
            </a:r>
            <a:r>
              <a:rPr lang="tr-TR" sz="2000" dirty="0" err="1"/>
              <a:t>invaziv</a:t>
            </a:r>
            <a:r>
              <a:rPr lang="tr-TR" sz="2000" dirty="0"/>
              <a:t> </a:t>
            </a:r>
            <a:r>
              <a:rPr lang="tr-TR" sz="2000" dirty="0" err="1"/>
              <a:t>postmenopozal</a:t>
            </a:r>
            <a:r>
              <a:rPr lang="tr-TR" sz="2000" dirty="0"/>
              <a:t> meme kanseri riski arasındaki ilişkisinin araştırılması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Metot: </a:t>
            </a:r>
            <a:r>
              <a:rPr lang="tr-TR" sz="2000" dirty="0"/>
              <a:t>M</a:t>
            </a:r>
            <a:r>
              <a:rPr lang="en-US" sz="2000" dirty="0" err="1"/>
              <a:t>ulti</a:t>
            </a:r>
            <a:r>
              <a:rPr lang="en-US" sz="2000" dirty="0"/>
              <a:t> </a:t>
            </a:r>
            <a:r>
              <a:rPr lang="en-US" sz="2000" dirty="0" err="1"/>
              <a:t>etnik</a:t>
            </a:r>
            <a:r>
              <a:rPr lang="tr-TR" sz="2000" dirty="0"/>
              <a:t> – vaka kontrollü</a:t>
            </a:r>
            <a:r>
              <a:rPr lang="en-US" sz="2000" dirty="0"/>
              <a:t> </a:t>
            </a:r>
            <a:r>
              <a:rPr lang="en-US" sz="2000" dirty="0" err="1"/>
              <a:t>kohort</a:t>
            </a:r>
            <a:r>
              <a:rPr lang="en-US" sz="2000" dirty="0"/>
              <a:t> </a:t>
            </a:r>
            <a:r>
              <a:rPr lang="en-US" sz="2000" dirty="0" err="1"/>
              <a:t>çalışma</a:t>
            </a:r>
            <a:endParaRPr lang="tr-TR" sz="2000" dirty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r>
              <a:rPr lang="tr-TR" sz="2000" b="1" dirty="0"/>
              <a:t>Dizayn:</a:t>
            </a:r>
          </a:p>
          <a:p>
            <a:r>
              <a:rPr lang="tr-TR" sz="2000" dirty="0"/>
              <a:t>706 menopozlu kadın </a:t>
            </a:r>
          </a:p>
        </p:txBody>
      </p:sp>
    </p:spTree>
    <p:extLst>
      <p:ext uri="{BB962C8B-B14F-4D97-AF65-F5344CB8AC3E}">
        <p14:creationId xmlns:p14="http://schemas.microsoft.com/office/powerpoint/2010/main" val="3998386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9992A2-5E7A-4B40-B8F7-3E4ECDD6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B6 Vitamini ve Kanser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0F55BA-FE14-479A-ABE7-3DE15FBA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5941" cy="4351338"/>
          </a:xfrm>
        </p:spPr>
        <p:txBody>
          <a:bodyPr/>
          <a:lstStyle/>
          <a:p>
            <a:r>
              <a:rPr lang="tr-TR" b="1" i="1" dirty="0"/>
              <a:t>Plazma PLP(aktif B6) konsantrasyonları en yüksek çeyrekte olan kadınlar, en düşük PLP çeyreğindeki kadınlara kıyasla </a:t>
            </a:r>
            <a:r>
              <a:rPr lang="tr-TR" b="1" i="1" u="sng" dirty="0"/>
              <a:t>%30 daha düşük </a:t>
            </a:r>
            <a:r>
              <a:rPr lang="tr-TR" b="1" i="1" dirty="0" err="1"/>
              <a:t>invaziv</a:t>
            </a:r>
            <a:r>
              <a:rPr lang="tr-TR" b="1" i="1" dirty="0"/>
              <a:t> meme kanseri riskine sahip olduğu gözlemlenmiştir!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71DC20-977B-4A13-B7A6-2CCAFE2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3" t="22844" r="18333" b="5303"/>
          <a:stretch/>
        </p:blipFill>
        <p:spPr>
          <a:xfrm>
            <a:off x="6096000" y="1422400"/>
            <a:ext cx="5428343" cy="492533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7ED2BF1-439C-49F5-A605-18B07261E9FA}"/>
              </a:ext>
            </a:extLst>
          </p:cNvPr>
          <p:cNvSpPr/>
          <p:nvPr/>
        </p:nvSpPr>
        <p:spPr>
          <a:xfrm>
            <a:off x="6952343" y="5979886"/>
            <a:ext cx="4136571" cy="362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122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E7AD3-E654-422A-9841-9346087F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B3 (</a:t>
            </a:r>
            <a:r>
              <a:rPr lang="tr-TR" b="1" dirty="0" err="1"/>
              <a:t>Niasin</a:t>
            </a:r>
            <a:r>
              <a:rPr lang="tr-TR" b="1" dirty="0"/>
              <a:t>) Vitamini ve İnsülin Hassasiyeti</a:t>
            </a:r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94726F7B-DD7E-4B95-AA1D-A6A82B6C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NA takviyesinin insülin duyarlılığında kısa süreli bir azalmanın kan basıncını değiştirip değiştirmeyeceğini gözlemleme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Metot: </a:t>
            </a:r>
            <a:r>
              <a:rPr lang="en-US" sz="2800" dirty="0"/>
              <a:t>Randomize</a:t>
            </a:r>
            <a:r>
              <a:rPr lang="tr-TR" sz="2800" dirty="0"/>
              <a:t>, çift kör, </a:t>
            </a:r>
            <a:r>
              <a:rPr lang="tr-TR" sz="2800" dirty="0" err="1"/>
              <a:t>plasebo</a:t>
            </a:r>
            <a:r>
              <a:rPr lang="tr-TR" sz="2800" dirty="0"/>
              <a:t> kontrollü çapraz çalışma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Dizayn:</a:t>
            </a:r>
          </a:p>
          <a:p>
            <a:r>
              <a:rPr lang="tr-TR" dirty="0"/>
              <a:t>7 sağlıklı kişi (30-34 yaşlarında)</a:t>
            </a:r>
          </a:p>
          <a:p>
            <a:r>
              <a:rPr lang="tr-TR" dirty="0"/>
              <a:t>2 hafta </a:t>
            </a:r>
            <a:r>
              <a:rPr lang="en-US" dirty="0"/>
              <a:t> </a:t>
            </a:r>
            <a:r>
              <a:rPr lang="tr-TR" dirty="0"/>
              <a:t>(ilk hafta 500 mg/gün, sonraki hafta 1 </a:t>
            </a:r>
            <a:r>
              <a:rPr lang="en-US" dirty="0"/>
              <a:t>g</a:t>
            </a:r>
            <a:r>
              <a:rPr lang="tr-TR" dirty="0"/>
              <a:t>/ gün </a:t>
            </a:r>
            <a:r>
              <a:rPr lang="tr-TR" dirty="0" err="1"/>
              <a:t>vit</a:t>
            </a:r>
            <a:r>
              <a:rPr lang="tr-TR" dirty="0"/>
              <a:t> B3)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BB4BD2A-C6AD-4D75-9D9E-77B636F9CF4D}"/>
              </a:ext>
            </a:extLst>
          </p:cNvPr>
          <p:cNvSpPr txBox="1"/>
          <p:nvPr/>
        </p:nvSpPr>
        <p:spPr>
          <a:xfrm>
            <a:off x="838200" y="6246654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</a:rPr>
              <a:t>JJ Kelly et al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., 2000: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Effects of nicotinic acid on </a:t>
            </a:r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insülin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sensitivity and blood pressure in healthy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subjects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Journal of Human Hypertension (2000) 14, 567–572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A89777-2187-400F-9377-2703D714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99" y="631602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tr-TR" sz="4800" b="1" dirty="0"/>
              <a:t>Vitamin B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4C4D4C-0112-4B3B-B099-2F899D30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28" y="2347240"/>
            <a:ext cx="6309215" cy="3227626"/>
          </a:xfrm>
        </p:spPr>
        <p:txBody>
          <a:bodyPr anchor="ctr">
            <a:normAutofit/>
          </a:bodyPr>
          <a:lstStyle/>
          <a:p>
            <a:r>
              <a:rPr lang="tr-TR" sz="2400" dirty="0"/>
              <a:t>B vitaminleri vücuttaki </a:t>
            </a:r>
            <a:r>
              <a:rPr lang="tr-TR" sz="2400" b="1" dirty="0"/>
              <a:t>sayısız biyokimyasal reaksiyonda </a:t>
            </a:r>
            <a:r>
              <a:rPr lang="tr-TR" sz="2400" dirty="0" err="1"/>
              <a:t>koenzim</a:t>
            </a:r>
            <a:r>
              <a:rPr lang="tr-TR" sz="2400" dirty="0"/>
              <a:t> (yardımcı) görevi görür. Bu nedenle, tüm hücrelerin, dokuların ve organların uygun şekilde büyümesi, bakımı ve işleyişi için gereklidirler. </a:t>
            </a:r>
          </a:p>
          <a:p>
            <a:r>
              <a:rPr lang="tr-TR" sz="2400" b="1" dirty="0"/>
              <a:t>Enerji, hormonlar, </a:t>
            </a:r>
            <a:r>
              <a:rPr lang="tr-TR" sz="2400" b="1" dirty="0" err="1"/>
              <a:t>nörotransmitterler</a:t>
            </a:r>
            <a:r>
              <a:rPr lang="tr-TR" sz="2400" b="1" dirty="0"/>
              <a:t>, kan hücreleri ve antikorların üretimi ve salınımı </a:t>
            </a:r>
            <a:r>
              <a:rPr lang="tr-TR" sz="2400" dirty="0"/>
              <a:t>için gereklidirler.</a:t>
            </a:r>
          </a:p>
          <a:p>
            <a:endParaRPr lang="tr-TR" sz="1800" dirty="0">
              <a:solidFill>
                <a:schemeClr val="tx2"/>
              </a:solidFill>
            </a:endParaRP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88463949-055D-4BC5-BE35-7749BA70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66" y="1976208"/>
            <a:ext cx="3217333" cy="321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723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84164C-48CD-4A05-B249-9ED06D5C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B3 (</a:t>
            </a:r>
            <a:r>
              <a:rPr lang="tr-TR" b="1" dirty="0" err="1"/>
              <a:t>Niasin</a:t>
            </a:r>
            <a:r>
              <a:rPr lang="tr-TR" b="1" dirty="0"/>
              <a:t>) Vitamini ve İnsülin Hassasiyeti- Kan Basıncı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1750C8-44BB-494A-B288-C15BF0F72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34914" r="48214" b="13632"/>
          <a:stretch/>
        </p:blipFill>
        <p:spPr>
          <a:xfrm>
            <a:off x="838200" y="1853640"/>
            <a:ext cx="5588000" cy="420397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A66A891A-9FB9-4A28-8305-EDF0A559125E}"/>
              </a:ext>
            </a:extLst>
          </p:cNvPr>
          <p:cNvSpPr/>
          <p:nvPr/>
        </p:nvSpPr>
        <p:spPr>
          <a:xfrm rot="16200000">
            <a:off x="3766848" y="1150256"/>
            <a:ext cx="400484" cy="140676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C96D9E7-BC56-4B50-AA47-D52929E374AE}"/>
              </a:ext>
            </a:extLst>
          </p:cNvPr>
          <p:cNvSpPr txBox="1"/>
          <p:nvPr/>
        </p:nvSpPr>
        <p:spPr>
          <a:xfrm>
            <a:off x="3559125" y="1321356"/>
            <a:ext cx="111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solidFill>
                  <a:schemeClr val="accent1"/>
                </a:solidFill>
              </a:rPr>
              <a:t>%18 </a:t>
            </a:r>
            <a:r>
              <a:rPr lang="tr-TR" b="1">
                <a:solidFill>
                  <a:schemeClr val="accent1"/>
                </a:solidFill>
                <a:sym typeface="Symbol" panose="05050102010706020507" pitchFamily="18" charset="2"/>
              </a:rPr>
              <a:t>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E6FCE0E-10D6-42C9-BBF8-190D681865AF}"/>
              </a:ext>
            </a:extLst>
          </p:cNvPr>
          <p:cNvSpPr txBox="1"/>
          <p:nvPr/>
        </p:nvSpPr>
        <p:spPr>
          <a:xfrm>
            <a:off x="1065627" y="5688285"/>
            <a:ext cx="249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*P = 0.002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BCEA1EE-8E29-4B3F-8FA3-867624C6EC8F}"/>
              </a:ext>
            </a:extLst>
          </p:cNvPr>
          <p:cNvSpPr txBox="1"/>
          <p:nvPr/>
        </p:nvSpPr>
        <p:spPr>
          <a:xfrm>
            <a:off x="6326944" y="1735498"/>
            <a:ext cx="48990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NA tedavisi, azaltılmış bir glikoz </a:t>
            </a:r>
            <a:r>
              <a:rPr lang="tr-TR" sz="2800" b="1" i="1" dirty="0" err="1"/>
              <a:t>infüzyon</a:t>
            </a:r>
            <a:r>
              <a:rPr lang="tr-TR" sz="2800" b="1" i="1" dirty="0"/>
              <a:t> hızı (GIR) ile belirlendiği üzere tüm vücut insülin duyarlılığını %18 oranında azalttığı gözlenmiştir.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60B19CC-7188-4ADD-A6E0-50796F9A9EBE}"/>
              </a:ext>
            </a:extLst>
          </p:cNvPr>
          <p:cNvSpPr txBox="1"/>
          <p:nvPr/>
        </p:nvSpPr>
        <p:spPr>
          <a:xfrm>
            <a:off x="838200" y="6246654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</a:rPr>
              <a:t>JJ Kelly et al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., 2000: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Effects of nicotinic acid on </a:t>
            </a:r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insülin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sensitivity and blood pressure in healthy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subjects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Journal of Human Hypertension (2000) 14, 567–572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6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C917D2-53D4-41B4-AF46-27DB9C9B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B3 (</a:t>
            </a:r>
            <a:r>
              <a:rPr lang="tr-TR" b="1" dirty="0" err="1"/>
              <a:t>Niasin</a:t>
            </a:r>
            <a:r>
              <a:rPr lang="tr-TR" b="1" dirty="0"/>
              <a:t>) Vitamini ve İnsülin Hassasiyeti- Kan Basıncı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6A2B607-9602-4A1B-A16C-C22A71066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73" t="56778" r="38149" b="9829"/>
          <a:stretch/>
        </p:blipFill>
        <p:spPr>
          <a:xfrm>
            <a:off x="838200" y="1634559"/>
            <a:ext cx="4923971" cy="3701142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DD0A74B-B3CD-4C7B-A438-67FB7174E054}"/>
              </a:ext>
            </a:extLst>
          </p:cNvPr>
          <p:cNvSpPr txBox="1"/>
          <p:nvPr/>
        </p:nvSpPr>
        <p:spPr>
          <a:xfrm>
            <a:off x="838200" y="5458054"/>
            <a:ext cx="5140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N</a:t>
            </a:r>
            <a:r>
              <a:rPr lang="en-US" sz="1600" dirty="0"/>
              <a:t>on-oxidative glucose disposal measured during the </a:t>
            </a:r>
            <a:r>
              <a:rPr lang="en-US" sz="1600" dirty="0" err="1"/>
              <a:t>hyperinsulinaemic</a:t>
            </a:r>
            <a:r>
              <a:rPr lang="en-US" sz="1600" dirty="0"/>
              <a:t> </a:t>
            </a:r>
            <a:r>
              <a:rPr lang="en-US" sz="1600" dirty="0" err="1"/>
              <a:t>euglycaemic</a:t>
            </a:r>
            <a:r>
              <a:rPr lang="en-US" sz="1600" dirty="0"/>
              <a:t> clamp in the seven subjects during placebo and nicotinic acid treatment (*P = 0.002)</a:t>
            </a:r>
            <a:endParaRPr lang="tr-TR" sz="1600" dirty="0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96EA3C38-60D2-4043-994D-D3C0563484B6}"/>
              </a:ext>
            </a:extLst>
          </p:cNvPr>
          <p:cNvCxnSpPr>
            <a:cxnSpLocks/>
          </p:cNvCxnSpPr>
          <p:nvPr/>
        </p:nvCxnSpPr>
        <p:spPr>
          <a:xfrm>
            <a:off x="3502855" y="2771335"/>
            <a:ext cx="759656" cy="657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sim 12">
            <a:extLst>
              <a:ext uri="{FF2B5EF4-FFF2-40B4-BE49-F238E27FC236}">
                <a16:creationId xmlns:a16="http://schemas.microsoft.com/office/drawing/2014/main" id="{BEA6DACF-371A-4F49-93AB-D02E3390F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54" t="47794" r="11846" b="13007"/>
          <a:stretch/>
        </p:blipFill>
        <p:spPr>
          <a:xfrm>
            <a:off x="6737253" y="1756912"/>
            <a:ext cx="4282472" cy="370114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D3895A6-DE38-4CC1-8A35-304C329FDCA3}"/>
              </a:ext>
            </a:extLst>
          </p:cNvPr>
          <p:cNvSpPr/>
          <p:nvPr/>
        </p:nvSpPr>
        <p:spPr>
          <a:xfrm>
            <a:off x="8637204" y="1399946"/>
            <a:ext cx="2014780" cy="93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Kan basıncı </a:t>
            </a:r>
            <a:r>
              <a:rPr lang="tr-TR" dirty="0">
                <a:sym typeface="Symbol" panose="05050102010706020507" pitchFamily="18" charset="2"/>
              </a:rPr>
              <a:t>sabit</a:t>
            </a:r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8DC5B29-2F11-4FC5-8D28-1C4587C73FB6}"/>
              </a:ext>
            </a:extLst>
          </p:cNvPr>
          <p:cNvSpPr txBox="1"/>
          <p:nvPr/>
        </p:nvSpPr>
        <p:spPr>
          <a:xfrm>
            <a:off x="6737253" y="5458053"/>
            <a:ext cx="4616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Mean 24-h systolic and diastolic blood pressure during placebo (squares) and nicotinic acid treatment (circles).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8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5BEB4B-81B8-48D8-80B1-6E1A20D6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 Vitamini Kompleksi ve Depresyon - </a:t>
            </a:r>
            <a:r>
              <a:rPr lang="tr-TR" b="1" dirty="0" err="1"/>
              <a:t>Anksiyete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58E49-087A-4D7E-B7D4-BD4A957D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Vitamin B kompleksinin depresyonlu erişkinlerde depresyon ve </a:t>
            </a:r>
            <a:r>
              <a:rPr lang="tr-TR" dirty="0" err="1"/>
              <a:t>anksiyete</a:t>
            </a:r>
            <a:r>
              <a:rPr lang="tr-TR" dirty="0"/>
              <a:t> üzerine etkisi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Metot:</a:t>
            </a:r>
            <a:r>
              <a:rPr lang="en-US" sz="2800" b="1" dirty="0"/>
              <a:t> </a:t>
            </a:r>
            <a:r>
              <a:rPr lang="en-US" sz="2800" dirty="0"/>
              <a:t>Randomize</a:t>
            </a:r>
            <a:r>
              <a:rPr lang="tr-TR" sz="2800" dirty="0"/>
              <a:t>, çift kör, </a:t>
            </a:r>
            <a:r>
              <a:rPr lang="tr-TR" sz="2800" dirty="0" err="1"/>
              <a:t>plasebo</a:t>
            </a:r>
            <a:r>
              <a:rPr lang="tr-TR" sz="2800" dirty="0"/>
              <a:t> kontrollü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Dizayn: </a:t>
            </a:r>
          </a:p>
          <a:p>
            <a:r>
              <a:rPr lang="tr-TR" dirty="0"/>
              <a:t>120 kişi (potansiyel depresyonlu erişkinler)</a:t>
            </a:r>
          </a:p>
          <a:p>
            <a:r>
              <a:rPr lang="tr-TR" dirty="0"/>
              <a:t>60 gün boyunca yüksek oranda B kompleks kullanımı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CC87B5C-69AB-4467-A23E-FB46A15C1A24}"/>
              </a:ext>
            </a:extLst>
          </p:cNvPr>
          <p:cNvSpPr txBox="1"/>
          <p:nvPr/>
        </p:nvSpPr>
        <p:spPr>
          <a:xfrm>
            <a:off x="838200" y="6246654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E.Lewis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et al., 2013: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The Effect of Methylated Vitamin B Complex on Depressive and Anxiety Symptoms and Quality of Life in Adults with Depression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Psychiatry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ISRN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pages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7, 621453 ID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Article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, 2013 Volume.621453/2013/1155.10/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org.doi.dx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://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htt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8F7EED0C-A9CF-4CD9-B7CD-6EA00F8F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" y="631002"/>
            <a:ext cx="5769068" cy="5595996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CC52A2B-8D81-4F5B-9B02-DB7F5A0718DC}"/>
              </a:ext>
            </a:extLst>
          </p:cNvPr>
          <p:cNvSpPr/>
          <p:nvPr/>
        </p:nvSpPr>
        <p:spPr>
          <a:xfrm>
            <a:off x="1192431" y="4413651"/>
            <a:ext cx="1214707" cy="234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tr-TR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tr-T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126767-7356-4264-9F90-DB03A4AB3044}"/>
              </a:ext>
            </a:extLst>
          </p:cNvPr>
          <p:cNvSpPr txBox="1"/>
          <p:nvPr/>
        </p:nvSpPr>
        <p:spPr>
          <a:xfrm>
            <a:off x="7109544" y="761679"/>
            <a:ext cx="3792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60 gün boyunca B-kompleks vitamin tedavisinin, </a:t>
            </a:r>
            <a:r>
              <a:rPr lang="tr-TR" sz="2800" b="1" i="1" dirty="0" err="1"/>
              <a:t>plaseboya</a:t>
            </a:r>
            <a:r>
              <a:rPr lang="tr-TR" sz="2800" b="1" i="1" dirty="0"/>
              <a:t> kıyasla depresyon ve </a:t>
            </a:r>
            <a:r>
              <a:rPr lang="tr-TR" sz="2800" b="1" i="1" dirty="0" err="1"/>
              <a:t>anksiyete</a:t>
            </a:r>
            <a:r>
              <a:rPr lang="tr-TR" sz="2800" b="1" i="1" dirty="0"/>
              <a:t> semptomlarında önemli iyileşmelere yol açtığını gösterdi!</a:t>
            </a: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C7E5D96-0257-45E2-A818-E05BCC38708F}"/>
              </a:ext>
            </a:extLst>
          </p:cNvPr>
          <p:cNvSpPr txBox="1"/>
          <p:nvPr/>
        </p:nvSpPr>
        <p:spPr>
          <a:xfrm>
            <a:off x="683455" y="6226998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E.Lewis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et al., 2013: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The Effect of Methylated Vitamin B Complex on Depressive and Anxiety Symptoms and Quality of Life in Adults with Depression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Psychiatry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ISRN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pages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7, 621453 ID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Article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, 2013 Volume.621453/2013/1155.10/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org.doi.dx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://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htt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AB46F18-9A92-40F8-81BB-14504D58EB08}"/>
              </a:ext>
            </a:extLst>
          </p:cNvPr>
          <p:cNvSpPr/>
          <p:nvPr/>
        </p:nvSpPr>
        <p:spPr>
          <a:xfrm>
            <a:off x="2658794" y="2433711"/>
            <a:ext cx="225083" cy="1111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1611CC5-3975-4517-925A-10CB89896F9D}"/>
              </a:ext>
            </a:extLst>
          </p:cNvPr>
          <p:cNvSpPr/>
          <p:nvPr/>
        </p:nvSpPr>
        <p:spPr>
          <a:xfrm>
            <a:off x="5210321" y="2335237"/>
            <a:ext cx="225083" cy="1209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902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6B9E74-E331-44A6-B377-31A196D8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Kolinin Önemi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CD6BC4-6B83-4499-8BBF-6BA587739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u="sng" dirty="0"/>
              <a:t>Hücre yapısı: </a:t>
            </a:r>
            <a:r>
              <a:rPr lang="tr-TR" dirty="0"/>
              <a:t>Hücre zarlarının yapısal bütünlüğünü destekleyen yağların yapılabilmesi için kolin gereklidir.</a:t>
            </a:r>
          </a:p>
          <a:p>
            <a:r>
              <a:rPr lang="tr-TR" b="1" u="sng" dirty="0"/>
              <a:t>Hücre iletişimi: </a:t>
            </a:r>
            <a:r>
              <a:rPr lang="tr-TR" dirty="0"/>
              <a:t>Hücrelerde mesaj taşıyan bileşiklerin üretiminde kolin kullanılıyor.</a:t>
            </a:r>
          </a:p>
          <a:p>
            <a:r>
              <a:rPr lang="tr-TR" b="1" u="sng" dirty="0"/>
              <a:t>Yağların taşınması ve metabolizma</a:t>
            </a:r>
            <a:r>
              <a:rPr lang="tr-TR" dirty="0"/>
              <a:t>: Kolesterolün karaciğerden taşınması için gereken bir maddenin yapımı için kolin gerekli. Yeterli kolin olmadığında kolesterol karaciğerde birikiyor.</a:t>
            </a:r>
          </a:p>
          <a:p>
            <a:r>
              <a:rPr lang="tr-TR" b="1" u="sng" dirty="0"/>
              <a:t>DNA sentezi: </a:t>
            </a:r>
            <a:r>
              <a:rPr lang="tr-TR" dirty="0"/>
              <a:t>Kolin ile birlikte B12 ve </a:t>
            </a:r>
            <a:r>
              <a:rPr lang="tr-TR" dirty="0" err="1"/>
              <a:t>folat</a:t>
            </a:r>
            <a:r>
              <a:rPr lang="tr-TR" dirty="0"/>
              <a:t> gibi vitaminler DNA sentezi için önemli süreçlere yardımcı oluyorlar.</a:t>
            </a:r>
          </a:p>
          <a:p>
            <a:r>
              <a:rPr lang="tr-TR" b="1" u="sng" dirty="0"/>
              <a:t>Sinir sistemi: </a:t>
            </a:r>
            <a:r>
              <a:rPr lang="tr-TR" dirty="0"/>
              <a:t>Sinir sistemindeki iletimden sorumlu önemli bir </a:t>
            </a:r>
            <a:r>
              <a:rPr lang="tr-TR" dirty="0" err="1"/>
              <a:t>nörotransmiter</a:t>
            </a:r>
            <a:r>
              <a:rPr lang="tr-TR" dirty="0"/>
              <a:t> olan </a:t>
            </a:r>
            <a:r>
              <a:rPr lang="tr-TR" dirty="0" err="1"/>
              <a:t>asetilkolin</a:t>
            </a:r>
            <a:r>
              <a:rPr lang="tr-TR" dirty="0"/>
              <a:t> yapımında kolin gerekli. Bellek, kas hareketi, kalp atımlarının düzenlenmesi ve sinir iletisinin rol oynadığı daha birçok temel işlevde </a:t>
            </a:r>
            <a:r>
              <a:rPr lang="tr-TR" dirty="0" err="1"/>
              <a:t>asetilkolin</a:t>
            </a:r>
            <a:r>
              <a:rPr lang="tr-TR" dirty="0"/>
              <a:t> görev alıyor.</a:t>
            </a:r>
          </a:p>
        </p:txBody>
      </p:sp>
    </p:spTree>
    <p:extLst>
      <p:ext uri="{BB962C8B-B14F-4D97-AF65-F5344CB8AC3E}">
        <p14:creationId xmlns:p14="http://schemas.microsoft.com/office/powerpoint/2010/main" val="173944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E5B05A-95A8-4E69-8528-7D4EA153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Kolin ve Hamilelik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E553BE-19B7-4FBA-A25D-0846E4E6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71" y="1815671"/>
            <a:ext cx="6879895" cy="423630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3619FB2-27A4-4D62-954D-613066074844}"/>
              </a:ext>
            </a:extLst>
          </p:cNvPr>
          <p:cNvSpPr txBox="1"/>
          <p:nvPr/>
        </p:nvSpPr>
        <p:spPr>
          <a:xfrm>
            <a:off x="838200" y="6176963"/>
            <a:ext cx="10655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Hunter</a:t>
            </a:r>
            <a:r>
              <a:rPr lang="tr-TR" sz="1100" dirty="0"/>
              <a:t> et al., 2019:  </a:t>
            </a:r>
            <a:r>
              <a:rPr lang="en-US" sz="1100" dirty="0"/>
              <a:t>Choline: Exploring the Growing Science on Its</a:t>
            </a:r>
            <a:r>
              <a:rPr lang="tr-TR" sz="1100" dirty="0"/>
              <a:t> </a:t>
            </a:r>
            <a:r>
              <a:rPr lang="en-US" sz="1100" dirty="0"/>
              <a:t>Benefits for Moms and Babies</a:t>
            </a:r>
            <a:r>
              <a:rPr lang="tr-TR" sz="1100" dirty="0"/>
              <a:t>. </a:t>
            </a:r>
            <a:r>
              <a:rPr lang="fr-FR" sz="1100" dirty="0" err="1"/>
              <a:t>trients</a:t>
            </a:r>
            <a:r>
              <a:rPr lang="fr-FR" sz="1100" dirty="0"/>
              <a:t> 2019, 11, 1823; doi:10.3390/nu11081823</a:t>
            </a:r>
            <a:r>
              <a:rPr lang="tr-TR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2389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33939-B0F1-45CF-B673-EB92B41E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İnositol</a:t>
            </a:r>
            <a:r>
              <a:rPr lang="tr-TR" b="1" dirty="0"/>
              <a:t> ve Faydaları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29F603E2-DB93-4212-891B-C14A7899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62" y="1690688"/>
            <a:ext cx="7925876" cy="439419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D1FF147-3ABF-45EA-9881-11D684E508B7}"/>
              </a:ext>
            </a:extLst>
          </p:cNvPr>
          <p:cNvSpPr txBox="1"/>
          <p:nvPr/>
        </p:nvSpPr>
        <p:spPr>
          <a:xfrm>
            <a:off x="838200" y="6284363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0" i="0" u="none" strike="noStrike" baseline="0" dirty="0">
                <a:solidFill>
                  <a:srgbClr val="000000"/>
                </a:solidFill>
                <a:hlinkClick r:id="rId3"/>
              </a:rPr>
              <a:t>www.healthline.com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access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on 18/11/2021).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E65D4-FA33-4933-85CC-5EB3A596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İnositol</a:t>
            </a:r>
            <a:r>
              <a:rPr lang="tr-TR" b="1" dirty="0"/>
              <a:t> </a:t>
            </a:r>
            <a:r>
              <a:rPr lang="tr-TR" b="1" dirty="0" err="1"/>
              <a:t>versus</a:t>
            </a:r>
            <a:r>
              <a:rPr lang="tr-TR" b="1" dirty="0"/>
              <a:t> </a:t>
            </a:r>
            <a:r>
              <a:rPr lang="tr-TR" b="1" dirty="0" err="1"/>
              <a:t>Fluvoksamin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EAF84D-EB37-4486-9157-2003C9673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Panik atak durumuna </a:t>
            </a:r>
            <a:r>
              <a:rPr lang="tr-TR" dirty="0" err="1"/>
              <a:t>inositolün</a:t>
            </a:r>
            <a:r>
              <a:rPr lang="tr-TR" dirty="0"/>
              <a:t> etkisiyle </a:t>
            </a:r>
            <a:r>
              <a:rPr lang="tr-TR" dirty="0" err="1"/>
              <a:t>fluvoksamin’inkini</a:t>
            </a:r>
            <a:r>
              <a:rPr lang="tr-TR" dirty="0"/>
              <a:t> karşılaştırma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Metot: </a:t>
            </a:r>
            <a:r>
              <a:rPr lang="en-US" sz="2800" dirty="0"/>
              <a:t>Randomize</a:t>
            </a:r>
            <a:r>
              <a:rPr lang="tr-TR" sz="2800" dirty="0"/>
              <a:t>, çift kör, </a:t>
            </a:r>
            <a:r>
              <a:rPr lang="tr-TR" sz="2800" dirty="0" err="1"/>
              <a:t>plasebo</a:t>
            </a:r>
            <a:r>
              <a:rPr lang="tr-TR" sz="2800" dirty="0"/>
              <a:t> kontrollü çapraz çalışma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2800" b="1" dirty="0"/>
              <a:t>Dizayn</a:t>
            </a:r>
            <a:r>
              <a:rPr lang="tr-TR" sz="2800" dirty="0"/>
              <a:t>: </a:t>
            </a:r>
          </a:p>
          <a:p>
            <a:r>
              <a:rPr lang="tr-TR" dirty="0"/>
              <a:t>Panik atak olan 20 kişi</a:t>
            </a:r>
          </a:p>
          <a:p>
            <a:r>
              <a:rPr lang="tr-TR" dirty="0"/>
              <a:t>1 ay günlük 18 g’a kadar </a:t>
            </a:r>
            <a:r>
              <a:rPr lang="tr-TR" dirty="0" err="1"/>
              <a:t>inositol</a:t>
            </a:r>
            <a:r>
              <a:rPr lang="tr-TR" dirty="0"/>
              <a:t> kullanıp sonrasında 1 ay günlük 150 mg </a:t>
            </a:r>
            <a:r>
              <a:rPr lang="tr-TR" dirty="0" err="1"/>
              <a:t>fluvoksamin</a:t>
            </a:r>
            <a:r>
              <a:rPr lang="tr-TR" dirty="0"/>
              <a:t> kullanımı 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46967E5-ADD3-46A9-9354-1FC3ECE7B4DD}"/>
              </a:ext>
            </a:extLst>
          </p:cNvPr>
          <p:cNvSpPr txBox="1"/>
          <p:nvPr/>
        </p:nvSpPr>
        <p:spPr>
          <a:xfrm>
            <a:off x="838200" y="6284363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</a:rPr>
              <a:t>A </a:t>
            </a:r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Palatnik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et al., 2001: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Double-blind, controlled, crossover trial of inositol versus fluvoxamine for the treatment of panic disorder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J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Clin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Psychopharmacol</a:t>
            </a:r>
            <a:r>
              <a:rPr lang="tr-TR" sz="1000" dirty="0">
                <a:solidFill>
                  <a:srgbClr val="000000"/>
                </a:solidFill>
              </a:rPr>
              <a:t>.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2001 Jun;21(3):335-9. 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285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C2B33A-8012-404E-B0CE-94D3E386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İnositol</a:t>
            </a:r>
            <a:r>
              <a:rPr lang="tr-TR" b="1" dirty="0"/>
              <a:t> </a:t>
            </a:r>
            <a:r>
              <a:rPr lang="tr-TR" b="1" dirty="0" err="1"/>
              <a:t>versus</a:t>
            </a:r>
            <a:r>
              <a:rPr lang="tr-TR" b="1" dirty="0"/>
              <a:t> </a:t>
            </a:r>
            <a:r>
              <a:rPr lang="tr-TR" b="1" dirty="0" err="1"/>
              <a:t>Fluvoksamin</a:t>
            </a:r>
            <a:endParaRPr lang="tr-TR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49F4C74-0841-4763-9383-346BCB390C37}"/>
              </a:ext>
            </a:extLst>
          </p:cNvPr>
          <p:cNvSpPr txBox="1"/>
          <p:nvPr/>
        </p:nvSpPr>
        <p:spPr>
          <a:xfrm>
            <a:off x="838200" y="6284363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</a:rPr>
              <a:t>A </a:t>
            </a:r>
            <a:r>
              <a:rPr lang="en-US" sz="1000" b="0" i="0" u="none" strike="noStrike" baseline="0" dirty="0" err="1">
                <a:solidFill>
                  <a:srgbClr val="000000"/>
                </a:solidFill>
              </a:rPr>
              <a:t>Palatnik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et al., 2001: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Double-blind, controlled, crossover trial of inositol versus fluvoxamine for the treatment of panic disorder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 J 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Clin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Psychopharmacol</a:t>
            </a:r>
            <a:r>
              <a:rPr lang="tr-TR" sz="1000" dirty="0">
                <a:solidFill>
                  <a:srgbClr val="000000"/>
                </a:solidFill>
              </a:rPr>
              <a:t>.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2001 Jun;21(3):335-9. 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Placeholder 1" descr="Table 1">
            <a:extLst>
              <a:ext uri="{FF2B5EF4-FFF2-40B4-BE49-F238E27FC236}">
                <a16:creationId xmlns:a16="http://schemas.microsoft.com/office/drawing/2014/main" id="{BE994873-E14C-4705-B0F1-9E61EDBE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45" y="2177323"/>
            <a:ext cx="9125838" cy="174911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21068C-DA64-4F33-A2F3-59C670372CBF}"/>
              </a:ext>
            </a:extLst>
          </p:cNvPr>
          <p:cNvSpPr txBox="1"/>
          <p:nvPr/>
        </p:nvSpPr>
        <p:spPr>
          <a:xfrm>
            <a:off x="1080867" y="4413077"/>
            <a:ext cx="10030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/>
              <a:t>Panik bozukluğu olan kişilerde bir ay boyunca günlük olarak alınan 18 g </a:t>
            </a:r>
            <a:r>
              <a:rPr lang="tr-TR" sz="2000" b="1" i="1" dirty="0" err="1"/>
              <a:t>inositol</a:t>
            </a:r>
            <a:r>
              <a:rPr lang="tr-TR" sz="2000" b="1" i="1" dirty="0"/>
              <a:t>, panik atak semptomlarında (</a:t>
            </a:r>
            <a:r>
              <a:rPr lang="tr-TR" sz="2000" b="1" i="1" dirty="0" err="1"/>
              <a:t>fluvoksaminin</a:t>
            </a:r>
            <a:r>
              <a:rPr lang="tr-TR" sz="2000" b="1" i="1" dirty="0"/>
              <a:t> referans ilacından daha güçlü) ve </a:t>
            </a:r>
            <a:r>
              <a:rPr lang="tr-TR" sz="2000" b="1" i="1" dirty="0" err="1"/>
              <a:t>anksiyete</a:t>
            </a:r>
            <a:r>
              <a:rPr lang="tr-TR" sz="2000" b="1" i="1" dirty="0"/>
              <a:t> semptomlarında (etki açısından karşılaştırılabilir) önemli bir azalma ile ilişkilendirilmiştir! </a:t>
            </a:r>
          </a:p>
          <a:p>
            <a:pPr algn="ctr"/>
            <a:r>
              <a:rPr lang="tr-TR" sz="2000" b="1" i="1" dirty="0"/>
              <a:t>Üstelik, bulantı ve yorgunluk </a:t>
            </a:r>
            <a:r>
              <a:rPr lang="tr-TR" sz="2000" b="1" i="1" dirty="0" err="1"/>
              <a:t>fluvoksamin’de</a:t>
            </a:r>
            <a:r>
              <a:rPr lang="tr-TR" sz="2000" b="1" i="1" dirty="0"/>
              <a:t> yaygın olarak görüldü.</a:t>
            </a:r>
          </a:p>
        </p:txBody>
      </p:sp>
    </p:spTree>
    <p:extLst>
      <p:ext uri="{BB962C8B-B14F-4D97-AF65-F5344CB8AC3E}">
        <p14:creationId xmlns:p14="http://schemas.microsoft.com/office/powerpoint/2010/main" val="734329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6DFFF-D301-41E3-9084-22D26C5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PABA ve Faydaları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8148029-9FAE-4F63-A550-97C057F43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66" y="1521754"/>
            <a:ext cx="8812438" cy="488571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92685CC-EBEF-44BB-965C-7CE8C6D584A0}"/>
              </a:ext>
            </a:extLst>
          </p:cNvPr>
          <p:cNvSpPr txBox="1"/>
          <p:nvPr/>
        </p:nvSpPr>
        <p:spPr>
          <a:xfrm>
            <a:off x="838200" y="6284363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0" i="0" u="none" strike="noStrike" baseline="0" dirty="0">
                <a:solidFill>
                  <a:srgbClr val="000000"/>
                </a:solidFill>
                <a:hlinkClick r:id="rId3"/>
              </a:rPr>
              <a:t>www.healthline.com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tr-TR" sz="1000" b="0" i="0" u="none" strike="noStrike" baseline="0" dirty="0" err="1">
                <a:solidFill>
                  <a:srgbClr val="000000"/>
                </a:solidFill>
              </a:rPr>
              <a:t>access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on 18/11/2021).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6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C0C4BE-61C3-4814-BAB2-BBAFC430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3" y="863101"/>
            <a:ext cx="9833548" cy="1066802"/>
          </a:xfrm>
        </p:spPr>
        <p:txBody>
          <a:bodyPr anchor="b">
            <a:normAutofit/>
          </a:bodyPr>
          <a:lstStyle/>
          <a:p>
            <a:pPr algn="ctr"/>
            <a:r>
              <a:rPr lang="tr-TR" sz="4800" b="1" dirty="0"/>
              <a:t>Vitamin B</a:t>
            </a:r>
            <a:endParaRPr lang="tr-TR" sz="4800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BD4B28-50BD-40B5-80B3-F5690756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3" y="2439640"/>
            <a:ext cx="9833548" cy="2945574"/>
          </a:xfrm>
        </p:spPr>
        <p:txBody>
          <a:bodyPr anchor="ctr">
            <a:normAutofit/>
          </a:bodyPr>
          <a:lstStyle/>
          <a:p>
            <a:r>
              <a:rPr lang="tr-TR" dirty="0"/>
              <a:t>B vitaminleri, enerji kaynağı ATP için bir yakıt olarak, karbonhidratlar, yağ asitleri ve amino asitler kullanarak </a:t>
            </a:r>
            <a:r>
              <a:rPr lang="tr-TR" sz="3600" b="1" dirty="0"/>
              <a:t>enerji üretiminde yer alan birçok enzimin bir parçasıdır. </a:t>
            </a:r>
            <a:endParaRPr lang="tr-TR" b="1" dirty="0"/>
          </a:p>
          <a:p>
            <a:r>
              <a:rPr lang="tr-TR" dirty="0"/>
              <a:t>Yetersiz B vitamini seviyeleri iştahsızlık, yorgunluk, sinirlilik, konsantrasyon eksikliği, kuru cilt, karıncalanma hissi, kas krampları ve anemiye neden olabilir.</a:t>
            </a:r>
          </a:p>
        </p:txBody>
      </p:sp>
    </p:spTree>
    <p:extLst>
      <p:ext uri="{BB962C8B-B14F-4D97-AF65-F5344CB8AC3E}">
        <p14:creationId xmlns:p14="http://schemas.microsoft.com/office/powerpoint/2010/main" val="1463746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D74BFF1-287A-47BE-8D1B-B12CDB235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29897"/>
              </p:ext>
            </p:extLst>
          </p:nvPr>
        </p:nvGraphicFramePr>
        <p:xfrm>
          <a:off x="222152" y="1182991"/>
          <a:ext cx="11747695" cy="497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62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D0A8087C-9002-450E-A8E6-78535829A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81732"/>
              </p:ext>
            </p:extLst>
          </p:nvPr>
        </p:nvGraphicFramePr>
        <p:xfrm>
          <a:off x="546295" y="175846"/>
          <a:ext cx="11099410" cy="650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8F6B5BEC-C548-4E48-B9C7-E47023EA8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011" y="-6477"/>
            <a:ext cx="1217412" cy="121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İçerik Yer Tutucusu 6">
            <a:extLst>
              <a:ext uri="{FF2B5EF4-FFF2-40B4-BE49-F238E27FC236}">
                <a16:creationId xmlns:a16="http://schemas.microsoft.com/office/drawing/2014/main" id="{F65EE3ED-1BE0-4F78-A317-F5F765B2D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293" y="4325258"/>
            <a:ext cx="1217413" cy="1217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219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8EC9EA-26E8-4759-ADC7-8530EE6C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88488"/>
            <a:ext cx="4766330" cy="6882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600" b="1" dirty="0">
                <a:latin typeface="+mn-lt"/>
                <a:ea typeface="+mn-ea"/>
                <a:cs typeface="+mn-cs"/>
              </a:rPr>
              <a:t>Kullanım Bilgisi: </a:t>
            </a:r>
            <a:r>
              <a:rPr lang="tr-TR" sz="1600" dirty="0">
                <a:latin typeface="+mn-lt"/>
                <a:ea typeface="+mn-ea"/>
                <a:cs typeface="+mn-cs"/>
              </a:rPr>
              <a:t>11 yaş ve üzeri tarafından günde 1 kapsül olarak kullanılması tavsiye edilir</a:t>
            </a:r>
            <a:r>
              <a:rPr lang="tr-TR" sz="1800" dirty="0"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A8321AC-4295-49AB-B6CB-C24F94471E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4672" y="1829175"/>
          <a:ext cx="4766330" cy="3955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4793">
                  <a:extLst>
                    <a:ext uri="{9D8B030D-6E8A-4147-A177-3AD203B41FA5}">
                      <a16:colId xmlns:a16="http://schemas.microsoft.com/office/drawing/2014/main" val="1261833887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1818442870"/>
                    </a:ext>
                  </a:extLst>
                </a:gridCol>
                <a:gridCol w="858325">
                  <a:extLst>
                    <a:ext uri="{9D8B030D-6E8A-4147-A177-3AD203B41FA5}">
                      <a16:colId xmlns:a16="http://schemas.microsoft.com/office/drawing/2014/main" val="2276251904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Etken Madde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Günlük Porsiyon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 Kapsül)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BRD*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77582263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Kolin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983400887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İnositol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03969473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aminobenzoikasit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(PABA)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865224699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B5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Pantotenik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%417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998118754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B3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Niasin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 NE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%156,25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406141999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Riboflavin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%1071,43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618091105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%1364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198850630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B6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Piridoksin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%429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823869893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%250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488996232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Biotin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425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%850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037386482"/>
                  </a:ext>
                </a:extLst>
              </a:tr>
              <a:tr h="301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Kobalamin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%14000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451031825"/>
                  </a:ext>
                </a:extLst>
              </a:tr>
            </a:tbl>
          </a:graphicData>
        </a:graphic>
      </p:graphicFrame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FA8E68F-C3FC-4C35-B938-F7EA3F47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4534" r="5073" b="16385"/>
          <a:stretch/>
        </p:blipFill>
        <p:spPr>
          <a:xfrm>
            <a:off x="7649027" y="2257006"/>
            <a:ext cx="3960106" cy="3061733"/>
          </a:xfrm>
          <a:prstGeom prst="rect">
            <a:avLst/>
          </a:prstGeom>
        </p:spPr>
      </p:pic>
      <p:sp>
        <p:nvSpPr>
          <p:cNvPr id="28" name="Metin kutusu 27">
            <a:extLst>
              <a:ext uri="{FF2B5EF4-FFF2-40B4-BE49-F238E27FC236}">
                <a16:creationId xmlns:a16="http://schemas.microsoft.com/office/drawing/2014/main" id="{57532C75-E318-4292-8B5F-5055E29341DB}"/>
              </a:ext>
            </a:extLst>
          </p:cNvPr>
          <p:cNvSpPr txBox="1"/>
          <p:nvPr/>
        </p:nvSpPr>
        <p:spPr>
          <a:xfrm>
            <a:off x="804672" y="6137518"/>
            <a:ext cx="401698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tr-TR" sz="1400" dirty="0"/>
              <a:t>*Günlük porsiyonun Beslenme Referans Değeridir.</a:t>
            </a:r>
          </a:p>
        </p:txBody>
      </p:sp>
    </p:spTree>
    <p:extLst>
      <p:ext uri="{BB962C8B-B14F-4D97-AF65-F5344CB8AC3E}">
        <p14:creationId xmlns:p14="http://schemas.microsoft.com/office/powerpoint/2010/main" val="143071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FD7E932-9455-46B8-BA05-F2BD3390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11239" cy="1325563"/>
          </a:xfrm>
        </p:spPr>
        <p:txBody>
          <a:bodyPr>
            <a:normAutofit/>
          </a:bodyPr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NutrivitB</a:t>
            </a:r>
            <a:r>
              <a:rPr lang="tr-TR" b="1" dirty="0"/>
              <a:t> Forte</a:t>
            </a:r>
          </a:p>
        </p:txBody>
      </p:sp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8C9C03-988A-4D89-BE21-7D37A9A1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1239" cy="435133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tr-TR" dirty="0"/>
              <a:t>Emilimi yüksek aktif formda 8 farklı vitamin B kompleksi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tr-TR" dirty="0"/>
              <a:t>PABA, Kolin, </a:t>
            </a:r>
            <a:r>
              <a:rPr lang="tr-TR" dirty="0" err="1"/>
              <a:t>İnsitol</a:t>
            </a:r>
            <a:r>
              <a:rPr lang="tr-TR" dirty="0"/>
              <a:t> içerir.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tr-TR" dirty="0" err="1"/>
              <a:t>Vegan</a:t>
            </a:r>
            <a:r>
              <a:rPr lang="tr-TR" dirty="0"/>
              <a:t> / </a:t>
            </a:r>
            <a:r>
              <a:rPr lang="tr-TR" dirty="0" err="1"/>
              <a:t>vejeteryan</a:t>
            </a:r>
            <a:r>
              <a:rPr lang="tr-TR" dirty="0"/>
              <a:t> kapsül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tr-TR" dirty="0" err="1"/>
              <a:t>Gluten</a:t>
            </a:r>
            <a:r>
              <a:rPr lang="tr-TR" dirty="0"/>
              <a:t> içermez.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tr-TR" dirty="0"/>
              <a:t>Belçika’da GMP standartlarında üretilmektedir.</a:t>
            </a:r>
          </a:p>
          <a:p>
            <a:endParaRPr lang="tr-T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56BFB1E-D38D-4378-91D1-7620CC1E9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7E9E9EE-A0B9-4716-977A-F1E24279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E705EBB-13E1-4717-93FA-AAB541CF3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03" y="3745692"/>
            <a:ext cx="2533423" cy="23659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94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7B6ACF23-3269-4821-9331-74563612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598" y="2729133"/>
            <a:ext cx="5978894" cy="16592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tr-TR" sz="5400" b="1" dirty="0"/>
              <a:t>RAKİP ÜRÜNLERİN KARŞILAŞTIRILMASI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709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C78C9-29D4-41A7-B593-DAA57F97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Solgar</a:t>
            </a:r>
            <a:r>
              <a:rPr lang="tr-TR" b="1" dirty="0"/>
              <a:t> B </a:t>
            </a:r>
            <a:r>
              <a:rPr lang="tr-TR" b="1" dirty="0" err="1"/>
              <a:t>Complex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17997D-2C8C-4448-A95E-FB946DDE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dirty="0"/>
              <a:t>100,90</a:t>
            </a:r>
            <a:r>
              <a:rPr lang="tr-TR" sz="2800" dirty="0"/>
              <a:t> TL – 170,90 TL</a:t>
            </a:r>
          </a:p>
          <a:p>
            <a:r>
              <a:rPr lang="tr-TR" sz="2800" b="1" dirty="0"/>
              <a:t>Takdim şekli: </a:t>
            </a:r>
            <a:r>
              <a:rPr lang="tr-TR" sz="2800" dirty="0"/>
              <a:t>50-100 </a:t>
            </a:r>
            <a:r>
              <a:rPr lang="tr-TR" dirty="0"/>
              <a:t>kapsül</a:t>
            </a:r>
            <a:endParaRPr lang="tr-TR" sz="2800" dirty="0"/>
          </a:p>
          <a:p>
            <a:r>
              <a:rPr lang="tr-TR" sz="2800" b="1" dirty="0"/>
              <a:t>Kullanım Bilgisi: </a:t>
            </a:r>
            <a:r>
              <a:rPr lang="tr-TR" sz="2800" dirty="0"/>
              <a:t>1 k / g </a:t>
            </a:r>
          </a:p>
          <a:p>
            <a:r>
              <a:rPr lang="tr-TR" sz="2800" b="1" dirty="0"/>
              <a:t>Günlük Maliyet: </a:t>
            </a:r>
            <a:r>
              <a:rPr lang="tr-TR" sz="2800" dirty="0"/>
              <a:t>2,018</a:t>
            </a:r>
            <a:r>
              <a:rPr lang="tr-TR" dirty="0"/>
              <a:t> </a:t>
            </a:r>
            <a:r>
              <a:rPr lang="tr-TR" sz="2800" dirty="0"/>
              <a:t>TL -1,70 TL</a:t>
            </a:r>
          </a:p>
          <a:p>
            <a:r>
              <a:rPr lang="tr-TR" sz="2800" b="1" dirty="0"/>
              <a:t>Menşe Ülke: </a:t>
            </a:r>
            <a:r>
              <a:rPr lang="tr-TR" dirty="0"/>
              <a:t>ABD</a:t>
            </a:r>
            <a:endParaRPr lang="tr-TR" sz="2800" dirty="0"/>
          </a:p>
          <a:p>
            <a:r>
              <a:rPr lang="tr-TR" sz="2800" b="1" dirty="0"/>
              <a:t>Etken maddeler ve miktarları:</a:t>
            </a:r>
          </a:p>
          <a:p>
            <a:endParaRPr lang="tr-TR" sz="2800" b="1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2A17542-D3EC-4AE9-AE8B-38823FF5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4640" r="66905" b="24643"/>
          <a:stretch/>
        </p:blipFill>
        <p:spPr>
          <a:xfrm>
            <a:off x="7794172" y="1825625"/>
            <a:ext cx="2409371" cy="34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29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9348CF-4CEE-44D1-AB70-83CC3C49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vs</a:t>
            </a:r>
            <a:r>
              <a:rPr lang="tr-TR" b="1" dirty="0"/>
              <a:t> </a:t>
            </a:r>
            <a:r>
              <a:rPr lang="tr-TR" b="1" dirty="0" err="1"/>
              <a:t>Solgar</a:t>
            </a:r>
            <a:r>
              <a:rPr lang="tr-TR" b="1" dirty="0"/>
              <a:t> B </a:t>
            </a:r>
            <a:r>
              <a:rPr lang="tr-TR" b="1" dirty="0" err="1"/>
              <a:t>Complex</a:t>
            </a:r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92AD0EF-16DE-4516-8FF1-5FB7C7557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79785"/>
              </p:ext>
            </p:extLst>
          </p:nvPr>
        </p:nvGraphicFramePr>
        <p:xfrm>
          <a:off x="2287170" y="1612042"/>
          <a:ext cx="7194453" cy="4167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5501">
                  <a:extLst>
                    <a:ext uri="{9D8B030D-6E8A-4147-A177-3AD203B41FA5}">
                      <a16:colId xmlns:a16="http://schemas.microsoft.com/office/drawing/2014/main" val="1686020400"/>
                    </a:ext>
                  </a:extLst>
                </a:gridCol>
                <a:gridCol w="2039815">
                  <a:extLst>
                    <a:ext uri="{9D8B030D-6E8A-4147-A177-3AD203B41FA5}">
                      <a16:colId xmlns:a16="http://schemas.microsoft.com/office/drawing/2014/main" val="434049329"/>
                    </a:ext>
                  </a:extLst>
                </a:gridCol>
                <a:gridCol w="1899137">
                  <a:extLst>
                    <a:ext uri="{9D8B030D-6E8A-4147-A177-3AD203B41FA5}">
                      <a16:colId xmlns:a16="http://schemas.microsoft.com/office/drawing/2014/main" val="569984609"/>
                    </a:ext>
                  </a:extLst>
                </a:gridCol>
              </a:tblGrid>
              <a:tr h="470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Etken Madde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Neptune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Solgar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684637472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Kolin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60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21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9030377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İnositol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75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6343072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aminobenzoikasit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(PABA)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539031042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B5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Pantotenik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922279049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B3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Niasin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 NE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93624427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Riboflavin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502918383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44594443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B6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Piridoksin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48707851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24850519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Biotin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425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564481814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Kobalamin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350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055684508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BAE53A0-5713-45DC-8090-81EA990CE82B}"/>
              </a:ext>
            </a:extLst>
          </p:cNvPr>
          <p:cNvSpPr/>
          <p:nvPr/>
        </p:nvSpPr>
        <p:spPr>
          <a:xfrm>
            <a:off x="7963488" y="5627077"/>
            <a:ext cx="1941342" cy="865798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/>
              <a:t>Siyanokobalamin</a:t>
            </a:r>
            <a:r>
              <a:rPr lang="tr-TR" sz="1200" dirty="0"/>
              <a:t> formunda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9E434D-99FD-4E30-B26C-797D6D4957DD}"/>
              </a:ext>
            </a:extLst>
          </p:cNvPr>
          <p:cNvSpPr/>
          <p:nvPr/>
        </p:nvSpPr>
        <p:spPr>
          <a:xfrm>
            <a:off x="5598939" y="5627077"/>
            <a:ext cx="1941342" cy="865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/>
              <a:t>Metilkobalamin</a:t>
            </a:r>
            <a:r>
              <a:rPr lang="tr-TR" sz="1200" dirty="0"/>
              <a:t> formunda </a:t>
            </a:r>
          </a:p>
        </p:txBody>
      </p:sp>
    </p:spTree>
    <p:extLst>
      <p:ext uri="{BB962C8B-B14F-4D97-AF65-F5344CB8AC3E}">
        <p14:creationId xmlns:p14="http://schemas.microsoft.com/office/powerpoint/2010/main" val="3313365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400617-B919-4516-BBBC-E115B966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Voonka</a:t>
            </a:r>
            <a:r>
              <a:rPr lang="tr-TR" b="1" dirty="0"/>
              <a:t> B </a:t>
            </a:r>
            <a:r>
              <a:rPr lang="tr-TR" b="1" dirty="0" err="1"/>
              <a:t>Complex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FAE068-166C-4343-A996-61578470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sz="2800" dirty="0"/>
              <a:t>69,50 TL</a:t>
            </a:r>
          </a:p>
          <a:p>
            <a:r>
              <a:rPr lang="tr-TR" sz="2800" b="1" dirty="0"/>
              <a:t>Takdim şekli: </a:t>
            </a:r>
            <a:r>
              <a:rPr lang="tr-TR" sz="2800" dirty="0"/>
              <a:t>62 tablet</a:t>
            </a:r>
          </a:p>
          <a:p>
            <a:r>
              <a:rPr lang="tr-TR" sz="2800" b="1" dirty="0"/>
              <a:t>Kullanım Bilgisi: </a:t>
            </a:r>
            <a:r>
              <a:rPr lang="tr-TR" sz="2800" dirty="0"/>
              <a:t>1</a:t>
            </a:r>
            <a:r>
              <a:rPr lang="tr-TR" sz="2800" b="1" dirty="0"/>
              <a:t> </a:t>
            </a:r>
            <a:r>
              <a:rPr lang="tr-TR" sz="2800" dirty="0"/>
              <a:t>t / g </a:t>
            </a:r>
          </a:p>
          <a:p>
            <a:r>
              <a:rPr lang="tr-TR" sz="2800" b="1" dirty="0"/>
              <a:t>Günlük Maliyet: </a:t>
            </a:r>
            <a:r>
              <a:rPr lang="tr-TR" sz="2800" dirty="0"/>
              <a:t>1,121 TL </a:t>
            </a:r>
          </a:p>
          <a:p>
            <a:r>
              <a:rPr lang="tr-TR" sz="2800" b="1" dirty="0"/>
              <a:t>Menşe Ülke: </a:t>
            </a:r>
            <a:r>
              <a:rPr lang="tr-TR" sz="2800" dirty="0"/>
              <a:t>Türkiye </a:t>
            </a:r>
          </a:p>
          <a:p>
            <a:r>
              <a:rPr lang="tr-TR" sz="2800" b="1" dirty="0"/>
              <a:t>Etken maddeler ve miktarları:</a:t>
            </a:r>
          </a:p>
          <a:p>
            <a:endParaRPr lang="tr-TR" dirty="0"/>
          </a:p>
        </p:txBody>
      </p:sp>
      <p:pic>
        <p:nvPicPr>
          <p:cNvPr id="5" name="Resim 4" descr="metin, kişisel bakım malzemeleri, cilt kremi içeren bir resim&#10;&#10;Açıklama otomatik olarak oluşturuldu">
            <a:extLst>
              <a:ext uri="{FF2B5EF4-FFF2-40B4-BE49-F238E27FC236}">
                <a16:creationId xmlns:a16="http://schemas.microsoft.com/office/drawing/2014/main" id="{FC413B05-1010-4744-8C79-E36FFC90A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97108"/>
            <a:ext cx="4267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8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9348CF-4CEE-44D1-AB70-83CC3C49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vs</a:t>
            </a:r>
            <a:r>
              <a:rPr lang="tr-TR" b="1" dirty="0"/>
              <a:t> </a:t>
            </a:r>
            <a:r>
              <a:rPr lang="tr-TR" b="1" dirty="0" err="1"/>
              <a:t>Voonka</a:t>
            </a:r>
            <a:r>
              <a:rPr lang="tr-TR" b="1" dirty="0"/>
              <a:t> B </a:t>
            </a:r>
            <a:r>
              <a:rPr lang="tr-TR" b="1" dirty="0" err="1"/>
              <a:t>Complex</a:t>
            </a:r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92AD0EF-16DE-4516-8FF1-5FB7C7557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44646"/>
              </p:ext>
            </p:extLst>
          </p:nvPr>
        </p:nvGraphicFramePr>
        <p:xfrm>
          <a:off x="2188696" y="1881896"/>
          <a:ext cx="7194453" cy="42533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9377">
                  <a:extLst>
                    <a:ext uri="{9D8B030D-6E8A-4147-A177-3AD203B41FA5}">
                      <a16:colId xmlns:a16="http://schemas.microsoft.com/office/drawing/2014/main" val="1686020400"/>
                    </a:ext>
                  </a:extLst>
                </a:gridCol>
                <a:gridCol w="1867293">
                  <a:extLst>
                    <a:ext uri="{9D8B030D-6E8A-4147-A177-3AD203B41FA5}">
                      <a16:colId xmlns:a16="http://schemas.microsoft.com/office/drawing/2014/main" val="434049329"/>
                    </a:ext>
                  </a:extLst>
                </a:gridCol>
                <a:gridCol w="1617783">
                  <a:extLst>
                    <a:ext uri="{9D8B030D-6E8A-4147-A177-3AD203B41FA5}">
                      <a16:colId xmlns:a16="http://schemas.microsoft.com/office/drawing/2014/main" val="569984609"/>
                    </a:ext>
                  </a:extLst>
                </a:gridCol>
              </a:tblGrid>
              <a:tr h="470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Etken Madde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Neptune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Voonka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684637472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Kolin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60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9030377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İnositol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75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6343072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aminobenzoikasit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(PABA)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539031042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B5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Pantotenik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25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5,39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922279049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B3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Niasin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 NE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24,5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936244270"/>
                  </a:ext>
                </a:extLst>
              </a:tr>
              <a:tr h="41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Riboflavin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15 mg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19,6 mg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502918383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445944430"/>
                  </a:ext>
                </a:extLst>
              </a:tr>
              <a:tr h="331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B6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Piridoksin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6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1,98 mg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48707851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396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24850519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Biotin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425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7,92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564481814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Kobalamin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350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14,85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05568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26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88FCEE-7427-4ADC-B918-2C69080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Ocean B </a:t>
            </a:r>
            <a:r>
              <a:rPr lang="tr-TR" b="1" dirty="0" err="1"/>
              <a:t>Complex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D8A00B-5F6F-45D9-920A-427C6761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dirty="0"/>
              <a:t>84,50</a:t>
            </a:r>
            <a:r>
              <a:rPr lang="tr-TR" sz="2800" dirty="0"/>
              <a:t> TL</a:t>
            </a:r>
          </a:p>
          <a:p>
            <a:r>
              <a:rPr lang="tr-TR" sz="2800" b="1" dirty="0"/>
              <a:t>Takdim şekli: </a:t>
            </a:r>
            <a:r>
              <a:rPr lang="tr-TR" dirty="0"/>
              <a:t>50 kapsül </a:t>
            </a:r>
            <a:endParaRPr lang="tr-TR" sz="2800" dirty="0"/>
          </a:p>
          <a:p>
            <a:r>
              <a:rPr lang="tr-TR" sz="2800" b="1" dirty="0"/>
              <a:t>Kullanım Bilgisi: </a:t>
            </a:r>
            <a:r>
              <a:rPr lang="tr-TR" sz="2800" dirty="0"/>
              <a:t>1</a:t>
            </a:r>
            <a:r>
              <a:rPr lang="tr-TR" sz="2800" b="1" dirty="0"/>
              <a:t> </a:t>
            </a:r>
            <a:r>
              <a:rPr lang="tr-TR" dirty="0"/>
              <a:t>k</a:t>
            </a:r>
            <a:r>
              <a:rPr lang="tr-TR" sz="2800" dirty="0"/>
              <a:t> / g </a:t>
            </a:r>
          </a:p>
          <a:p>
            <a:r>
              <a:rPr lang="tr-TR" sz="2800" b="1" dirty="0"/>
              <a:t>Günlük Maliyet: </a:t>
            </a:r>
            <a:r>
              <a:rPr lang="tr-TR" sz="2800" dirty="0"/>
              <a:t>1,69 TL </a:t>
            </a:r>
          </a:p>
          <a:p>
            <a:r>
              <a:rPr lang="tr-TR" sz="2800" b="1" dirty="0"/>
              <a:t>Menşe Ülke: </a:t>
            </a:r>
            <a:r>
              <a:rPr lang="tr-TR" sz="2800" dirty="0"/>
              <a:t>Türkiye </a:t>
            </a:r>
          </a:p>
          <a:p>
            <a:r>
              <a:rPr lang="tr-TR" sz="2800" b="1" dirty="0"/>
              <a:t>Etken maddeler ve miktarları:</a:t>
            </a:r>
          </a:p>
          <a:p>
            <a:endParaRPr lang="tr-TR" dirty="0"/>
          </a:p>
        </p:txBody>
      </p:sp>
      <p:pic>
        <p:nvPicPr>
          <p:cNvPr id="5" name="Resim 4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F7F1F810-A612-481A-A34E-7B3C2464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681037"/>
            <a:ext cx="5050971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72490F-97A4-46D5-8936-E235B42F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686" y="289878"/>
            <a:ext cx="5709721" cy="830998"/>
          </a:xfrm>
        </p:spPr>
        <p:txBody>
          <a:bodyPr anchor="b">
            <a:normAutofit/>
          </a:bodyPr>
          <a:lstStyle/>
          <a:p>
            <a:pPr algn="ctr"/>
            <a:r>
              <a:rPr lang="tr-TR" sz="4800" b="1" dirty="0"/>
              <a:t>Vitamin B</a:t>
            </a:r>
            <a:endParaRPr lang="tr-TR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B83550-46BD-4E5C-B315-5DF71C5A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225" y="1120876"/>
            <a:ext cx="5525338" cy="43469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2000" dirty="0"/>
              <a:t>B vitamini kompleksi 8 temel suda çözünür mikro besin içerir: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Tiamin</a:t>
            </a:r>
            <a:r>
              <a:rPr lang="tr-TR" sz="2000" dirty="0"/>
              <a:t> (B1)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Riboflavin</a:t>
            </a:r>
            <a:r>
              <a:rPr lang="tr-TR" sz="2000" dirty="0"/>
              <a:t> (B2)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Niasin</a:t>
            </a:r>
            <a:r>
              <a:rPr lang="tr-TR" sz="2000" dirty="0"/>
              <a:t> (B3)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Pantotenik</a:t>
            </a:r>
            <a:r>
              <a:rPr lang="tr-TR" sz="2000" dirty="0"/>
              <a:t> asit  (B5)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Piridoksin</a:t>
            </a:r>
            <a:r>
              <a:rPr lang="tr-TR" sz="2000" dirty="0"/>
              <a:t> (B6)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Biotin</a:t>
            </a:r>
            <a:r>
              <a:rPr lang="tr-TR" sz="2000" dirty="0"/>
              <a:t> (B8, B7, H)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Folat</a:t>
            </a:r>
            <a:r>
              <a:rPr lang="tr-TR" sz="2000" dirty="0"/>
              <a:t>- </a:t>
            </a:r>
            <a:r>
              <a:rPr lang="tr-TR" sz="2000" dirty="0" err="1"/>
              <a:t>Folik</a:t>
            </a:r>
            <a:r>
              <a:rPr lang="tr-TR" sz="2000" dirty="0"/>
              <a:t> asit (B9)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Kobalamin</a:t>
            </a:r>
            <a:r>
              <a:rPr lang="tr-TR" sz="2000" dirty="0"/>
              <a:t> (B12)</a:t>
            </a:r>
          </a:p>
          <a:p>
            <a:pPr marL="0" indent="0">
              <a:buNone/>
            </a:pPr>
            <a:r>
              <a:rPr lang="tr-TR" sz="2000" dirty="0"/>
              <a:t>*</a:t>
            </a:r>
            <a:r>
              <a:rPr lang="tr-TR" sz="2000" dirty="0" err="1"/>
              <a:t>İnositol</a:t>
            </a:r>
            <a:r>
              <a:rPr lang="tr-TR" sz="2000" dirty="0"/>
              <a:t>, PABA ve Kolin eskiden bu vitamin ailesinin üyeleri olarak kabul edilirken artık bunlar B vitamini </a:t>
            </a:r>
            <a:r>
              <a:rPr lang="tr-TR" sz="2000" dirty="0" err="1"/>
              <a:t>kofaktörleri</a:t>
            </a:r>
            <a:r>
              <a:rPr lang="tr-TR" sz="2000" dirty="0"/>
              <a:t> olarak sınıflanmaktadır.</a:t>
            </a:r>
          </a:p>
        </p:txBody>
      </p:sp>
    </p:spTree>
    <p:extLst>
      <p:ext uri="{BB962C8B-B14F-4D97-AF65-F5344CB8AC3E}">
        <p14:creationId xmlns:p14="http://schemas.microsoft.com/office/powerpoint/2010/main" val="2521180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9348CF-4CEE-44D1-AB70-83CC3C49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vs</a:t>
            </a:r>
            <a:r>
              <a:rPr lang="tr-TR" b="1" dirty="0"/>
              <a:t> Ocean B </a:t>
            </a:r>
            <a:r>
              <a:rPr lang="tr-TR" b="1" dirty="0" err="1"/>
              <a:t>Complex</a:t>
            </a:r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92AD0EF-16DE-4516-8FF1-5FB7C7557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78255"/>
              </p:ext>
            </p:extLst>
          </p:nvPr>
        </p:nvGraphicFramePr>
        <p:xfrm>
          <a:off x="2188696" y="1881896"/>
          <a:ext cx="7194453" cy="42533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9377">
                  <a:extLst>
                    <a:ext uri="{9D8B030D-6E8A-4147-A177-3AD203B41FA5}">
                      <a16:colId xmlns:a16="http://schemas.microsoft.com/office/drawing/2014/main" val="1686020400"/>
                    </a:ext>
                  </a:extLst>
                </a:gridCol>
                <a:gridCol w="1867293">
                  <a:extLst>
                    <a:ext uri="{9D8B030D-6E8A-4147-A177-3AD203B41FA5}">
                      <a16:colId xmlns:a16="http://schemas.microsoft.com/office/drawing/2014/main" val="434049329"/>
                    </a:ext>
                  </a:extLst>
                </a:gridCol>
                <a:gridCol w="1617783">
                  <a:extLst>
                    <a:ext uri="{9D8B030D-6E8A-4147-A177-3AD203B41FA5}">
                      <a16:colId xmlns:a16="http://schemas.microsoft.com/office/drawing/2014/main" val="569984609"/>
                    </a:ext>
                  </a:extLst>
                </a:gridCol>
              </a:tblGrid>
              <a:tr h="470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Etken Madde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Neptune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Voonka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684637472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Kolin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60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20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9030377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İnositol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75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6343072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aminobenzoikasit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(PABA)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539031042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B5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Pantotenik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922279049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B3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Niasin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mg NE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936244270"/>
                  </a:ext>
                </a:extLst>
              </a:tr>
              <a:tr h="41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Riboflavin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 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502918383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mg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445944430"/>
                  </a:ext>
                </a:extLst>
              </a:tr>
              <a:tr h="331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B6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Piridoksin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mg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mg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348707851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Folik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asit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2248505190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Biotin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425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564481814"/>
                  </a:ext>
                </a:extLst>
              </a:tr>
              <a:tr h="332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B12 (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Kobalamin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350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72" marR="62372" marT="0" marB="0"/>
                </a:tc>
                <a:extLst>
                  <a:ext uri="{0D108BD9-81ED-4DB2-BD59-A6C34878D82A}">
                    <a16:rowId xmlns:a16="http://schemas.microsoft.com/office/drawing/2014/main" val="105568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43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35F1B6-72B9-45DD-A948-DFB2C4CF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247" y="2915529"/>
            <a:ext cx="4091200" cy="102694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6600" i="1" dirty="0">
                <a:solidFill>
                  <a:schemeClr val="tx2"/>
                </a:solidFill>
              </a:rPr>
              <a:t>Teşekkürler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9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C776B8-F955-4318-8708-4D63B648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Vitamin B1 (</a:t>
            </a:r>
            <a:r>
              <a:rPr lang="en-US" sz="4800" b="1" dirty="0" err="1"/>
              <a:t>Tiamin</a:t>
            </a:r>
            <a:r>
              <a:rPr lang="en-US" sz="4800" b="1" dirty="0"/>
              <a:t>)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923FE6D-7DBC-4A82-AC1F-9344131A6F83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oluşum</a:t>
            </a:r>
            <a:r>
              <a:rPr lang="en-US" dirty="0"/>
              <a:t> </a:t>
            </a:r>
            <a:r>
              <a:rPr lang="en-US" dirty="0" err="1"/>
              <a:t>metabolizmasın</a:t>
            </a:r>
            <a:r>
              <a:rPr lang="tr-TR" dirty="0"/>
              <a:t>a</a:t>
            </a:r>
            <a:endParaRPr lang="en-US" dirty="0"/>
          </a:p>
          <a:p>
            <a:pPr marL="457200" lvl="1"/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fonksiyonuna</a:t>
            </a:r>
            <a:endParaRPr lang="en-US" dirty="0"/>
          </a:p>
          <a:p>
            <a:pPr marL="457200" lvl="1"/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işlevin</a:t>
            </a:r>
            <a:r>
              <a:rPr lang="tr-TR" dirty="0"/>
              <a:t>e</a:t>
            </a:r>
            <a:endParaRPr lang="en-US" dirty="0"/>
          </a:p>
          <a:p>
            <a:pPr marL="457200" lvl="1"/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işlevlere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/>
              <a:t>katkıda bulunur.</a:t>
            </a:r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5" name="İçerik Yer Tutucusu 4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2A72D64A-8813-43AB-AC72-5C9E72D2B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r="27006" b="-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D8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1AA4D970-5372-4D3D-B22C-0E6C2AF4F4B2}"/>
              </a:ext>
            </a:extLst>
          </p:cNvPr>
          <p:cNvSpPr txBox="1"/>
          <p:nvPr/>
        </p:nvSpPr>
        <p:spPr>
          <a:xfrm>
            <a:off x="5080934" y="6054658"/>
            <a:ext cx="54195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>
                <a:solidFill>
                  <a:srgbClr val="000000"/>
                </a:solidFill>
              </a:rPr>
              <a:t>(1)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EFSA Scientific Opinion on health claims related to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thiamin EFSA Journal 2010;8(10):1755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1000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EFSA Scientific Opinion on health claims related to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thiamine. EFSA Journal 2009; 7(9):1222.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0110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CB975C-E610-4142-BD9F-0E20660F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3" y="492146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tr-TR" sz="4800" b="1" dirty="0"/>
              <a:t>Vitamin B2 (</a:t>
            </a:r>
            <a:r>
              <a:rPr lang="tr-TR" sz="4800" b="1" dirty="0" err="1"/>
              <a:t>Riboflavin</a:t>
            </a:r>
            <a:r>
              <a:rPr lang="tr-TR" sz="4800" b="1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C4FF99-6DCD-4C1B-8E13-8BEB35166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023911"/>
            <a:ext cx="9833548" cy="3561044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Enerji oluşum metabolizmasına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Demir metabolizmasına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Cilt ve mukoza zarlarının bakımına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Görme yetisinin korunmasına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Kırmızı kan hücrelerinin korunmasına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DNA'nın, proteinlerin ve </a:t>
            </a:r>
            <a:r>
              <a:rPr lang="tr-TR" sz="2100" dirty="0" err="1"/>
              <a:t>lipidlerin</a:t>
            </a:r>
            <a:r>
              <a:rPr lang="tr-TR" sz="2100" dirty="0"/>
              <a:t> </a:t>
            </a:r>
            <a:r>
              <a:rPr lang="tr-TR" sz="2100" dirty="0" err="1"/>
              <a:t>oksidatif</a:t>
            </a:r>
            <a:r>
              <a:rPr lang="tr-TR" sz="2100" dirty="0"/>
              <a:t> hasardan korunmasına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Yorgunluk ve bitkinliğin azalmasına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100" dirty="0"/>
              <a:t>Sinir sisteminin normal işlevinin sürdürülmesine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dirty="0"/>
              <a:t>katkıda bulunur.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1659059C-2ABE-4C93-B4D8-AA33BE785891}"/>
              </a:ext>
            </a:extLst>
          </p:cNvPr>
          <p:cNvSpPr txBox="1"/>
          <p:nvPr/>
        </p:nvSpPr>
        <p:spPr>
          <a:xfrm>
            <a:off x="1179226" y="5978769"/>
            <a:ext cx="1006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</a:rPr>
              <a:t>EFSA Scientific Opinion on health claims related to riboflavin (vitamin B2). EFSA Journal 2010;8(10):1814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24140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Başlık 1">
            <a:extLst>
              <a:ext uri="{FF2B5EF4-FFF2-40B4-BE49-F238E27FC236}">
                <a16:creationId xmlns:a16="http://schemas.microsoft.com/office/drawing/2014/main" id="{DD9DCA8F-6FB9-479A-B5BB-D80D5DD9A9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Vitamin B3 (</a:t>
            </a:r>
            <a:r>
              <a:rPr lang="tr-TR" b="1" dirty="0" err="1"/>
              <a:t>Niasin</a:t>
            </a:r>
            <a:r>
              <a:rPr lang="tr-TR" b="1" dirty="0"/>
              <a:t>)</a:t>
            </a:r>
          </a:p>
        </p:txBody>
      </p:sp>
      <p:sp>
        <p:nvSpPr>
          <p:cNvPr id="34" name="İçerik Yer Tutucusu 2">
            <a:extLst>
              <a:ext uri="{FF2B5EF4-FFF2-40B4-BE49-F238E27FC236}">
                <a16:creationId xmlns:a16="http://schemas.microsoft.com/office/drawing/2014/main" id="{481E3459-212F-475B-8602-CE156393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371" y="1972702"/>
            <a:ext cx="6168723" cy="3502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Enerji oluşum metabolizmasına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Sinir sisteminin işlevine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Cilt ve mukoza zarlarının bakımına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Yorgunluk ve bitkinliğin azalmasına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Psikolojik işlevlere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40CD850B-83EB-482D-B8AD-A8F0A7B4CC03}"/>
              </a:ext>
            </a:extLst>
          </p:cNvPr>
          <p:cNvSpPr txBox="1"/>
          <p:nvPr/>
        </p:nvSpPr>
        <p:spPr>
          <a:xfrm>
            <a:off x="1274378" y="5954568"/>
            <a:ext cx="1006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</a:rPr>
              <a:t>(1)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 EFSA Scientific Opinion on health claims related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to niacin. EFSA Journal 2009; 7(9):1224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r>
              <a:rPr lang="tr-TR" sz="1000" dirty="0">
                <a:solidFill>
                  <a:srgbClr val="000000"/>
                </a:solidFill>
              </a:rPr>
              <a:t>(2)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EFSA Scientific Opinion on health claims related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0000"/>
                </a:solidFill>
              </a:rPr>
              <a:t>to niacin. EFSA Journal 2010;8(10):1757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FBDAFAB0-2C94-47CE-9CF7-F1C99878C35D}"/>
              </a:ext>
            </a:extLst>
          </p:cNvPr>
          <p:cNvSpPr txBox="1"/>
          <p:nvPr/>
        </p:nvSpPr>
        <p:spPr>
          <a:xfrm>
            <a:off x="1307495" y="5290412"/>
            <a:ext cx="457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katkıda bulunur.</a:t>
            </a:r>
          </a:p>
        </p:txBody>
      </p:sp>
    </p:spTree>
    <p:extLst>
      <p:ext uri="{BB962C8B-B14F-4D97-AF65-F5344CB8AC3E}">
        <p14:creationId xmlns:p14="http://schemas.microsoft.com/office/powerpoint/2010/main" val="360436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Başlık 1">
            <a:extLst>
              <a:ext uri="{FF2B5EF4-FFF2-40B4-BE49-F238E27FC236}">
                <a16:creationId xmlns:a16="http://schemas.microsoft.com/office/drawing/2014/main" id="{5AD30167-5C7F-4EFC-B630-3BD9CCDB763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/>
              <a:t>Vitamin B5 (Pantotenik Asit)</a:t>
            </a:r>
            <a:endParaRPr lang="tr-TR" b="1" dirty="0"/>
          </a:p>
        </p:txBody>
      </p:sp>
      <p:sp>
        <p:nvSpPr>
          <p:cNvPr id="31" name="İçerik Yer Tutucusu 2">
            <a:extLst>
              <a:ext uri="{FF2B5EF4-FFF2-40B4-BE49-F238E27FC236}">
                <a16:creationId xmlns:a16="http://schemas.microsoft.com/office/drawing/2014/main" id="{C1D0AC2A-6C78-4F23-8FE2-6D026967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Enerji oluşum metabolizmasına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Zihinsel performansa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Steroid</a:t>
            </a:r>
            <a:r>
              <a:rPr lang="tr-TR" dirty="0"/>
              <a:t> hormonlarının, D vitamininin ve bazı sinir iletilerinin sentezi ve metabolizmasına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Yorgunluk ve bitkinliğin azalmasına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 marL="0" indent="0">
              <a:buNone/>
            </a:pPr>
            <a:r>
              <a:rPr lang="tr-TR" dirty="0"/>
              <a:t>katkıda bulunur.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E1D63E2-D03E-447B-A87F-32CF61CDA88A}"/>
              </a:ext>
            </a:extLst>
          </p:cNvPr>
          <p:cNvSpPr txBox="1"/>
          <p:nvPr/>
        </p:nvSpPr>
        <p:spPr>
          <a:xfrm>
            <a:off x="1274378" y="5954568"/>
            <a:ext cx="1006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</a:rPr>
              <a:t>(1)</a:t>
            </a:r>
            <a:r>
              <a:rPr lang="en-US" sz="1000" dirty="0">
                <a:solidFill>
                  <a:srgbClr val="000000"/>
                </a:solidFill>
              </a:rPr>
              <a:t> EFSA Scientific Opinion on health claims related to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pantothenic acid. EFSA Journal 2009; 7(9):1218</a:t>
            </a:r>
            <a:r>
              <a:rPr lang="tr-TR" sz="1000" dirty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tr-TR" sz="1000" dirty="0">
                <a:solidFill>
                  <a:srgbClr val="000000"/>
                </a:solidFill>
              </a:rPr>
              <a:t>(2) </a:t>
            </a:r>
            <a:r>
              <a:rPr lang="en-US" sz="1000" dirty="0">
                <a:solidFill>
                  <a:srgbClr val="000000"/>
                </a:solidFill>
              </a:rPr>
              <a:t>EFSA Scientific Opinion on health claims related to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pantothenic acid. EFSA Journal 2010;8(10):1758</a:t>
            </a:r>
            <a:r>
              <a:rPr lang="tr-TR" sz="1000" b="0" i="0" u="none" strike="noStrike" baseline="0" dirty="0">
                <a:solidFill>
                  <a:srgbClr val="000000"/>
                </a:solidFill>
              </a:rPr>
              <a:t>.</a:t>
            </a: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2642</Words>
  <Application>Microsoft Office PowerPoint</Application>
  <PresentationFormat>Geniş ekran</PresentationFormat>
  <Paragraphs>460</Paragraphs>
  <Slides>51</Slides>
  <Notes>0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Teması</vt:lpstr>
      <vt:lpstr>PowerPoint Sunusu</vt:lpstr>
      <vt:lpstr>Kullanım Bilgisi: 11 yaş ve üzeri tarafından günde 1 kapsül olarak kullanılması tavsiye edilir.</vt:lpstr>
      <vt:lpstr>Vitamin B</vt:lpstr>
      <vt:lpstr>Vitamin B</vt:lpstr>
      <vt:lpstr>Vitamin B</vt:lpstr>
      <vt:lpstr>Vitamin B1 (Tiamin)</vt:lpstr>
      <vt:lpstr>Vitamin B2 (Riboflavin)</vt:lpstr>
      <vt:lpstr>PowerPoint Sunusu</vt:lpstr>
      <vt:lpstr>PowerPoint Sunusu</vt:lpstr>
      <vt:lpstr>Vitamin B6 (Piridoksin)</vt:lpstr>
      <vt:lpstr>Biotin</vt:lpstr>
      <vt:lpstr>Folik Asit</vt:lpstr>
      <vt:lpstr>Vitamin B12 (Kobalamin)</vt:lpstr>
      <vt:lpstr>PowerPoint Sunusu</vt:lpstr>
      <vt:lpstr>PowerPoint Sunusu</vt:lpstr>
      <vt:lpstr>Önerilen Alım Miktarları </vt:lpstr>
      <vt:lpstr>Risk Altındaki Özel Popülasyonlarda B Vitamini Eksikliğinin Prevalansı</vt:lpstr>
      <vt:lpstr>PowerPoint Sunusu</vt:lpstr>
      <vt:lpstr>PowerPoint Sunusu</vt:lpstr>
      <vt:lpstr>PowerPoint Sunusu</vt:lpstr>
      <vt:lpstr>Metilasyon Azlığı Belirtileri</vt:lpstr>
      <vt:lpstr>Hastalıklarda DNA Metilasyonunun Rolü</vt:lpstr>
      <vt:lpstr>Metili Tüketerek İhtiyacı Arttıran Durumlar</vt:lpstr>
      <vt:lpstr>B Vitaminleri ve Kalp Sağlığı</vt:lpstr>
      <vt:lpstr>B Vitaminleri ve Kalp Sağlığı</vt:lpstr>
      <vt:lpstr>PowerPoint Sunusu</vt:lpstr>
      <vt:lpstr>B6 Vitamini ve Kanser</vt:lpstr>
      <vt:lpstr>B6 Vitamini ve Kanser</vt:lpstr>
      <vt:lpstr>B3 (Niasin) Vitamini ve İnsülin Hassasiyeti</vt:lpstr>
      <vt:lpstr>B3 (Niasin) Vitamini ve İnsülin Hassasiyeti- Kan Basıncı</vt:lpstr>
      <vt:lpstr>B3 (Niasin) Vitamini ve İnsülin Hassasiyeti- Kan Basıncı</vt:lpstr>
      <vt:lpstr>B Vitamini Kompleksi ve Depresyon - Anksiyete</vt:lpstr>
      <vt:lpstr>PowerPoint Sunusu</vt:lpstr>
      <vt:lpstr>Kolinin Önemi</vt:lpstr>
      <vt:lpstr>Kolin ve Hamilelik</vt:lpstr>
      <vt:lpstr>İnositol ve Faydaları</vt:lpstr>
      <vt:lpstr>İnositol versus Fluvoksamin</vt:lpstr>
      <vt:lpstr>İnositol versus Fluvoksamin</vt:lpstr>
      <vt:lpstr>PABA ve Faydaları</vt:lpstr>
      <vt:lpstr>PowerPoint Sunusu</vt:lpstr>
      <vt:lpstr>PowerPoint Sunusu</vt:lpstr>
      <vt:lpstr>Kullanım Bilgisi: 11 yaş ve üzeri tarafından günde 1 kapsül olarak kullanılması tavsiye edilir.</vt:lpstr>
      <vt:lpstr>Neptune NutrivitB Forte</vt:lpstr>
      <vt:lpstr>RAKİP ÜRÜNLERİN KARŞILAŞTIRILMASI</vt:lpstr>
      <vt:lpstr>Solgar B Complex</vt:lpstr>
      <vt:lpstr>Neptune vs Solgar B Complex</vt:lpstr>
      <vt:lpstr>Voonka B Complex</vt:lpstr>
      <vt:lpstr>Neptune vs Voonka B Complex</vt:lpstr>
      <vt:lpstr>Ocean B Complex</vt:lpstr>
      <vt:lpstr>Neptune vs Ocean B Complex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Betül  PANCAR</dc:creator>
  <cp:lastModifiedBy>suleyman refik</cp:lastModifiedBy>
  <cp:revision>125</cp:revision>
  <dcterms:created xsi:type="dcterms:W3CDTF">2021-11-09T14:37:26Z</dcterms:created>
  <dcterms:modified xsi:type="dcterms:W3CDTF">2022-08-15T09:48:09Z</dcterms:modified>
</cp:coreProperties>
</file>